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1"/>
  </p:notesMasterIdLst>
  <p:sldIdLst>
    <p:sldId id="258" r:id="rId3"/>
    <p:sldId id="349" r:id="rId4"/>
    <p:sldId id="259" r:id="rId5"/>
    <p:sldId id="268" r:id="rId6"/>
    <p:sldId id="260" r:id="rId7"/>
    <p:sldId id="262" r:id="rId8"/>
    <p:sldId id="261" r:id="rId9"/>
    <p:sldId id="264" r:id="rId10"/>
    <p:sldId id="265" r:id="rId11"/>
    <p:sldId id="267" r:id="rId12"/>
    <p:sldId id="269"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 id="283" r:id="rId26"/>
    <p:sldId id="284" r:id="rId27"/>
    <p:sldId id="285" r:id="rId28"/>
    <p:sldId id="286" r:id="rId29"/>
    <p:sldId id="287" r:id="rId30"/>
    <p:sldId id="288" r:id="rId31"/>
    <p:sldId id="290" r:id="rId32"/>
    <p:sldId id="291" r:id="rId33"/>
    <p:sldId id="293" r:id="rId34"/>
    <p:sldId id="295" r:id="rId35"/>
    <p:sldId id="296" r:id="rId36"/>
    <p:sldId id="297" r:id="rId37"/>
    <p:sldId id="312" r:id="rId38"/>
    <p:sldId id="299" r:id="rId39"/>
    <p:sldId id="300"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53" autoAdjust="0"/>
    <p:restoredTop sz="94558" autoAdjust="0"/>
  </p:normalViewPr>
  <p:slideViewPr>
    <p:cSldViewPr snapToGrid="0">
      <p:cViewPr varScale="1">
        <p:scale>
          <a:sx n="121" d="100"/>
          <a:sy n="121" d="100"/>
        </p:scale>
        <p:origin x="648" y="168"/>
      </p:cViewPr>
      <p:guideLst/>
    </p:cSldViewPr>
  </p:slideViewPr>
  <p:notesTextViewPr>
    <p:cViewPr>
      <p:scale>
        <a:sx n="200" d="100"/>
        <a:sy n="200" d="100"/>
      </p:scale>
      <p:origin x="0" y="-512"/>
    </p:cViewPr>
  </p:notesTextViewPr>
  <p:sorterViewPr>
    <p:cViewPr varScale="1">
      <p:scale>
        <a:sx n="1" d="1"/>
        <a:sy n="1" d="1"/>
      </p:scale>
      <p:origin x="0" y="-6300"/>
    </p:cViewPr>
  </p:sorterViewPr>
  <p:notesViewPr>
    <p:cSldViewPr snapToGrid="0">
      <p:cViewPr>
        <p:scale>
          <a:sx n="90" d="100"/>
          <a:sy n="90" d="100"/>
        </p:scale>
        <p:origin x="3732" y="-3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5FA336-B8A5-47EB-B2CB-DA872F80DF8A}" type="datetimeFigureOut">
              <a:rPr lang="en-US" smtClean="0"/>
              <a:t>5/16/23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769EDB8-C23C-46A9-B647-7ACF659CD837}" type="slidenum">
              <a:rPr lang="en-US" smtClean="0"/>
              <a:t>‹#›</a:t>
            </a:fld>
            <a:endParaRPr lang="en-US"/>
          </a:p>
        </p:txBody>
      </p:sp>
    </p:spTree>
    <p:extLst>
      <p:ext uri="{BB962C8B-B14F-4D97-AF65-F5344CB8AC3E}">
        <p14:creationId xmlns:p14="http://schemas.microsoft.com/office/powerpoint/2010/main" val="383738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734546"/>
            <a:ext cx="5608320" cy="3660458"/>
          </a:xfrm>
        </p:spPr>
        <p:txBody>
          <a:bodyPr/>
          <a:lstStyle/>
          <a:p>
            <a:r>
              <a:rPr lang="en-US" b="1" dirty="0"/>
              <a:t>The following program was created specifically for  the ENHANCED ARS™ (</a:t>
            </a:r>
            <a:r>
              <a:rPr lang="en-US" b="1" i="1" dirty="0"/>
              <a:t>Air Release System</a:t>
            </a:r>
            <a:r>
              <a:rPr lang="en-US" b="1" dirty="0"/>
              <a:t>)  decompression needle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10</a:t>
            </a:fld>
            <a:endParaRPr lang="en-US">
              <a:solidFill>
                <a:prstClr val="black"/>
              </a:solidFill>
            </a:endParaRPr>
          </a:p>
        </p:txBody>
      </p:sp>
      <p:sp>
        <p:nvSpPr>
          <p:cNvPr id="7" name="Notes Placeholder 2">
            <a:extLst>
              <a:ext uri="{FF2B5EF4-FFF2-40B4-BE49-F238E27FC236}">
                <a16:creationId xmlns:a16="http://schemas.microsoft.com/office/drawing/2014/main" id="{3A921D66-E275-96CA-5331-00DE5245E07B}"/>
              </a:ext>
            </a:extLst>
          </p:cNvPr>
          <p:cNvSpPr txBox="1">
            <a:spLocks/>
          </p:cNvSpPr>
          <p:nvPr/>
        </p:nvSpPr>
        <p:spPr>
          <a:xfrm>
            <a:off x="938062" y="4473892"/>
            <a:ext cx="5134276"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10ga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with distal fenestrations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(holes). The fenestrations provide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a documented increase in opportunity for air outflow (when compared to a non-fenestrated 10ga or any type of 14ga catheter).</a:t>
            </a:r>
          </a:p>
          <a:p>
            <a:endParaRPr lang="en-US" b="1" dirty="0"/>
          </a:p>
        </p:txBody>
      </p:sp>
    </p:spTree>
    <p:extLst>
      <p:ext uri="{BB962C8B-B14F-4D97-AF65-F5344CB8AC3E}">
        <p14:creationId xmlns:p14="http://schemas.microsoft.com/office/powerpoint/2010/main" val="2250424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an anterior/posterior thoracic view of patient WITH left sided tension pneumothorax.</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630978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12</a:t>
            </a:fld>
            <a:endParaRPr lang="en-US">
              <a:solidFill>
                <a:prstClr val="black"/>
              </a:solidFill>
            </a:endParaRPr>
          </a:p>
        </p:txBody>
      </p:sp>
      <p:sp>
        <p:nvSpPr>
          <p:cNvPr id="7" name="Notes Placeholder 2">
            <a:extLst>
              <a:ext uri="{FF2B5EF4-FFF2-40B4-BE49-F238E27FC236}">
                <a16:creationId xmlns:a16="http://schemas.microsoft.com/office/drawing/2014/main" id="{FB0FEB1E-2D5C-CE1D-F99B-26644C73D1AF}"/>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t>There are MANY reasons a tension pneumothorax may develop. These include both medical issues as well as trauma.</a:t>
            </a:r>
          </a:p>
          <a:p>
            <a:endParaRPr lang="en-US" b="1" dirty="0">
              <a:solidFill>
                <a:srgbClr val="009900"/>
              </a:solidFill>
            </a:endParaRPr>
          </a:p>
          <a:p>
            <a:r>
              <a:rPr lang="en-US" b="1" dirty="0">
                <a:solidFill>
                  <a:srgbClr val="009900"/>
                </a:solidFill>
              </a:rPr>
              <a:t>Indications:</a:t>
            </a:r>
            <a:r>
              <a:rPr lang="en-US" b="1" dirty="0">
                <a:solidFill>
                  <a:srgbClr val="009900"/>
                </a:solidFill>
                <a:effectLst>
                  <a:outerShdw blurRad="38100" dist="38100" dir="2700000" algn="tl">
                    <a:srgbClr val="000000">
                      <a:alpha val="43137"/>
                    </a:srgbClr>
                  </a:outerShdw>
                </a:effectLst>
              </a:rPr>
              <a:t> </a:t>
            </a:r>
            <a:r>
              <a:rPr lang="en-US" b="1" dirty="0"/>
              <a:t>Treatment of a tension pneumothorax should be considered when </a:t>
            </a:r>
            <a:r>
              <a:rPr lang="en-US" b="1" i="1" dirty="0"/>
              <a:t>one or more </a:t>
            </a:r>
            <a:r>
              <a:rPr lang="en-US" b="1" dirty="0"/>
              <a:t>of the following are present:</a:t>
            </a:r>
          </a:p>
          <a:p>
            <a:endParaRPr lang="en-US" b="1" dirty="0">
              <a:solidFill>
                <a:srgbClr val="009900"/>
              </a:solidFill>
              <a:effectLst>
                <a:outerShdw blurRad="38100" dist="38100" dir="2700000" algn="tl">
                  <a:srgbClr val="000000">
                    <a:alpha val="43137"/>
                  </a:srgbClr>
                </a:outerShdw>
              </a:effectLst>
            </a:endParaRPr>
          </a:p>
          <a:p>
            <a:pPr marL="296711" indent="-296711">
              <a:buFont typeface="Arial" panose="020B0604020202020204" pitchFamily="34" charset="0"/>
              <a:buChar char="•"/>
            </a:pPr>
            <a:r>
              <a:rPr lang="en-US" dirty="0"/>
              <a:t>Severe or progressive respiratory distress.</a:t>
            </a:r>
          </a:p>
          <a:p>
            <a:pPr marL="296711" indent="-296711">
              <a:buFont typeface="Arial" panose="020B0604020202020204" pitchFamily="34" charset="0"/>
              <a:buChar char="•"/>
            </a:pPr>
            <a:r>
              <a:rPr lang="en-US" dirty="0"/>
              <a:t>oxygen saturation less than 90%.</a:t>
            </a:r>
          </a:p>
          <a:p>
            <a:pPr marL="296711" indent="-296711">
              <a:buFont typeface="Arial" panose="020B0604020202020204" pitchFamily="34" charset="0"/>
              <a:buChar char="•"/>
            </a:pPr>
            <a:r>
              <a:rPr lang="en-US" dirty="0"/>
              <a:t>Shock.</a:t>
            </a:r>
          </a:p>
          <a:p>
            <a:pPr marL="296711" indent="-296711">
              <a:buFont typeface="Arial" panose="020B0604020202020204" pitchFamily="34" charset="0"/>
              <a:buChar char="•"/>
              <a:defRPr/>
            </a:pPr>
            <a:r>
              <a:rPr lang="en-US" dirty="0">
                <a:solidFill>
                  <a:prstClr val="black"/>
                </a:solidFill>
                <a:latin typeface="Calibri" panose="020F0502020204030204"/>
              </a:rPr>
              <a:t>Absent or markedly decreased breath sounds.</a:t>
            </a:r>
            <a:endParaRPr lang="en-US" dirty="0"/>
          </a:p>
          <a:p>
            <a:pPr marL="296711" indent="-296711">
              <a:buFont typeface="Arial" panose="020B0604020202020204" pitchFamily="34" charset="0"/>
              <a:buChar char="•"/>
            </a:pPr>
            <a:r>
              <a:rPr lang="en-US" dirty="0"/>
              <a:t>Traumatic cardiac arrest without obvious fatal wounds </a:t>
            </a:r>
            <a:r>
              <a:rPr lang="en-US" dirty="0">
                <a:solidFill>
                  <a:schemeClr val="bg1">
                    <a:lumMod val="50000"/>
                  </a:schemeClr>
                </a:solidFill>
              </a:rPr>
              <a:t>(consider immediate placement of bilateral ENHANCED ARS™ decompression needles</a:t>
            </a:r>
            <a:r>
              <a:rPr lang="en-US" b="1" dirty="0">
                <a:solidFill>
                  <a:schemeClr val="bg1">
                    <a:lumMod val="50000"/>
                  </a:schemeClr>
                </a:solidFill>
              </a:rPr>
              <a:t> and </a:t>
            </a:r>
            <a:r>
              <a:rPr lang="en-US" b="1" dirty="0">
                <a:solidFill>
                  <a:srgbClr val="C00000"/>
                </a:solidFill>
              </a:rPr>
              <a:t>consider ALL other possible causes</a:t>
            </a:r>
            <a:r>
              <a:rPr lang="en-US" dirty="0">
                <a:solidFill>
                  <a:srgbClr val="C00000"/>
                </a:solidFill>
              </a:rPr>
              <a:t>).</a:t>
            </a:r>
            <a:endParaRPr lang="en-US" sz="1800" dirty="0">
              <a:solidFill>
                <a:srgbClr val="C00000"/>
              </a:solidFill>
            </a:endParaRPr>
          </a:p>
          <a:p>
            <a:pPr marL="296711" indent="-296711">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35051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ENHANCED ARS™ is not intended for treatment of simple pneumothorax or hemothorax.</a:t>
            </a:r>
          </a:p>
          <a:p>
            <a:endParaRPr lang="en-US" dirty="0"/>
          </a:p>
          <a:p>
            <a:r>
              <a:rPr lang="en-US" i="1" dirty="0">
                <a:solidFill>
                  <a:srgbClr val="FF9900"/>
                </a:solidFill>
              </a:rPr>
              <a:t>Efficacy of the ENHANCED ARS™ has not been established in pediatric patients.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65733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thoracic decompression</a:t>
            </a:r>
            <a:r>
              <a:rPr lang="en-US" dirty="0">
                <a:solidFill>
                  <a:srgbClr val="002060"/>
                </a:solidFill>
              </a:rPr>
              <a:t> </a:t>
            </a:r>
            <a:r>
              <a:rPr lang="en-US" dirty="0"/>
              <a:t>should improve </a:t>
            </a:r>
            <a:r>
              <a:rPr lang="en-US" i="1" dirty="0"/>
              <a:t>one or more </a:t>
            </a:r>
            <a:r>
              <a:rPr lang="en-US" dirty="0"/>
              <a:t>of the following:</a:t>
            </a:r>
          </a:p>
          <a:p>
            <a:endParaRPr lang="en-US" sz="800" dirty="0"/>
          </a:p>
          <a:p>
            <a:pPr marL="291179" indent="-291179">
              <a:buFont typeface="Arial" panose="020B0604020202020204" pitchFamily="34" charset="0"/>
              <a:buChar char="•"/>
            </a:pPr>
            <a:r>
              <a:rPr lang="en-US" dirty="0"/>
              <a:t>Respiratory distress.</a:t>
            </a:r>
          </a:p>
          <a:p>
            <a:pPr marL="291179" indent="-291179">
              <a:buFont typeface="Arial" panose="020B0604020202020204" pitchFamily="34" charset="0"/>
              <a:buChar char="•"/>
            </a:pPr>
            <a:r>
              <a:rPr lang="en-US" dirty="0"/>
              <a:t>Relief of restrictive pressure between the parietal and visceral pleura </a:t>
            </a:r>
            <a:r>
              <a:rPr lang="en-US" dirty="0">
                <a:solidFill>
                  <a:schemeClr val="bg1">
                    <a:lumMod val="50000"/>
                  </a:schemeClr>
                </a:solidFill>
              </a:rPr>
              <a:t>(secondary to injury or significant medical complication).</a:t>
            </a:r>
          </a:p>
          <a:p>
            <a:pPr marL="291179" indent="-291179">
              <a:buFont typeface="Arial" panose="020B0604020202020204" pitchFamily="34" charset="0"/>
              <a:buChar char="•"/>
            </a:pPr>
            <a:r>
              <a:rPr lang="en-US"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213216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Anterior land-marking for thoracic decompression is critical for patient safety.</a:t>
            </a:r>
          </a:p>
          <a:p>
            <a:endParaRPr lang="en-US" dirty="0"/>
          </a:p>
          <a:p>
            <a:r>
              <a:rPr lang="en-US" dirty="0"/>
              <a:t>Note that thoracic decompression may be relieved at the 2</a:t>
            </a:r>
            <a:r>
              <a:rPr lang="en-US" baseline="30000" dirty="0"/>
              <a:t>nd</a:t>
            </a:r>
            <a:r>
              <a:rPr lang="en-US" dirty="0"/>
              <a:t> intercostal space on the midclavicular line (consult your protocol or standards for specific verification).</a:t>
            </a:r>
          </a:p>
          <a:p>
            <a:endParaRPr lang="en-US" dirty="0"/>
          </a:p>
          <a:p>
            <a:r>
              <a:rPr lang="en-US" dirty="0"/>
              <a:t>The illustration in this slide depicts a bilateral pneumothorax for clarity.</a:t>
            </a:r>
          </a:p>
          <a:p>
            <a:endParaRPr lang="en-US" dirty="0"/>
          </a:p>
          <a:p>
            <a:r>
              <a:rPr lang="en-US" dirty="0"/>
              <a:t>Looking closely you will also note that the ribs, midclavicular lines, intercostal spaces, and insertions sites (left and right) are labeled. IMPORTANT POINT: This slide depicts intercostal spaces and ribs that are numbered for clinician clarification and discussion. </a:t>
            </a:r>
          </a:p>
          <a:p>
            <a:endParaRPr lang="en-US" dirty="0"/>
          </a:p>
          <a:p>
            <a:r>
              <a:rPr lang="en-US" dirty="0"/>
              <a:t>Providers MUST ensure proper land-marking prior to ENHANCED ARS™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a:p>
            <a:r>
              <a:rPr lang="en-US" dirty="0"/>
              <a: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693511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16</a:t>
            </a:fld>
            <a:endParaRPr lang="en-US">
              <a:solidFill>
                <a:prstClr val="black"/>
              </a:solidFill>
            </a:endParaRPr>
          </a:p>
        </p:txBody>
      </p:sp>
      <p:sp>
        <p:nvSpPr>
          <p:cNvPr id="5" name="Notes Placeholder 2"/>
          <p:cNvSpPr>
            <a:spLocks noGrp="1"/>
          </p:cNvSpPr>
          <p:nvPr>
            <p:ph type="body" idx="1"/>
          </p:nvPr>
        </p:nvSpPr>
        <p:spPr/>
        <p:txBody>
          <a:bodyPr/>
          <a:lstStyle/>
          <a:p>
            <a:r>
              <a:rPr lang="en-US" b="1" dirty="0"/>
              <a:t>The insertion site commonly accepted for anterior decompression is the 2</a:t>
            </a:r>
            <a:r>
              <a:rPr lang="en-US" b="1" baseline="30000" dirty="0"/>
              <a:t>nd</a:t>
            </a:r>
            <a:r>
              <a:rPr lang="en-US" b="1" dirty="0"/>
              <a:t> intercostal space, on the midclavicular line.</a:t>
            </a:r>
            <a:r>
              <a:rPr lang="en-US" dirty="0"/>
              <a:t> Consult with local protocol or standards for verification).</a:t>
            </a:r>
          </a:p>
          <a:p>
            <a:endParaRPr lang="en-US" dirty="0"/>
          </a:p>
          <a:p>
            <a:r>
              <a:rPr lang="en-US" b="1" dirty="0"/>
              <a:t>Steps to locating the anterior decompression site:</a:t>
            </a:r>
          </a:p>
          <a:p>
            <a:endParaRPr lang="en-US" b="1" dirty="0"/>
          </a:p>
          <a:p>
            <a:r>
              <a:rPr lang="en-US" b="1" dirty="0"/>
              <a:t>1.  identification of the sternal notch.</a:t>
            </a:r>
          </a:p>
          <a:p>
            <a:endParaRPr lang="en-US" dirty="0"/>
          </a:p>
          <a:p>
            <a:endParaRPr lang="en-US" b="1" dirty="0"/>
          </a:p>
          <a:p>
            <a:endParaRPr lang="en-US" dirty="0"/>
          </a:p>
        </p:txBody>
      </p:sp>
    </p:spTree>
    <p:extLst>
      <p:ext uri="{BB962C8B-B14F-4D97-AF65-F5344CB8AC3E}">
        <p14:creationId xmlns:p14="http://schemas.microsoft.com/office/powerpoint/2010/main" val="831432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r>
              <a:rPr lang="en-US" b="1" dirty="0"/>
              <a:t>2.  Identification of the sternoclavicular joint space.</a:t>
            </a:r>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170016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477838"/>
            <a:ext cx="5575300" cy="3136900"/>
          </a:xfrm>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sternoclavicular joint space.</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t>identification of the acromioclavicular joint space.</a:t>
            </a:r>
          </a:p>
          <a:p>
            <a:endParaRPr lang="en-US" b="1" dirty="0"/>
          </a:p>
          <a:p>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814591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455545"/>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32943" indent="-232943">
              <a:buAutoNum type="arabicPeriod" startAt="2"/>
            </a:pPr>
            <a:endParaRPr lang="en-US" b="1" dirty="0"/>
          </a:p>
          <a:p>
            <a:pPr marL="232943" indent="-232943">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592598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a:t>Videos, Presentations, and Instructions for Use (IFUs) are part of our complete training program.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DA0F12-909E-4C39-A25E-042BD66EEA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310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32943" indent="-232943">
              <a:buAutoNum type="arabicPeriod" startAt="2"/>
            </a:pPr>
            <a:endParaRPr lang="en-US" b="1" dirty="0"/>
          </a:p>
          <a:p>
            <a:pPr marL="232943" indent="-232943">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044634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sternoclavicular joint space.</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acromioclavicular joint space.</a:t>
            </a:r>
          </a:p>
          <a:p>
            <a:pPr marL="232943" indent="-232943">
              <a:buAutoNum type="arabicPeriod" startAt="2"/>
            </a:pPr>
            <a:endParaRPr lang="en-US" b="1" dirty="0"/>
          </a:p>
          <a:p>
            <a:pPr marL="232943" indent="-232943">
              <a:buAutoNum type="arabicPeriod" startAt="2"/>
            </a:pPr>
            <a:r>
              <a:rPr lang="en-US" b="1" dirty="0">
                <a:solidFill>
                  <a:schemeClr val="bg1">
                    <a:lumMod val="75000"/>
                  </a:schemeClr>
                </a:solidFill>
              </a:rPr>
              <a:t>Identification of the clavicles mid-point (and midclavicular line)</a:t>
            </a:r>
          </a:p>
          <a:p>
            <a:pPr marL="232943" indent="-232943">
              <a:buAutoNum type="arabicPeriod" startAt="2"/>
            </a:pPr>
            <a:endParaRPr lang="en-US" b="1" dirty="0"/>
          </a:p>
          <a:p>
            <a:pPr marL="232943" indent="-232943">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u="sng" dirty="0"/>
              <a:t>Helpful tip</a:t>
            </a:r>
            <a:r>
              <a:rPr lang="en-US" b="1" dirty="0"/>
              <a:t>: Identify 2</a:t>
            </a:r>
            <a:r>
              <a:rPr lang="en-US" b="1" baseline="30000" dirty="0"/>
              <a:t>nd</a:t>
            </a:r>
            <a:r>
              <a:rPr lang="en-US" b="1" dirty="0"/>
              <a:t> rib lateral to the angle of Louis</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334263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356074"/>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sternoclavicular joint space.</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acromioclavicular joint space.</a:t>
            </a:r>
          </a:p>
          <a:p>
            <a:pPr marL="232943" indent="-232943">
              <a:buAutoNum type="arabicPeriod" startAt="2"/>
            </a:pPr>
            <a:endParaRPr lang="en-US" b="1" dirty="0"/>
          </a:p>
          <a:p>
            <a:pPr marL="232943" indent="-232943">
              <a:buAutoNum type="arabicPeriod" startAt="2"/>
            </a:pPr>
            <a:r>
              <a:rPr lang="en-US" b="1" dirty="0">
                <a:solidFill>
                  <a:schemeClr val="bg1">
                    <a:lumMod val="75000"/>
                  </a:schemeClr>
                </a:solidFill>
              </a:rPr>
              <a:t>Identification of the clavicles mid-point (and midclavicular line)</a:t>
            </a:r>
          </a:p>
          <a:p>
            <a:pPr marL="232943" indent="-232943">
              <a:buAutoNum type="arabicPeriod" startAt="2"/>
            </a:pPr>
            <a:endParaRPr lang="en-US" b="1" dirty="0"/>
          </a:p>
          <a:p>
            <a:pPr marL="232943" indent="-232943">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t>Helpful tip: Identify 2</a:t>
            </a:r>
            <a:r>
              <a:rPr lang="en-US" b="1" baseline="30000" dirty="0"/>
              <a:t>nd</a:t>
            </a:r>
            <a:r>
              <a:rPr lang="en-US" b="1" dirty="0"/>
              <a:t> rib lateral to the angle of Louis</a:t>
            </a:r>
          </a:p>
          <a:p>
            <a:pPr lvl="2"/>
            <a:endParaRPr lang="en-US" b="1" dirty="0"/>
          </a:p>
          <a:p>
            <a:pPr marL="232943" indent="-232943">
              <a:buAutoNum type="arabicPeriod" startAt="6"/>
            </a:pPr>
            <a:r>
              <a:rPr lang="en-US" dirty="0"/>
              <a:t>Identify the intersection between </a:t>
            </a:r>
            <a:r>
              <a:rPr lang="en-US" b="1" dirty="0"/>
              <a:t>vertical midclavicular line </a:t>
            </a:r>
            <a:r>
              <a:rPr lang="en-US" dirty="0"/>
              <a:t>and a </a:t>
            </a:r>
            <a:r>
              <a:rPr lang="en-US" b="1" dirty="0"/>
              <a:t>horizontal line running laterally from the angle of Louis</a:t>
            </a:r>
            <a:r>
              <a:rPr lang="en-US" dirty="0"/>
              <a:t>.</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948374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987425"/>
            <a:ext cx="4651375" cy="2616200"/>
          </a:xfrm>
        </p:spPr>
      </p:sp>
      <p:sp>
        <p:nvSpPr>
          <p:cNvPr id="3" name="Notes Placeholder 2"/>
          <p:cNvSpPr>
            <a:spLocks noGrp="1"/>
          </p:cNvSpPr>
          <p:nvPr>
            <p:ph type="body" idx="1"/>
          </p:nvPr>
        </p:nvSpPr>
        <p:spPr>
          <a:xfrm>
            <a:off x="701039" y="3936360"/>
            <a:ext cx="5608320" cy="4893607"/>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32943" indent="-232943">
              <a:buFont typeface="+mj-lt"/>
              <a:buAutoNum type="arabicPeriod"/>
            </a:pPr>
            <a:r>
              <a:rPr lang="en-US" b="1" dirty="0">
                <a:solidFill>
                  <a:schemeClr val="bg1">
                    <a:lumMod val="75000"/>
                  </a:schemeClr>
                </a:solidFill>
              </a:rPr>
              <a:t>identification of the sternal notch.</a:t>
            </a:r>
          </a:p>
          <a:p>
            <a:endParaRPr lang="en-US" b="1" dirty="0"/>
          </a:p>
          <a:p>
            <a:pPr marL="232943" indent="-232943">
              <a:buAutoNum type="arabicPeriod" startAt="2"/>
            </a:pPr>
            <a:r>
              <a:rPr lang="en-US" b="1" dirty="0">
                <a:solidFill>
                  <a:schemeClr val="bg1">
                    <a:lumMod val="75000"/>
                  </a:schemeClr>
                </a:solidFill>
              </a:rPr>
              <a:t>Identification of the sternoclavicular joint space.</a:t>
            </a:r>
          </a:p>
          <a:p>
            <a:pPr marL="232943" indent="-232943">
              <a:buAutoNum type="arabicPeriod" startAt="2"/>
            </a:pPr>
            <a:endParaRPr lang="en-US" b="1" dirty="0">
              <a:solidFill>
                <a:schemeClr val="bg1">
                  <a:lumMod val="75000"/>
                </a:schemeClr>
              </a:solidFill>
            </a:endParaRPr>
          </a:p>
          <a:p>
            <a:pPr marL="232943" indent="-232943">
              <a:buAutoNum type="arabicPeriod" startAt="2"/>
            </a:pPr>
            <a:r>
              <a:rPr lang="en-US" b="1" dirty="0">
                <a:solidFill>
                  <a:schemeClr val="bg1">
                    <a:lumMod val="75000"/>
                  </a:schemeClr>
                </a:solidFill>
              </a:rPr>
              <a:t>identification of the acromioclavicular joint space.</a:t>
            </a:r>
          </a:p>
          <a:p>
            <a:pPr marL="232943" indent="-232943">
              <a:buAutoNum type="arabicPeriod" startAt="2"/>
            </a:pPr>
            <a:endParaRPr lang="en-US" b="1" dirty="0"/>
          </a:p>
          <a:p>
            <a:pPr marL="232943" indent="-232943">
              <a:buAutoNum type="arabicPeriod" startAt="2"/>
            </a:pPr>
            <a:r>
              <a:rPr lang="en-US" b="1" dirty="0">
                <a:solidFill>
                  <a:schemeClr val="bg1">
                    <a:lumMod val="75000"/>
                  </a:schemeClr>
                </a:solidFill>
              </a:rPr>
              <a:t>Identification of the clavicles mid-point (and midclavicular line)</a:t>
            </a:r>
          </a:p>
          <a:p>
            <a:pPr marL="232943" indent="-232943">
              <a:buAutoNum type="arabicPeriod" startAt="2"/>
            </a:pPr>
            <a:endParaRPr lang="en-US" b="1" dirty="0"/>
          </a:p>
          <a:p>
            <a:pPr marL="232943" indent="-232943">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solidFill>
                  <a:schemeClr val="bg1">
                    <a:lumMod val="75000"/>
                  </a:schemeClr>
                </a:solidFill>
              </a:rPr>
              <a:t>Helpful tip: Identify 2</a:t>
            </a:r>
            <a:r>
              <a:rPr lang="en-US" b="1" baseline="30000" dirty="0">
                <a:solidFill>
                  <a:schemeClr val="bg1">
                    <a:lumMod val="75000"/>
                  </a:schemeClr>
                </a:solidFill>
              </a:rPr>
              <a:t>nd</a:t>
            </a:r>
            <a:r>
              <a:rPr lang="en-US" b="1" dirty="0">
                <a:solidFill>
                  <a:schemeClr val="bg1">
                    <a:lumMod val="75000"/>
                  </a:schemeClr>
                </a:solidFill>
              </a:rPr>
              <a:t> rib lateral to the angel of Louis</a:t>
            </a:r>
          </a:p>
          <a:p>
            <a:pPr lvl="2"/>
            <a:endParaRPr lang="en-US" b="1" dirty="0"/>
          </a:p>
          <a:p>
            <a:pPr marL="232943" indent="-232943">
              <a:buAutoNum type="arabicPeriod" startAt="6"/>
            </a:pPr>
            <a:r>
              <a:rPr lang="en-US" dirty="0">
                <a:solidFill>
                  <a:schemeClr val="bg1">
                    <a:lumMod val="75000"/>
                  </a:schemeClr>
                </a:solidFill>
              </a:rPr>
              <a:t>Identify the intersection between the vertical midclavicular line and a horizontal line running laterally from the angle of Louis.</a:t>
            </a:r>
          </a:p>
          <a:p>
            <a:endParaRPr lang="en-US" dirty="0"/>
          </a:p>
          <a:p>
            <a:pPr marL="232943" indent="-232943">
              <a:buAutoNum type="arabicPeriod" startAt="7"/>
            </a:pPr>
            <a:r>
              <a:rPr lang="en-US" dirty="0"/>
              <a:t>Confirm location by firmly palpating the 3</a:t>
            </a:r>
            <a:r>
              <a:rPr lang="en-US" baseline="30000" dirty="0"/>
              <a:t>rd</a:t>
            </a:r>
            <a:r>
              <a:rPr lang="en-US" dirty="0"/>
              <a:t> rib on the midclavicular line.</a:t>
            </a:r>
          </a:p>
          <a:p>
            <a:pPr marL="232943" indent="-232943">
              <a:buAutoNum type="arabicPeriod" startAt="7"/>
            </a:pPr>
            <a:endParaRPr lang="en-US" dirty="0"/>
          </a:p>
          <a:p>
            <a:pPr marL="232943" indent="-232943">
              <a:buAutoNum type="arabicPeriod" startAt="7"/>
            </a:pPr>
            <a:r>
              <a:rPr lang="en-US" dirty="0"/>
              <a:t>Cleanse site according to local protocol and standard.</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627946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24</a:t>
            </a:fld>
            <a:endParaRPr lang="en-US">
              <a:solidFill>
                <a:prstClr val="black"/>
              </a:solidFill>
            </a:endParaRPr>
          </a:p>
        </p:txBody>
      </p:sp>
      <p:sp>
        <p:nvSpPr>
          <p:cNvPr id="7" name="Notes Placeholder 2">
            <a:extLst>
              <a:ext uri="{FF2B5EF4-FFF2-40B4-BE49-F238E27FC236}">
                <a16:creationId xmlns:a16="http://schemas.microsoft.com/office/drawing/2014/main" id="{B87F37AF-87A1-BB7D-B444-1D25BD84B638}"/>
              </a:ext>
            </a:extLst>
          </p:cNvPr>
          <p:cNvSpPr txBox="1">
            <a:spLocks/>
          </p:cNvSpPr>
          <p:nvPr/>
        </p:nvSpPr>
        <p:spPr>
          <a:xfrm>
            <a:off x="701040" y="4533159"/>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dirty="0"/>
              <a:t>Once site has been properly cleansed, preparations for ENHANCED ARS™ insertion can be completed.</a:t>
            </a:r>
          </a:p>
          <a:p>
            <a:endParaRPr lang="en-US" dirty="0"/>
          </a:p>
          <a:p>
            <a:r>
              <a:rPr lang="en-US" dirty="0"/>
              <a:t>Note site “framing” and “reverification” in the image provided. </a:t>
            </a:r>
            <a:r>
              <a:rPr lang="en-US" b="1" dirty="0"/>
              <a:t>Framing</a:t>
            </a:r>
            <a:r>
              <a:rPr lang="en-US" dirty="0"/>
              <a:t> (spreading the skin between two fingers) </a:t>
            </a:r>
            <a:r>
              <a:rPr lang="en-US" b="1" dirty="0"/>
              <a:t>tightens the tissue to improve penetration.</a:t>
            </a:r>
          </a:p>
          <a:p>
            <a:endParaRPr lang="en-US" dirty="0"/>
          </a:p>
          <a:p>
            <a:r>
              <a:rPr lang="en-US" dirty="0"/>
              <a:t>Site reverification (of the targeted rib) ensures that the ENHANCED ARS™ needle tip will FIRST be placed against the rib.</a:t>
            </a:r>
          </a:p>
          <a:p>
            <a:endParaRPr lang="en-US" dirty="0"/>
          </a:p>
          <a:p>
            <a:r>
              <a:rPr lang="en-US" i="1" dirty="0">
                <a:solidFill>
                  <a:srgbClr val="C00000"/>
                </a:solidFill>
                <a:latin typeface="+mj-lt"/>
              </a:rPr>
              <a:t>Consider nicking skin with needle tip to ease ENHANCED ARS™ penetration through epidermis and dermis.</a:t>
            </a:r>
            <a:endParaRPr lang="en-US" dirty="0"/>
          </a:p>
          <a:p>
            <a:endParaRPr lang="en-US" dirty="0"/>
          </a:p>
        </p:txBody>
      </p:sp>
    </p:spTree>
    <p:extLst>
      <p:ext uri="{BB962C8B-B14F-4D97-AF65-F5344CB8AC3E}">
        <p14:creationId xmlns:p14="http://schemas.microsoft.com/office/powerpoint/2010/main" val="3756683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ENHANCED ARS™ has penetrated the skin, adipose, and muscle tissue, it should be firmly placed against the rib </a:t>
            </a:r>
            <a:r>
              <a:rPr lang="en-US" dirty="0"/>
              <a:t>(this is a critical identification step to ensure patient safety).</a:t>
            </a:r>
          </a:p>
          <a:p>
            <a:endParaRPr lang="en-US" dirty="0"/>
          </a:p>
          <a:p>
            <a:r>
              <a:rPr lang="en-US" dirty="0"/>
              <a:t>Once the ENHANCED ARS™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placement of the needle set into the pleural space). </a:t>
            </a:r>
          </a:p>
          <a:p>
            <a:endParaRPr lang="en-US" dirty="0"/>
          </a:p>
          <a:p>
            <a:r>
              <a:rPr lang="en-US" dirty="0"/>
              <a:t>ENSURE that the SPEAR™ is positioned perpendicular to the chest wall. Note the sloped angle of the anterior thoracic wall.</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401510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ENHANCED ARS™ has penetrated the skin and adipose tissue, it should be firmly placed against the rib </a:t>
            </a:r>
            <a:r>
              <a:rPr lang="en-US" dirty="0"/>
              <a:t>(this is a critical identification step to ensure patient safety).</a:t>
            </a:r>
          </a:p>
          <a:p>
            <a:endParaRPr lang="en-US" dirty="0"/>
          </a:p>
          <a:p>
            <a:r>
              <a:rPr lang="en-US" dirty="0"/>
              <a:t>Once the ENHANCED ARS™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placement of the needle set into the pleural space). </a:t>
            </a:r>
          </a:p>
          <a:p>
            <a:endParaRPr lang="en-US" dirty="0"/>
          </a:p>
          <a:p>
            <a:r>
              <a:rPr lang="en-US" dirty="0"/>
              <a:t>ENSURE that the SPEAR™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372095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ENHANCED ARS™ has penetrated the skin and adipose tissue, it should be firmly placed against the rib </a:t>
            </a:r>
            <a:r>
              <a:rPr lang="en-US" dirty="0"/>
              <a:t>(this is a critical identification step to ensure patient safety).</a:t>
            </a:r>
          </a:p>
          <a:p>
            <a:endParaRPr lang="en-US" dirty="0"/>
          </a:p>
          <a:p>
            <a:r>
              <a:rPr lang="en-US" dirty="0"/>
              <a:t>Once the ENHANCED ARS™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placement of the needle set into the pleural space).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00990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ENHANCED ARS™ needle tip has been placed against the targeted rib, the </a:t>
            </a:r>
            <a:r>
              <a:rPr lang="en-US" b="1" dirty="0"/>
              <a:t>provider should MARK and HOLD 3 centimeters above the skin. </a:t>
            </a:r>
          </a:p>
          <a:p>
            <a:endParaRPr lang="en-US" b="1" dirty="0"/>
          </a:p>
          <a:p>
            <a:r>
              <a:rPr lang="en-US" b="1" dirty="0"/>
              <a:t>Proceed with insertion while ensuring that penetration is limited by fingertip control.</a:t>
            </a:r>
          </a:p>
          <a:p>
            <a:endParaRPr lang="en-US" dirty="0"/>
          </a:p>
          <a:p>
            <a:r>
              <a:rPr lang="en-US" b="1" dirty="0"/>
              <a:t>Depth marking is critical to the next phase of insertion (which is placement of the needle set into the pleural space). </a:t>
            </a:r>
          </a:p>
          <a:p>
            <a:endParaRPr lang="en-US" dirty="0"/>
          </a:p>
          <a:p>
            <a:r>
              <a:rPr lang="en-US" dirty="0"/>
              <a:t>ENSURE that the ENHANCED ARS™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91831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29</a:t>
            </a:fld>
            <a:endParaRPr lang="en-US">
              <a:solidFill>
                <a:prstClr val="black"/>
              </a:solidFill>
            </a:endParaRPr>
          </a:p>
        </p:txBody>
      </p:sp>
      <p:sp>
        <p:nvSpPr>
          <p:cNvPr id="5" name="Notes Placeholder 2"/>
          <p:cNvSpPr>
            <a:spLocks noGrp="1"/>
          </p:cNvSpPr>
          <p:nvPr>
            <p:ph type="body" idx="1"/>
          </p:nvPr>
        </p:nvSpPr>
        <p:spPr>
          <a:xfrm>
            <a:off x="701040" y="4473892"/>
            <a:ext cx="5608320" cy="4202748"/>
          </a:xfrm>
        </p:spPr>
        <p:txBody>
          <a:bodyPr/>
          <a:lstStyle/>
          <a:p>
            <a:r>
              <a:rPr lang="en-US" dirty="0"/>
              <a:t>Illustration on this slide is for additional clarity of previous point.</a:t>
            </a:r>
          </a:p>
          <a:p>
            <a:endParaRPr lang="en-US" dirty="0"/>
          </a:p>
          <a:p>
            <a:r>
              <a:rPr lang="en-US" dirty="0"/>
              <a:t>With 3 centimeters identified, the provider must carefully </a:t>
            </a:r>
            <a:r>
              <a:rPr lang="en-US" b="1" dirty="0"/>
              <a:t>move the ENHANCED ARS™ needle tip superiorly over the targeted rib and guide the assembly into the thoracic cavity. </a:t>
            </a:r>
            <a:r>
              <a:rPr lang="en-US" dirty="0"/>
              <a:t>Illustrations on this slide depict needle set entry over the targeted rib. Note that this image shows the </a:t>
            </a:r>
            <a:r>
              <a:rPr lang="en-US" b="1" dirty="0"/>
              <a:t>ENHANCED ARS™ advanced the correct distance with “fingertip control.” </a:t>
            </a:r>
          </a:p>
          <a:p>
            <a:endParaRPr lang="en-US" dirty="0"/>
          </a:p>
          <a:p>
            <a:r>
              <a:rPr lang="en-US" dirty="0"/>
              <a:t>This step was safely accomplished by pinning 3 centimeters above the tissue WHILE the needle tip was against the rib. Note that the provider ASSURED proper insertion depth was achieved (and NOT exceeded). </a:t>
            </a:r>
          </a:p>
          <a:p>
            <a:endParaRPr lang="en-US" dirty="0"/>
          </a:p>
          <a:p>
            <a:r>
              <a:rPr lang="en-US" b="1" dirty="0"/>
              <a:t>Critical Point: </a:t>
            </a:r>
            <a:r>
              <a:rPr lang="en-US" dirty="0"/>
              <a:t>Ensure that ENHANCED ARS™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89453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ENHANCED ARS™ meets rigid safety standards, governmental mandates, and the demanding expectation of clinicians worldwide.</a:t>
            </a:r>
          </a:p>
          <a:p>
            <a:endParaRPr lang="en-US" dirty="0"/>
          </a:p>
          <a:p>
            <a:r>
              <a:rPr lang="en-US" dirty="0"/>
              <a:t>The ENHANCED ARS™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ENHANCED ARS™ Warranty and Advisory should be read and understood as a component of this program.</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327117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catheter has been released from the needle, </a:t>
            </a:r>
            <a:r>
              <a:rPr lang="en-US" b="1" dirty="0"/>
              <a:t>advance the catheter while keeping the needle stationary as a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309443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8305264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32</a:t>
            </a:fld>
            <a:endParaRPr lang="en-US">
              <a:solidFill>
                <a:prstClr val="black"/>
              </a:solidFill>
            </a:endParaRPr>
          </a:p>
        </p:txBody>
      </p:sp>
      <p:sp>
        <p:nvSpPr>
          <p:cNvPr id="5" name="Notes Placeholder 4"/>
          <p:cNvSpPr>
            <a:spLocks noGrp="1"/>
          </p:cNvSpPr>
          <p:nvPr>
            <p:ph type="body" sz="quarter" idx="11"/>
          </p:nvPr>
        </p:nvSpPr>
        <p:spPr/>
        <p:txBody>
          <a:bodyPr/>
          <a:lstStyle/>
          <a:p>
            <a:r>
              <a:rPr lang="en-US" dirty="0"/>
              <a:t>Secure the catheter according to local protocol and standard.</a:t>
            </a:r>
          </a:p>
          <a:p>
            <a:endParaRPr lang="en-US" dirty="0"/>
          </a:p>
          <a:p>
            <a:r>
              <a:rPr lang="en-US" b="1" dirty="0"/>
              <a:t>Monitor the patient. </a:t>
            </a:r>
          </a:p>
          <a:p>
            <a:endParaRPr lang="en-US" dirty="0"/>
          </a:p>
        </p:txBody>
      </p:sp>
    </p:spTree>
    <p:extLst>
      <p:ext uri="{BB962C8B-B14F-4D97-AF65-F5344CB8AC3E}">
        <p14:creationId xmlns:p14="http://schemas.microsoft.com/office/powerpoint/2010/main" val="3184189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Successful thoracic decompression</a:t>
            </a:r>
            <a:r>
              <a:rPr lang="en-US" dirty="0">
                <a:solidFill>
                  <a:srgbClr val="002060"/>
                </a:solidFill>
              </a:rPr>
              <a:t> </a:t>
            </a:r>
            <a:r>
              <a:rPr lang="en-US" dirty="0"/>
              <a:t>may have occurred if </a:t>
            </a:r>
            <a:r>
              <a:rPr lang="en-US" i="1" dirty="0"/>
              <a:t>one or more </a:t>
            </a:r>
            <a:r>
              <a:rPr lang="en-US" dirty="0"/>
              <a:t>of the following is observed:</a:t>
            </a:r>
          </a:p>
          <a:p>
            <a:endParaRPr lang="en-US" sz="800" dirty="0"/>
          </a:p>
          <a:p>
            <a:pPr marL="291179" indent="-291179">
              <a:buFont typeface="Arial" panose="020B0604020202020204" pitchFamily="34" charset="0"/>
              <a:buChar char="•"/>
            </a:pPr>
            <a:r>
              <a:rPr lang="en-US" dirty="0"/>
              <a:t>Improvement of respiratory distress.</a:t>
            </a:r>
          </a:p>
          <a:p>
            <a:pPr marL="291179" indent="-291179">
              <a:buFont typeface="Arial" panose="020B0604020202020204" pitchFamily="34" charset="0"/>
              <a:buChar char="•"/>
            </a:pPr>
            <a:r>
              <a:rPr lang="en-US" dirty="0"/>
              <a:t>Relief of air from catheter</a:t>
            </a:r>
            <a:r>
              <a:rPr lang="en-US" dirty="0">
                <a:solidFill>
                  <a:schemeClr val="bg1">
                    <a:lumMod val="50000"/>
                  </a:schemeClr>
                </a:solidFill>
              </a:rPr>
              <a:t>.</a:t>
            </a:r>
          </a:p>
          <a:p>
            <a:pPr marL="291179" indent="-291179">
              <a:buFont typeface="Arial" panose="020B0604020202020204" pitchFamily="34" charset="0"/>
              <a:buChar char="•"/>
            </a:pPr>
            <a:r>
              <a:rPr lang="en-US" dirty="0"/>
              <a:t>Improvement of 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226259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2463" y="1219200"/>
            <a:ext cx="5576887" cy="3136900"/>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65887" indent="-465887">
              <a:buFont typeface="Arial" panose="020B0604020202020204" pitchFamily="34" charset="0"/>
              <a:buChar char="•"/>
            </a:pPr>
            <a:r>
              <a:rPr lang="en-US" dirty="0"/>
              <a:t>Hemodynamic instability</a:t>
            </a:r>
          </a:p>
          <a:p>
            <a:pPr marL="465887" indent="-465887">
              <a:buFont typeface="Arial" panose="020B0604020202020204" pitchFamily="34" charset="0"/>
              <a:buChar char="•"/>
            </a:pPr>
            <a:r>
              <a:rPr lang="en-US" dirty="0"/>
              <a:t>Respiratory distress</a:t>
            </a:r>
          </a:p>
          <a:p>
            <a:pPr marL="465887" indent="-465887">
              <a:buFont typeface="Arial" panose="020B0604020202020204" pitchFamily="34" charset="0"/>
              <a:buChar char="•"/>
            </a:pPr>
            <a:r>
              <a:rPr lang="en-US" dirty="0"/>
              <a:t>Unilateral chest expansion</a:t>
            </a:r>
          </a:p>
          <a:p>
            <a:pPr marL="465887" indent="-465887">
              <a:buFont typeface="Arial" panose="020B0604020202020204" pitchFamily="34" charset="0"/>
              <a:buChar char="•"/>
            </a:pPr>
            <a:r>
              <a:rPr lang="en-US" dirty="0"/>
              <a:t>Decreased oxygen saturation</a:t>
            </a:r>
          </a:p>
          <a:p>
            <a:pPr marL="465887" indent="-465887">
              <a:buFont typeface="Arial" panose="020B0604020202020204" pitchFamily="34" charset="0"/>
              <a:buChar char="•"/>
            </a:pPr>
            <a:r>
              <a:rPr lang="en-US" dirty="0"/>
              <a:t>Bleeding</a:t>
            </a:r>
          </a:p>
          <a:p>
            <a:pPr marL="465887" indent="-465887">
              <a:buFont typeface="Arial" panose="020B0604020202020204" pitchFamily="34" charset="0"/>
              <a:buChar char="•"/>
            </a:pPr>
            <a:r>
              <a:rPr lang="en-US" dirty="0"/>
              <a:t>Catheter occlusion</a:t>
            </a:r>
          </a:p>
          <a:p>
            <a:pPr marL="465887" indent="-465887">
              <a:buFont typeface="Arial" panose="020B0604020202020204" pitchFamily="34" charset="0"/>
              <a:buChar char="•"/>
            </a:pPr>
            <a:r>
              <a:rPr lang="en-US" dirty="0"/>
              <a:t>Hematoma</a:t>
            </a:r>
            <a:endParaRPr lang="en-US" sz="37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27757816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52488"/>
            <a:ext cx="4849812" cy="2727325"/>
          </a:xfrm>
        </p:spPr>
      </p:sp>
      <p:sp>
        <p:nvSpPr>
          <p:cNvPr id="3" name="Notes Placeholder 2"/>
          <p:cNvSpPr>
            <a:spLocks noGrp="1"/>
          </p:cNvSpPr>
          <p:nvPr>
            <p:ph type="body" idx="1"/>
          </p:nvPr>
        </p:nvSpPr>
        <p:spPr>
          <a:xfrm>
            <a:off x="613410" y="3749565"/>
            <a:ext cx="5608320" cy="5080402"/>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ENHANCED ARS™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9415" indent="-349415">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49415" indent="-349415">
              <a:buFont typeface="Arial" panose="020B0604020202020204" pitchFamily="34" charset="0"/>
              <a:buChar char="•"/>
            </a:pPr>
            <a:r>
              <a:rPr lang="en-US" b="1" dirty="0"/>
              <a:t>Lung injury </a:t>
            </a:r>
            <a:r>
              <a:rPr lang="en-US" dirty="0">
                <a:solidFill>
                  <a:schemeClr val="bg1">
                    <a:lumMod val="50000"/>
                  </a:schemeClr>
                </a:solidFill>
              </a:rPr>
              <a:t>(insertion of needle set should be 2 cm past the parietal pleura)</a:t>
            </a:r>
          </a:p>
          <a:p>
            <a:pPr marL="349415" indent="-349415">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49415" indent="-349415">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73538" lvl="1" indent="-349415"/>
            <a:r>
              <a:rPr lang="en-US" dirty="0"/>
              <a:t>Pain </a:t>
            </a:r>
            <a:r>
              <a:rPr lang="en-US" dirty="0">
                <a:solidFill>
                  <a:schemeClr val="bg1">
                    <a:lumMod val="50000"/>
                  </a:schemeClr>
                </a:solidFill>
              </a:rPr>
              <a:t>(if time permits, consider local anesthetic per protocol or standard)</a:t>
            </a:r>
          </a:p>
          <a:p>
            <a:pPr marL="873538" lvl="1" indent="-349415"/>
            <a:r>
              <a:rPr lang="en-US" dirty="0"/>
              <a:t>Numbness </a:t>
            </a:r>
            <a:r>
              <a:rPr lang="en-US" dirty="0">
                <a:solidFill>
                  <a:schemeClr val="bg1">
                    <a:lumMod val="50000"/>
                  </a:schemeClr>
                </a:solidFill>
              </a:rPr>
              <a:t>(avoid insertion on the inferior aspect of the rib)</a:t>
            </a:r>
          </a:p>
          <a:p>
            <a:pPr marL="873538" lvl="1" indent="-349415"/>
            <a:r>
              <a:rPr lang="en-US" dirty="0"/>
              <a:t>Paralysis of intercostal muscle </a:t>
            </a:r>
            <a:r>
              <a:rPr lang="en-US" dirty="0">
                <a:solidFill>
                  <a:schemeClr val="bg1">
                    <a:lumMod val="50000"/>
                  </a:schemeClr>
                </a:solidFill>
              </a:rPr>
              <a:t>(avoid insertion below rib)</a:t>
            </a:r>
          </a:p>
          <a:p>
            <a:pPr marL="349415" indent="-349415">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2749322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36</a:t>
            </a:fld>
            <a:endParaRPr lang="en-US">
              <a:solidFill>
                <a:prstClr val="black"/>
              </a:solidFill>
              <a:latin typeface="Calibri" panose="020F0502020204030204"/>
            </a:endParaRPr>
          </a:p>
        </p:txBody>
      </p:sp>
      <p:sp>
        <p:nvSpPr>
          <p:cNvPr id="5" name="Notes Placeholder 2"/>
          <p:cNvSpPr>
            <a:spLocks noGrp="1"/>
          </p:cNvSpPr>
          <p:nvPr>
            <p:ph type="body" idx="1"/>
          </p:nvPr>
        </p:nvSpPr>
        <p:spPr/>
        <p:txBody>
          <a:bodyPr/>
          <a:lstStyle/>
          <a:p>
            <a:r>
              <a:rPr lang="en-US" dirty="0"/>
              <a:t>The ENHANCED</a:t>
            </a:r>
            <a:r>
              <a:rPr lang="en-US" baseline="0" dirty="0"/>
              <a:t> ARS</a:t>
            </a:r>
            <a:r>
              <a:rPr lang="en-US" dirty="0"/>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sz="800" dirty="0"/>
          </a:p>
          <a:p>
            <a:r>
              <a:rPr lang="en-US" sz="1100" i="1" dirty="0"/>
              <a:t>*</a:t>
            </a:r>
            <a:r>
              <a:rPr lang="en-US" sz="1000" i="1" dirty="0"/>
              <a:t>The aforementioned publication references ninety-six additional papers worthy of careful review. </a:t>
            </a:r>
          </a:p>
          <a:p>
            <a:endParaRPr lang="en-US" dirty="0"/>
          </a:p>
          <a:p>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9063" y="527050"/>
            <a:ext cx="3963987" cy="2228850"/>
          </a:xfrm>
        </p:spPr>
      </p:sp>
      <p:sp>
        <p:nvSpPr>
          <p:cNvPr id="3" name="Notes Placeholder 2"/>
          <p:cNvSpPr>
            <a:spLocks noGrp="1"/>
          </p:cNvSpPr>
          <p:nvPr>
            <p:ph type="body" idx="1"/>
          </p:nvPr>
        </p:nvSpPr>
        <p:spPr>
          <a:xfrm>
            <a:off x="567459" y="2972997"/>
            <a:ext cx="5900016" cy="3799278"/>
          </a:xfrm>
        </p:spPr>
        <p:txBody>
          <a:bodyPr/>
          <a:lstStyle/>
          <a:p>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sz="1100" dirty="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Anterior Insertion Program</a:t>
            </a:r>
            <a:endParaRPr lang="en-US" sz="11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dirty="0">
              <a:latin typeface="Times New Roman" panose="02020603050405020304" pitchFamily="18" charset="0"/>
              <a:ea typeface="Times New Roman" panose="02020603050405020304" pitchFamily="18" charset="0"/>
            </a:endParaRPr>
          </a:p>
          <a:p>
            <a:r>
              <a:rPr lang="en-US" sz="3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10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10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a:t>
            </a:r>
            <a:endParaRPr lang="en-US" dirty="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33167931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ENHANCED ARS™ (Air Release System) decompression needle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6813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RESULT IN FURTHER INJURY.</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48784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5</a:t>
            </a:fld>
            <a:endParaRPr lang="en-US" dirty="0">
              <a:solidFill>
                <a:prstClr val="black"/>
              </a:solidFill>
            </a:endParaRPr>
          </a:p>
        </p:txBody>
      </p:sp>
      <p:sp>
        <p:nvSpPr>
          <p:cNvPr id="6" name="Notes Placeholder 2"/>
          <p:cNvSpPr>
            <a:spLocks noGrp="1"/>
          </p:cNvSpPr>
          <p:nvPr>
            <p:ph type="body" sz="quarter" idx="11"/>
          </p:nvPr>
        </p:nvSpPr>
        <p:spPr>
          <a:xfrm>
            <a:off x="701040" y="4473893"/>
            <a:ext cx="5608320" cy="4235366"/>
          </a:xfrm>
        </p:spPr>
        <p:txBody>
          <a:bodyPr/>
          <a:lstStyle/>
          <a:p>
            <a:r>
              <a:rPr lang="en-US" b="1" dirty="0"/>
              <a:t>At the conclusion of this specifically developed ENHANCED ARS™ didactic, </a:t>
            </a:r>
            <a:r>
              <a:rPr lang="en-US" b="1" i="1" dirty="0"/>
              <a:t>and NAR recommended hands-on training program</a:t>
            </a:r>
            <a:r>
              <a:rPr lang="en-US" b="1" dirty="0"/>
              <a:t>, the clinical provider should be able to:</a:t>
            </a:r>
          </a:p>
          <a:p>
            <a:endParaRPr lang="en-US" sz="400" dirty="0"/>
          </a:p>
          <a:p>
            <a:pPr marL="990009" lvl="1" indent="-465887">
              <a:buFont typeface="+mj-lt"/>
              <a:buAutoNum type="arabicPeriod"/>
            </a:pPr>
            <a:r>
              <a:rPr lang="en-US" dirty="0"/>
              <a:t>Identify the </a:t>
            </a:r>
            <a:r>
              <a:rPr lang="en-US" sz="1400" i="1" dirty="0">
                <a:latin typeface="Impact" panose="020B0806030902050204" pitchFamily="34" charset="0"/>
              </a:rPr>
              <a:t>ENHANCED ARS™</a:t>
            </a:r>
            <a:r>
              <a:rPr lang="en-US" sz="700" i="1" dirty="0">
                <a:latin typeface="Impact" panose="020B0806030902050204" pitchFamily="34" charset="0"/>
              </a:rPr>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990009" lvl="1" indent="-465887">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990009" lvl="1" indent="-465887">
              <a:buFont typeface="+mj-lt"/>
              <a:buAutoNum type="arabicPeriod"/>
            </a:pPr>
            <a:r>
              <a:rPr lang="en-US" dirty="0">
                <a:solidFill>
                  <a:schemeClr val="bg1">
                    <a:lumMod val="75000"/>
                  </a:schemeClr>
                </a:solidFill>
              </a:rPr>
              <a:t>Identify 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lateral landmarks</a:t>
            </a:r>
            <a:r>
              <a:rPr lang="en-US" dirty="0">
                <a:solidFill>
                  <a:schemeClr val="bg1">
                    <a:lumMod val="75000"/>
                  </a:schemeClr>
                </a:solidFill>
              </a:rPr>
              <a:t> for thoracic decompression. </a:t>
            </a:r>
            <a:r>
              <a:rPr lang="en-US" dirty="0">
                <a:solidFill>
                  <a:prstClr val="white">
                    <a:lumMod val="50000"/>
                  </a:prstClr>
                </a:solidFill>
              </a:rPr>
              <a:t>Objective is GRAY on this slide because it is covered in lateral insertion program. Suggestion – review and become competent with both insertion locations.</a:t>
            </a:r>
            <a:endParaRPr lang="en-US" dirty="0">
              <a:solidFill>
                <a:schemeClr val="bg1">
                  <a:lumMod val="50000"/>
                </a:schemeClr>
              </a:solidFill>
            </a:endParaRPr>
          </a:p>
          <a:p>
            <a:pPr marL="990009" lvl="1" indent="-465887">
              <a:buFont typeface="+mj-lt"/>
              <a:buAutoNum type="arabicPeriod"/>
            </a:pPr>
            <a:r>
              <a:rPr lang="en-US" dirty="0"/>
              <a:t>Identify</a:t>
            </a:r>
            <a:r>
              <a:rPr lang="en-US" b="1" dirty="0">
                <a:effectLst>
                  <a:outerShdw blurRad="38100" dist="38100" dir="2700000" algn="tl">
                    <a:srgbClr val="000000">
                      <a:alpha val="43137"/>
                    </a:srgbClr>
                  </a:outerShdw>
                </a:effectLst>
              </a:rPr>
              <a:t> </a:t>
            </a:r>
            <a:r>
              <a:rPr lang="en-US" dirty="0"/>
              <a:t>the (right and left)</a:t>
            </a:r>
            <a:r>
              <a:rPr lang="en-US" dirty="0">
                <a:effectLst>
                  <a:outerShdw blurRad="38100" dist="38100" dir="2700000" algn="tl">
                    <a:srgbClr val="000000">
                      <a:alpha val="43137"/>
                    </a:srgbClr>
                  </a:outerShdw>
                </a:effectLst>
              </a:rPr>
              <a:t> </a:t>
            </a:r>
            <a:r>
              <a:rPr lang="en-US" b="1" dirty="0"/>
              <a:t>anterior landmarks</a:t>
            </a:r>
            <a:r>
              <a:rPr lang="en-US" dirty="0">
                <a:effectLst>
                  <a:outerShdw blurRad="38100" dist="38100" dir="2700000" algn="tl">
                    <a:srgbClr val="000000">
                      <a:alpha val="43137"/>
                    </a:srgbClr>
                  </a:outerShdw>
                </a:effectLst>
              </a:rPr>
              <a:t> </a:t>
            </a:r>
            <a:r>
              <a:rPr lang="en-US" dirty="0"/>
              <a:t>for</a:t>
            </a:r>
            <a:r>
              <a:rPr lang="en-US" dirty="0">
                <a:effectLst>
                  <a:outerShdw blurRad="38100" dist="38100" dir="2700000" algn="tl">
                    <a:srgbClr val="000000">
                      <a:alpha val="43137"/>
                    </a:srgbClr>
                  </a:outerShdw>
                </a:effectLst>
              </a:rPr>
              <a:t> </a:t>
            </a:r>
            <a:r>
              <a:rPr lang="en-US" dirty="0"/>
              <a:t>thoracic decompression.</a:t>
            </a:r>
          </a:p>
          <a:p>
            <a:pPr marL="990009" lvl="1" indent="-465887">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990009" lvl="1" indent="-465887">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990009" lvl="1" indent="-465887">
              <a:buFont typeface="+mj-lt"/>
              <a:buAutoNum type="arabicPeriod"/>
            </a:pPr>
            <a:r>
              <a:rPr lang="en-US" dirty="0"/>
              <a:t>Discuss current scientific evidence as it relates to thoracic decompression.</a:t>
            </a:r>
          </a:p>
          <a:p>
            <a:pPr marL="58236"/>
            <a:endParaRPr lang="en-US" sz="400" dirty="0"/>
          </a:p>
          <a:p>
            <a:pPr marL="58236"/>
            <a:r>
              <a:rPr lang="en-US" dirty="0"/>
              <a:t>At the completion of clinical training consider offering both a written and skills competency evaluation. </a:t>
            </a:r>
          </a:p>
          <a:p>
            <a:pPr marL="58236"/>
            <a:endParaRPr lang="en-US" b="1" dirty="0"/>
          </a:p>
          <a:p>
            <a:pPr marL="58236"/>
            <a:endParaRPr lang="en-US" sz="2000" dirty="0"/>
          </a:p>
          <a:p>
            <a:endParaRPr lang="en-US" dirty="0"/>
          </a:p>
        </p:txBody>
      </p:sp>
    </p:spTree>
    <p:extLst>
      <p:ext uri="{BB962C8B-B14F-4D97-AF65-F5344CB8AC3E}">
        <p14:creationId xmlns:p14="http://schemas.microsoft.com/office/powerpoint/2010/main" val="2573862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ENHANCED ARS™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28600" indent="-228600">
              <a:buAutoNum type="arabicPeriod"/>
            </a:pPr>
            <a:r>
              <a:rPr lang="en-US" dirty="0"/>
              <a:t>Ensure integrity of safety seal</a:t>
            </a:r>
          </a:p>
          <a:p>
            <a:pPr marL="228600" indent="-228600">
              <a:buAutoNum type="arabicPeriod"/>
            </a:pPr>
            <a:r>
              <a:rPr lang="en-US" dirty="0"/>
              <a:t>“Twist off” red cap, breaking safety seal</a:t>
            </a:r>
          </a:p>
          <a:p>
            <a:pPr marL="228600" indent="-228600">
              <a:buAutoNum type="arabicPeriod"/>
            </a:pPr>
            <a:r>
              <a:rPr lang="en-US" dirty="0"/>
              <a:t>Remove red case cap, exposing ENHANCED ARS™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46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4988" y="466725"/>
            <a:ext cx="3398837" cy="1911350"/>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7</a:t>
            </a:fld>
            <a:endParaRPr lang="en-US">
              <a:solidFill>
                <a:prstClr val="black"/>
              </a:solidFill>
            </a:endParaRPr>
          </a:p>
        </p:txBody>
      </p:sp>
      <p:sp>
        <p:nvSpPr>
          <p:cNvPr id="6" name="Notes Placeholder 2"/>
          <p:cNvSpPr txBox="1">
            <a:spLocks/>
          </p:cNvSpPr>
          <p:nvPr/>
        </p:nvSpPr>
        <p:spPr>
          <a:xfrm>
            <a:off x="574464" y="2700580"/>
            <a:ext cx="5861472" cy="4742212"/>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solidFill>
                  <a:prstClr val="black"/>
                </a:solidFill>
                <a:ea typeface="Calibri" panose="020F0502020204030204" pitchFamily="34" charset="0"/>
                <a:cs typeface="Times New Roman" panose="02020603050405020304" pitchFamily="18" charset="0"/>
              </a:rPr>
              <a:t>ENHANCED ARS™</a:t>
            </a:r>
            <a:r>
              <a:rPr lang="en-US" dirty="0">
                <a:solidFill>
                  <a:prstClr val="black"/>
                </a:solidFill>
                <a:ea typeface="Calibri" panose="020F0502020204030204" pitchFamily="34" charset="0"/>
                <a:cs typeface="Times New Roman" panose="02020603050405020304" pitchFamily="18" charset="0"/>
              </a:rPr>
              <a:t> decompression needle system and training materials</a:t>
            </a:r>
            <a:r>
              <a:rPr lang="en-US" dirty="0">
                <a:solidFill>
                  <a:prstClr val="black"/>
                </a:solidFill>
                <a:latin typeface="Times New Roman" panose="02020603050405020304" pitchFamily="18" charset="0"/>
                <a:ea typeface="Calibri" panose="020F0502020204030204" pitchFamily="34" charset="0"/>
              </a:rPr>
              <a:t> </a:t>
            </a:r>
            <a:r>
              <a:rPr lang="en-US" u="sng" dirty="0">
                <a:solidFill>
                  <a:prstClr val="black"/>
                </a:solidFill>
                <a:ea typeface="Calibri" panose="020F0502020204030204" pitchFamily="34" charset="0"/>
                <a:cs typeface="Times New Roman" panose="02020603050405020304" pitchFamily="18" charset="0"/>
              </a:rPr>
              <a:t>meet and exceed</a:t>
            </a:r>
            <a:r>
              <a:rPr lang="en-US" dirty="0">
                <a:solidFill>
                  <a:prstClr val="black"/>
                </a:solidFill>
                <a:ea typeface="Calibri" panose="020F0502020204030204" pitchFamily="34" charset="0"/>
                <a:cs typeface="Times New Roman" panose="02020603050405020304" pitchFamily="18" charset="0"/>
              </a:rPr>
              <a:t> 11 April 18 TCCC Guidelines Change 17-02”. </a:t>
            </a:r>
          </a:p>
          <a:p>
            <a:endParaRPr lang="en-US" sz="400" dirty="0">
              <a:solidFill>
                <a:prstClr val="black"/>
              </a:solidFill>
              <a:ea typeface="Calibri" panose="020F0502020204030204" pitchFamily="34" charset="0"/>
              <a:cs typeface="Times New Roman" panose="02020603050405020304" pitchFamily="18" charset="0"/>
            </a:endParaRPr>
          </a:p>
          <a:p>
            <a:r>
              <a:rPr lang="en-US" dirty="0">
                <a:solidFill>
                  <a:prstClr val="black"/>
                </a:solidFill>
                <a:ea typeface="Calibri" panose="020F0502020204030204" pitchFamily="34" charset="0"/>
                <a:cs typeface="Times New Roman" panose="02020603050405020304" pitchFamily="18" charset="0"/>
              </a:rPr>
              <a:t>The</a:t>
            </a:r>
            <a:r>
              <a:rPr lang="en-US" b="1" dirty="0">
                <a:solidFill>
                  <a:prstClr val="black"/>
                </a:solidFill>
                <a:ea typeface="Calibri" panose="020F0502020204030204" pitchFamily="34" charset="0"/>
                <a:cs typeface="Times New Roman" panose="02020603050405020304" pitchFamily="18" charset="0"/>
              </a:rPr>
              <a:t> ENHANCED ARS™ is a</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robustly packaged complete assembly</a:t>
            </a:r>
            <a:r>
              <a:rPr lang="en-US" dirty="0">
                <a:solidFill>
                  <a:prstClr val="black"/>
                </a:solidFill>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endParaRPr lang="en-US" sz="400" dirty="0">
              <a:solidFill>
                <a:prstClr val="black"/>
              </a:solidFill>
              <a:ea typeface="Times New Roman" panose="02020603050405020304" pitchFamily="18"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Length:</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3.25 inches (8.25cm)</a:t>
            </a:r>
            <a:r>
              <a:rPr lang="en-US" b="1" dirty="0">
                <a:solidFill>
                  <a:prstClr val="black"/>
                </a:solidFill>
                <a:latin typeface="Calibri" panose="020F0502020204030204"/>
                <a:ea typeface="Calibri" panose="020F0502020204030204" pitchFamily="34" charset="0"/>
                <a:cs typeface="Times New Roman" panose="02020603050405020304" pitchFamily="18" charset="0"/>
              </a:rPr>
              <a:t> KEY Point: </a:t>
            </a:r>
            <a:r>
              <a:rPr lang="en-US" dirty="0">
                <a:solidFill>
                  <a:prstClr val="black"/>
                </a:solidFill>
                <a:latin typeface="Calibri" panose="020F0502020204030204"/>
                <a:ea typeface="Calibri" panose="020F0502020204030204" pitchFamily="34" charset="0"/>
                <a:cs typeface="Times New Roman" panose="02020603050405020304" pitchFamily="18" charset="0"/>
              </a:rPr>
              <a:t>Length is necessary based on an average 2.1 inches ( 5.3 centimeters)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skin to rib</a:t>
            </a:r>
            <a:r>
              <a:rPr lang="en-US" dirty="0">
                <a:solidFill>
                  <a:prstClr val="black"/>
                </a:solidFill>
                <a:latin typeface="Calibri" panose="020F0502020204030204"/>
                <a:ea typeface="Calibri" panose="020F0502020204030204" pitchFamily="34" charset="0"/>
                <a:cs typeface="Times New Roman" panose="02020603050405020304" pitchFamily="18" charset="0"/>
              </a:rPr>
              <a:t> depth AND an additional average of 0.5+ inches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rib to pleura </a:t>
            </a:r>
            <a:r>
              <a:rPr lang="en-US" dirty="0">
                <a:solidFill>
                  <a:prstClr val="black"/>
                </a:solidFill>
                <a:latin typeface="Calibri" panose="020F0502020204030204"/>
                <a:ea typeface="Calibri" panose="020F0502020204030204" pitchFamily="34" charset="0"/>
                <a:cs typeface="Times New Roman" panose="02020603050405020304" pitchFamily="18" charset="0"/>
              </a:rPr>
              <a:t>depth. </a:t>
            </a:r>
            <a:endParaRPr lang="en-US" b="1" dirty="0">
              <a:solidFill>
                <a:prstClr val="black"/>
              </a:solidFill>
              <a:ea typeface="Calibri" panose="020F0502020204030204" pitchFamily="34" charset="0"/>
              <a:cs typeface="Times New Roman" panose="02020603050405020304" pitchFamily="18" charset="0"/>
            </a:endParaRPr>
          </a:p>
          <a:p>
            <a:endParaRPr lang="en-US" sz="400"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Size &amp; modifications:</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10ga</a:t>
            </a:r>
            <a:r>
              <a:rPr lang="en-US" dirty="0">
                <a:solidFill>
                  <a:prstClr val="black"/>
                </a:solidFill>
                <a:ea typeface="Calibri" panose="020F0502020204030204" pitchFamily="34" charset="0"/>
                <a:cs typeface="Times New Roman" panose="02020603050405020304" pitchFamily="18" charset="0"/>
              </a:rPr>
              <a:t> (10 French) </a:t>
            </a:r>
            <a:r>
              <a:rPr lang="en-US" b="1" dirty="0">
                <a:solidFill>
                  <a:prstClr val="black"/>
                </a:solidFill>
                <a:ea typeface="Calibri" panose="020F0502020204030204" pitchFamily="34" charset="0"/>
                <a:cs typeface="Times New Roman" panose="02020603050405020304" pitchFamily="18" charset="0"/>
              </a:rPr>
              <a:t>catheter</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with distal fenestrations</a:t>
            </a:r>
            <a:r>
              <a:rPr lang="en-US" dirty="0">
                <a:solidFill>
                  <a:prstClr val="black"/>
                </a:solidFill>
                <a:ea typeface="Calibri" panose="020F0502020204030204" pitchFamily="34" charset="0"/>
                <a:cs typeface="Times New Roman" panose="02020603050405020304" pitchFamily="18" charset="0"/>
              </a:rPr>
              <a:t> (holes). The fenestrations provide</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 314% increase in air outflow</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when compared to a 14ga catheter</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and a 74% increase in air outflow over a non-fenestrated 10ga. </a:t>
            </a:r>
          </a:p>
          <a:p>
            <a:endParaRPr lang="en-US"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IMPORTANT POINT: 10ga ENHANCED ARS™ catheter walls </a:t>
            </a:r>
            <a:r>
              <a:rPr lang="en-US" dirty="0">
                <a:solidFill>
                  <a:prstClr val="black"/>
                </a:solidFill>
                <a:ea typeface="Calibri" panose="020F0502020204030204" pitchFamily="34" charset="0"/>
                <a:cs typeface="Times New Roman" panose="02020603050405020304" pitchFamily="18" charset="0"/>
              </a:rPr>
              <a:t>(external and internal lumen combined) </a:t>
            </a:r>
            <a:r>
              <a:rPr lang="en-US" b="1" dirty="0">
                <a:solidFill>
                  <a:prstClr val="black"/>
                </a:solidFill>
                <a:ea typeface="Calibri" panose="020F0502020204030204" pitchFamily="34" charset="0"/>
                <a:cs typeface="Times New Roman" panose="02020603050405020304" pitchFamily="18" charset="0"/>
              </a:rPr>
              <a:t>have been shown to remain patent </a:t>
            </a:r>
            <a:r>
              <a:rPr lang="en-US" dirty="0">
                <a:solidFill>
                  <a:prstClr val="black"/>
                </a:solidFill>
                <a:ea typeface="Calibri" panose="020F0502020204030204" pitchFamily="34" charset="0"/>
                <a:cs typeface="Times New Roman" panose="02020603050405020304" pitchFamily="18" charset="0"/>
              </a:rPr>
              <a:t>(open) </a:t>
            </a:r>
            <a:r>
              <a:rPr lang="en-US" b="1" dirty="0">
                <a:solidFill>
                  <a:prstClr val="black"/>
                </a:solidFill>
                <a:ea typeface="Calibri" panose="020F0502020204030204" pitchFamily="34" charset="0"/>
                <a:cs typeface="Times New Roman" panose="02020603050405020304" pitchFamily="18" charset="0"/>
              </a:rPr>
              <a:t>during routine usage.</a:t>
            </a:r>
          </a:p>
          <a:p>
            <a:endParaRPr lang="en-US"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The catheter</a:t>
            </a:r>
            <a:r>
              <a:rPr lang="en-US" dirty="0">
                <a:solidFill>
                  <a:prstClr val="black"/>
                </a:solidFill>
                <a:ea typeface="Calibri" panose="020F0502020204030204" pitchFamily="34" charset="0"/>
                <a:cs typeface="Times New Roman" panose="02020603050405020304" pitchFamily="18" charset="0"/>
              </a:rPr>
              <a:t> additionally has been designed with NVG-friendly </a:t>
            </a:r>
            <a:r>
              <a:rPr lang="en-US" b="1" dirty="0">
                <a:solidFill>
                  <a:prstClr val="black"/>
                </a:solidFill>
                <a:ea typeface="Calibri" panose="020F0502020204030204" pitchFamily="34" charset="0"/>
                <a:cs typeface="Times New Roman" panose="02020603050405020304" pitchFamily="18" charset="0"/>
              </a:rPr>
              <a:t>centimeter markings </a:t>
            </a:r>
            <a:r>
              <a:rPr lang="en-US" dirty="0">
                <a:solidFill>
                  <a:prstClr val="black"/>
                </a:solidFill>
                <a:ea typeface="Calibri" panose="020F0502020204030204" pitchFamily="34" charset="0"/>
                <a:cs typeface="Times New Roman" panose="02020603050405020304" pitchFamily="18" charset="0"/>
              </a:rPr>
              <a:t>along its length </a:t>
            </a:r>
            <a:r>
              <a:rPr lang="en-US" b="1" dirty="0">
                <a:solidFill>
                  <a:prstClr val="black"/>
                </a:solidFill>
                <a:ea typeface="Calibri" panose="020F0502020204030204" pitchFamily="34" charset="0"/>
                <a:cs typeface="Times New Roman" panose="02020603050405020304" pitchFamily="18" charset="0"/>
              </a:rPr>
              <a:t>for precise depth control </a:t>
            </a:r>
            <a:r>
              <a:rPr lang="en-US" dirty="0">
                <a:solidFill>
                  <a:prstClr val="black"/>
                </a:solidFill>
                <a:ea typeface="Calibri" panose="020F0502020204030204" pitchFamily="34" charset="0"/>
                <a:cs typeface="Times New Roman" panose="02020603050405020304" pitchFamily="18" charset="0"/>
              </a:rPr>
              <a:t>(a key factor to improve patient safety) </a:t>
            </a:r>
            <a:r>
              <a:rPr lang="en-US" b="1" dirty="0">
                <a:solidFill>
                  <a:prstClr val="black"/>
                </a:solidFill>
                <a:ea typeface="Calibri" panose="020F0502020204030204" pitchFamily="34" charset="0"/>
                <a:cs typeface="Times New Roman" panose="02020603050405020304" pitchFamily="18" charset="0"/>
              </a:rPr>
              <a:t>during placement. </a:t>
            </a:r>
          </a:p>
          <a:p>
            <a:r>
              <a:rPr lang="en-US" sz="400" b="1" dirty="0">
                <a:solidFill>
                  <a:prstClr val="black"/>
                </a:solidFill>
                <a:ea typeface="Calibri" panose="020F0502020204030204" pitchFamily="34" charset="0"/>
                <a:cs typeface="Times New Roman" panose="02020603050405020304" pitchFamily="18" charset="0"/>
              </a:rPr>
              <a:t> </a:t>
            </a:r>
            <a:endParaRPr lang="en-US" b="1" dirty="0">
              <a:solidFill>
                <a:prstClr val="black"/>
              </a:solidFill>
              <a:ea typeface="Calibri" panose="020F0502020204030204" pitchFamily="34" charset="0"/>
              <a:cs typeface="Times New Roman" panose="02020603050405020304" pitchFamily="18" charset="0"/>
            </a:endParaRPr>
          </a:p>
          <a:p>
            <a:endParaRPr lang="en-US"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Needle tip has been modified</a:t>
            </a:r>
            <a:r>
              <a:rPr lang="en-US" dirty="0">
                <a:solidFill>
                  <a:prstClr val="black"/>
                </a:solidFill>
                <a:latin typeface="Calibri" panose="020F0502020204030204"/>
                <a:ea typeface="Calibri" panose="020F0502020204030204" pitchFamily="34" charset="0"/>
                <a:cs typeface="Times New Roman" panose="02020603050405020304" pitchFamily="18" charset="0"/>
              </a:rPr>
              <a:t> to a bi-beveled cutting blade with an adjusted angle of entry to allow for a skin nick, and to improve penetration through varying types of tissue. This modification offers clinicians enhanced entry control (which prevents “explosive entry” and penetration failure, thus improving patient safety). </a:t>
            </a:r>
            <a:endParaRPr lang="en-US" b="1" dirty="0">
              <a:solidFill>
                <a:prstClr val="black"/>
              </a:solidFill>
              <a:ea typeface="Calibri" panose="020F0502020204030204" pitchFamily="34" charset="0"/>
              <a:cs typeface="Times New Roman" panose="02020603050405020304" pitchFamily="18" charset="0"/>
            </a:endParaRPr>
          </a:p>
          <a:p>
            <a:endParaRPr lang="en-US" sz="4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755384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ENHANCED ARS™</a:t>
            </a:r>
          </a:p>
          <a:p>
            <a:endParaRPr lang="en-US" dirty="0"/>
          </a:p>
          <a:p>
            <a:r>
              <a:rPr lang="en-US" b="1" dirty="0"/>
              <a:t>Once proper insertion depth has been achieved (not deeper than 2 cm </a:t>
            </a:r>
            <a:r>
              <a:rPr lang="en-US" b="1" i="1" dirty="0"/>
              <a:t>beyond parietal pleura</a:t>
            </a:r>
            <a:r>
              <a:rPr lang="en-US" b="1" dirty="0"/>
              <a:t>), and ENHANCED ARS™ has been oriented toward the mid-clavicle, thread the catheter into position while holding needle stationary. </a:t>
            </a:r>
          </a:p>
          <a:p>
            <a:endParaRPr lang="en-US" dirty="0"/>
          </a:p>
          <a:p>
            <a:r>
              <a:rPr lang="en-US" dirty="0"/>
              <a:t>Catheter should be threaded (advanced) into position along parietal pleural wall for maximal therapeutic benefit.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3261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ENHANCED ARS™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10ga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92225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216906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7958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72447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Tree>
    <p:extLst>
      <p:ext uri="{BB962C8B-B14F-4D97-AF65-F5344CB8AC3E}">
        <p14:creationId xmlns:p14="http://schemas.microsoft.com/office/powerpoint/2010/main" val="3535798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21668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52364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559230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751398"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625850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23159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784683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730257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24280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920999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5014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91026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9485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89897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12453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4519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1418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784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5/16/23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317832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98470"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4"/>
          </p:nvPr>
        </p:nvSpPr>
        <p:spPr>
          <a:xfrm>
            <a:off x="11751515" y="6415610"/>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cxnSp>
        <p:nvCxnSpPr>
          <p:cNvPr id="12" name="Straight Connector 11"/>
          <p:cNvCxnSpPr/>
          <p:nvPr userDrawn="1"/>
        </p:nvCxnSpPr>
        <p:spPr>
          <a:xfrm>
            <a:off x="498470" y="6346991"/>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B28DE7B4-822F-4E89-9759-AD8A4EB456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57200"/>
            <a:ext cx="640138" cy="655501"/>
          </a:xfrm>
          <a:prstGeom prst="rect">
            <a:avLst/>
          </a:prstGeom>
        </p:spPr>
      </p:pic>
    </p:spTree>
    <p:extLst>
      <p:ext uri="{BB962C8B-B14F-4D97-AF65-F5344CB8AC3E}">
        <p14:creationId xmlns:p14="http://schemas.microsoft.com/office/powerpoint/2010/main" val="37111876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24.jpeg"/><Relationship Id="rId5" Type="http://schemas.openxmlformats.org/officeDocument/2006/relationships/image" Target="../media/image2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24.jpeg"/><Relationship Id="rId5" Type="http://schemas.openxmlformats.org/officeDocument/2006/relationships/image" Target="../media/image20.jpe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24.jpeg"/><Relationship Id="rId5" Type="http://schemas.openxmlformats.org/officeDocument/2006/relationships/image" Target="../media/image20.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41.jpeg"/><Relationship Id="rId5" Type="http://schemas.openxmlformats.org/officeDocument/2006/relationships/image" Target="../media/image20.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2.jp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44.jpeg"/><Relationship Id="rId5" Type="http://schemas.openxmlformats.org/officeDocument/2006/relationships/image" Target="../media/image24.jpe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4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pPr marL="0" marR="0" lvl="0" indent="0" algn="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dirty="0">
                <a:solidFill>
                  <a:srgbClr val="C00000"/>
                </a:solidFill>
                <a:effectLst>
                  <a:outerShdw blurRad="38100" dist="38100" dir="2700000" algn="tl">
                    <a:srgbClr val="000000">
                      <a:alpha val="43137"/>
                    </a:srgbClr>
                  </a:outerShdw>
                </a:effectLst>
                <a:latin typeface="+mj-lt"/>
              </a:rPr>
              <a:t>10 Gauge </a:t>
            </a:r>
            <a:endPar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endParaRPr>
          </a:p>
          <a:p>
            <a:endParaRPr lang="en-US" sz="3733" b="1" dirty="0">
              <a:solidFill>
                <a:srgbClr val="C00000"/>
              </a:solidFill>
              <a:effectLst>
                <a:outerShdw blurRad="38100" dist="38100" dir="2700000" algn="tl">
                  <a:srgbClr val="000000">
                    <a:alpha val="43137"/>
                  </a:srgbClr>
                </a:outerShdw>
              </a:effectLst>
              <a:latin typeface="+mj-lt"/>
            </a:endParaRPr>
          </a:p>
          <a:p>
            <a:endParaRPr lang="en-US" sz="3733" b="1" dirty="0">
              <a:solidFill>
                <a:srgbClr val="C00000"/>
              </a:solidFill>
              <a:effectLst>
                <a:outerShdw blurRad="38100" dist="38100" dir="2700000" algn="tl">
                  <a:srgbClr val="000000">
                    <a:alpha val="43137"/>
                  </a:srgbClr>
                </a:outerShdw>
              </a:effectLst>
              <a:latin typeface="+mj-lt"/>
            </a:endParaRPr>
          </a:p>
          <a:p>
            <a:r>
              <a:rPr lang="en-US" sz="3733" b="1" dirty="0">
                <a:solidFill>
                  <a:srgbClr val="C00000"/>
                </a:solidFill>
                <a:effectLst>
                  <a:outerShdw blurRad="38100" dist="38100" dir="2700000" algn="tl">
                    <a:srgbClr val="000000">
                      <a:alpha val="43137"/>
                    </a:srgbClr>
                  </a:outerShdw>
                </a:effectLst>
                <a:latin typeface="+mj-lt"/>
              </a:rPr>
              <a:t> </a:t>
            </a:r>
            <a:endParaRPr lang="en-US" sz="2667" dirty="0">
              <a:effectLst>
                <a:outerShdw blurRad="38100" dist="38100" dir="2700000" algn="tl">
                  <a:srgbClr val="000000">
                    <a:alpha val="43137"/>
                  </a:srgbClr>
                </a:outerShdw>
              </a:effectLst>
              <a:latin typeface="+mj-lt"/>
            </a:endParaRPr>
          </a:p>
        </p:txBody>
      </p:sp>
      <p:sp>
        <p:nvSpPr>
          <p:cNvPr id="5" name="TextBox 4"/>
          <p:cNvSpPr txBox="1"/>
          <p:nvPr/>
        </p:nvSpPr>
        <p:spPr>
          <a:xfrm>
            <a:off x="7731913" y="2743935"/>
            <a:ext cx="2682251" cy="913199"/>
          </a:xfrm>
          <a:prstGeom prst="rect">
            <a:avLst/>
          </a:prstGeom>
          <a:noFill/>
        </p:spPr>
        <p:txBody>
          <a:bodyPr wrap="square" rtlCol="0">
            <a:spAutoFit/>
          </a:bodyPr>
          <a:lstStyle/>
          <a:p>
            <a:pPr algn="r"/>
            <a:r>
              <a:rPr lang="en-US" sz="2667" dirty="0">
                <a:solidFill>
                  <a:prstClr val="white"/>
                </a:solidFill>
              </a:rPr>
              <a:t>Anterior Thoracic </a:t>
            </a:r>
          </a:p>
          <a:p>
            <a:pPr algn="r"/>
            <a:r>
              <a:rPr lang="en-US" sz="2667" dirty="0">
                <a:solidFill>
                  <a:prstClr val="white"/>
                </a:solidFill>
              </a:rPr>
              <a:t>Decompression</a:t>
            </a:r>
          </a:p>
        </p:txBody>
      </p:sp>
      <p:sp>
        <p:nvSpPr>
          <p:cNvPr id="6" name="TextBox 5"/>
          <p:cNvSpPr txBox="1"/>
          <p:nvPr/>
        </p:nvSpPr>
        <p:spPr>
          <a:xfrm>
            <a:off x="10851467" y="6470945"/>
            <a:ext cx="986167" cy="246221"/>
          </a:xfrm>
          <a:prstGeom prst="rect">
            <a:avLst/>
          </a:prstGeom>
          <a:noFill/>
        </p:spPr>
        <p:txBody>
          <a:bodyPr wrap="none" rtlCol="0">
            <a:spAutoFit/>
          </a:bodyPr>
          <a:lstStyle/>
          <a:p>
            <a:r>
              <a:rPr lang="en-US" sz="1000" dirty="0">
                <a:solidFill>
                  <a:prstClr val="white"/>
                </a:solidFill>
              </a:rPr>
              <a:t>Rev</a:t>
            </a:r>
            <a:r>
              <a:rPr lang="en-US" sz="933" dirty="0">
                <a:solidFill>
                  <a:prstClr val="white"/>
                </a:solidFill>
              </a:rPr>
              <a:t> A 05162023</a:t>
            </a:r>
          </a:p>
        </p:txBody>
      </p:sp>
      <p:pic>
        <p:nvPicPr>
          <p:cNvPr id="8" name="Picture 7" descr="Logo&#10;&#10;Description automatically generated">
            <a:extLst>
              <a:ext uri="{FF2B5EF4-FFF2-40B4-BE49-F238E27FC236}">
                <a16:creationId xmlns:a16="http://schemas.microsoft.com/office/drawing/2014/main" id="{5F9BF72B-4A5E-7E6D-0758-E968B7D5F6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776" y="933678"/>
            <a:ext cx="4063346" cy="1332778"/>
          </a:xfrm>
          <a:prstGeom prst="rect">
            <a:avLst/>
          </a:prstGeom>
        </p:spPr>
      </p:pic>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10</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8" name="TextBox 7"/>
          <p:cNvSpPr txBox="1"/>
          <p:nvPr/>
        </p:nvSpPr>
        <p:spPr>
          <a:xfrm>
            <a:off x="693794" y="1513503"/>
            <a:ext cx="5002523" cy="461665"/>
          </a:xfrm>
          <a:prstGeom prst="rect">
            <a:avLst/>
          </a:prstGeom>
          <a:noFill/>
        </p:spPr>
        <p:txBody>
          <a:bodyPr wrap="none" rtlCol="0">
            <a:spAutoFit/>
          </a:bodyPr>
          <a:lstStyle/>
          <a:p>
            <a:r>
              <a:rPr lang="en-US" sz="2400" dirty="0">
                <a:solidFill>
                  <a:prstClr val="black"/>
                </a:solidFill>
              </a:rPr>
              <a:t>note air escaping from thoracic cavity</a:t>
            </a:r>
            <a:endParaRPr lang="en-US" sz="2133" dirty="0">
              <a:solidFill>
                <a:prstClr val="black"/>
              </a:solidFill>
            </a:endParaRPr>
          </a:p>
        </p:txBody>
      </p:sp>
      <p:pic>
        <p:nvPicPr>
          <p:cNvPr id="5" name="Picture 4" descr="Diagram&#10;&#10;Description automatically generated">
            <a:extLst>
              <a:ext uri="{FF2B5EF4-FFF2-40B4-BE49-F238E27FC236}">
                <a16:creationId xmlns:a16="http://schemas.microsoft.com/office/drawing/2014/main" id="{294C8766-B0C9-1824-C1FB-B6920E24A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839" y="2306574"/>
            <a:ext cx="10504088" cy="2659164"/>
          </a:xfrm>
          <a:prstGeom prst="rect">
            <a:avLst/>
          </a:prstGeom>
        </p:spPr>
      </p:pic>
      <p:sp>
        <p:nvSpPr>
          <p:cNvPr id="2" name="TextBox 1">
            <a:extLst>
              <a:ext uri="{FF2B5EF4-FFF2-40B4-BE49-F238E27FC236}">
                <a16:creationId xmlns:a16="http://schemas.microsoft.com/office/drawing/2014/main" id="{C59D3458-338E-4D79-59FD-E22B4D6F077D}"/>
              </a:ext>
            </a:extLst>
          </p:cNvPr>
          <p:cNvSpPr txBox="1"/>
          <p:nvPr/>
        </p:nvSpPr>
        <p:spPr>
          <a:xfrm>
            <a:off x="6284601" y="4965738"/>
            <a:ext cx="4289957" cy="461665"/>
          </a:xfrm>
          <a:prstGeom prst="rect">
            <a:avLst/>
          </a:prstGeom>
          <a:noFill/>
        </p:spPr>
        <p:txBody>
          <a:bodyPr wrap="none" rtlCol="0">
            <a:spAutoFit/>
          </a:bodyPr>
          <a:lstStyle/>
          <a:p>
            <a:r>
              <a:rPr lang="en-US" sz="2400" dirty="0">
                <a:solidFill>
                  <a:prstClr val="black"/>
                </a:solidFill>
              </a:rPr>
              <a:t>fenestrations improve air release</a:t>
            </a:r>
            <a:endParaRPr lang="en-US" sz="2133" dirty="0">
              <a:solidFill>
                <a:prstClr val="black"/>
              </a:solidFill>
            </a:endParaRPr>
          </a:p>
        </p:txBody>
      </p:sp>
    </p:spTree>
    <p:extLst>
      <p:ext uri="{BB962C8B-B14F-4D97-AF65-F5344CB8AC3E}">
        <p14:creationId xmlns:p14="http://schemas.microsoft.com/office/powerpoint/2010/main" val="9070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314" y="1011012"/>
            <a:ext cx="5606664" cy="5087359"/>
          </a:xfrm>
          <a:prstGeom prst="rect">
            <a:avLst/>
          </a:prstGeom>
          <a:ln w="25400">
            <a:solidFill>
              <a:schemeClr val="tx1"/>
            </a:solidFill>
          </a:ln>
        </p:spPr>
      </p:pic>
      <p:sp>
        <p:nvSpPr>
          <p:cNvPr id="5" name="Rectangle 4"/>
          <p:cNvSpPr/>
          <p:nvPr/>
        </p:nvSpPr>
        <p:spPr>
          <a:xfrm>
            <a:off x="6650861" y="2522660"/>
            <a:ext cx="5156011" cy="2062103"/>
          </a:xfrm>
          <a:prstGeom prst="rect">
            <a:avLst/>
          </a:prstGeom>
        </p:spPr>
        <p:txBody>
          <a:bodyPr wrap="square">
            <a:spAutoFit/>
          </a:bodyPr>
          <a:lstStyle/>
          <a:p>
            <a:pPr algn="ctr"/>
            <a:r>
              <a:rPr lang="en-US" sz="3200" b="1" dirty="0">
                <a:solidFill>
                  <a:prstClr val="black"/>
                </a:solidFill>
              </a:rPr>
              <a:t>tension pneumothorax: </a:t>
            </a:r>
          </a:p>
          <a:p>
            <a:pPr algn="ctr"/>
            <a:r>
              <a:rPr lang="en-US" sz="3200" dirty="0">
                <a:solidFill>
                  <a:prstClr val="black"/>
                </a:solidFill>
              </a:rPr>
              <a:t>a life-threatening emergency, which if left untreated,</a:t>
            </a:r>
          </a:p>
          <a:p>
            <a:pPr algn="ctr"/>
            <a:r>
              <a:rPr lang="en-US" sz="3200" dirty="0">
                <a:solidFill>
                  <a:prstClr val="black"/>
                </a:solidFill>
              </a:rPr>
              <a:t>may result in death.</a:t>
            </a:r>
          </a:p>
        </p:txBody>
      </p:sp>
      <p:sp>
        <p:nvSpPr>
          <p:cNvPr id="9" name="Rectangle 8"/>
          <p:cNvSpPr/>
          <p:nvPr/>
        </p:nvSpPr>
        <p:spPr>
          <a:xfrm>
            <a:off x="2096094" y="5560829"/>
            <a:ext cx="2857104" cy="369332"/>
          </a:xfrm>
          <a:prstGeom prst="rect">
            <a:avLst/>
          </a:prstGeom>
          <a:solidFill>
            <a:schemeClr val="bg1"/>
          </a:solidFill>
          <a:ln>
            <a:solidFill>
              <a:schemeClr val="tx1"/>
            </a:solidFill>
          </a:ln>
        </p:spPr>
        <p:txBody>
          <a:bodyPr wrap="square">
            <a:spAutoFit/>
          </a:bodyPr>
          <a:lstStyle/>
          <a:p>
            <a:pPr algn="ctr"/>
            <a:r>
              <a:rPr lang="en-US" dirty="0">
                <a:solidFill>
                  <a:prstClr val="white">
                    <a:lumMod val="50000"/>
                  </a:prstClr>
                </a:solidFill>
              </a:rPr>
              <a:t>left tension pneumothorax</a:t>
            </a:r>
          </a:p>
        </p:txBody>
      </p:sp>
      <p:sp>
        <p:nvSpPr>
          <p:cNvPr id="10" name="Rectangle 9"/>
          <p:cNvSpPr/>
          <p:nvPr/>
        </p:nvSpPr>
        <p:spPr>
          <a:xfrm>
            <a:off x="478971" y="272923"/>
            <a:ext cx="4509888" cy="461665"/>
          </a:xfrm>
          <a:prstGeom prst="rect">
            <a:avLst/>
          </a:prstGeom>
        </p:spPr>
        <p:txBody>
          <a:bodyPr wrap="square">
            <a:spAutoFit/>
          </a:bodyPr>
          <a:lstStyle/>
          <a:p>
            <a:r>
              <a:rPr lang="en-US" sz="2400" dirty="0">
                <a:solidFill>
                  <a:prstClr val="white">
                    <a:lumMod val="75000"/>
                  </a:prstClr>
                </a:solidFill>
              </a:rPr>
              <a:t>Objective 2: indications </a:t>
            </a:r>
          </a:p>
        </p:txBody>
      </p:sp>
    </p:spTree>
    <p:extLst>
      <p:ext uri="{BB962C8B-B14F-4D97-AF65-F5344CB8AC3E}">
        <p14:creationId xmlns:p14="http://schemas.microsoft.com/office/powerpoint/2010/main" val="895249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12</a:t>
            </a:fld>
            <a:endParaRPr lang="en-US" dirty="0">
              <a:solidFill>
                <a:prstClr val="white"/>
              </a:solidFill>
            </a:endParaRPr>
          </a:p>
        </p:txBody>
      </p:sp>
      <p:sp>
        <p:nvSpPr>
          <p:cNvPr id="3" name="TextBox 2"/>
          <p:cNvSpPr txBox="1"/>
          <p:nvPr/>
        </p:nvSpPr>
        <p:spPr>
          <a:xfrm>
            <a:off x="609601" y="951398"/>
            <a:ext cx="11202092" cy="4955203"/>
          </a:xfrm>
          <a:prstGeom prst="rect">
            <a:avLst/>
          </a:prstGeom>
          <a:noFill/>
        </p:spPr>
        <p:txBody>
          <a:bodyPr wrap="square" rtlCol="0">
            <a:spAutoFit/>
          </a:bodyPr>
          <a:lstStyle/>
          <a:p>
            <a:pPr algn="ctr"/>
            <a:r>
              <a:rPr lang="en-US" sz="3733" b="1" dirty="0">
                <a:solidFill>
                  <a:srgbClr val="009900"/>
                </a:solidFill>
              </a:rPr>
              <a:t>indications:</a:t>
            </a:r>
            <a:r>
              <a:rPr lang="en-US" sz="3200" b="1" dirty="0">
                <a:solidFill>
                  <a:srgbClr val="009900"/>
                </a:solidFill>
                <a:effectLst>
                  <a:outerShdw blurRad="38100" dist="38100" dir="2700000" algn="tl">
                    <a:srgbClr val="000000">
                      <a:alpha val="43137"/>
                    </a:srgbClr>
                  </a:outerShdw>
                </a:effectLst>
              </a:rPr>
              <a:t> </a:t>
            </a:r>
            <a:r>
              <a:rPr lang="en-US" sz="3200" b="1" i="1" dirty="0">
                <a:solidFill>
                  <a:prstClr val="black"/>
                </a:solidFill>
              </a:rPr>
              <a:t>consider</a:t>
            </a:r>
            <a:r>
              <a:rPr lang="en-US" sz="3200" b="1" dirty="0">
                <a:solidFill>
                  <a:prstClr val="black"/>
                </a:solidFill>
              </a:rPr>
              <a:t> treatment of tension pneumothorax </a:t>
            </a:r>
          </a:p>
          <a:p>
            <a:pPr algn="ctr"/>
            <a:r>
              <a:rPr lang="en-US" sz="3200" b="1" dirty="0">
                <a:solidFill>
                  <a:prstClr val="black"/>
                </a:solidFill>
              </a:rPr>
              <a:t>when </a:t>
            </a:r>
            <a:r>
              <a:rPr lang="en-US" sz="3200" b="1" i="1" dirty="0">
                <a:solidFill>
                  <a:prstClr val="black"/>
                </a:solidFill>
              </a:rPr>
              <a:t>one or more </a:t>
            </a:r>
            <a:r>
              <a:rPr lang="en-US" sz="3200" b="1" dirty="0">
                <a:solidFill>
                  <a:prstClr val="black"/>
                </a:solidFill>
              </a:rPr>
              <a:t>of the following are present:</a:t>
            </a:r>
          </a:p>
          <a:p>
            <a:endParaRPr lang="en-US" sz="933" b="1" dirty="0">
              <a:solidFill>
                <a:srgbClr val="009900"/>
              </a:solidFill>
              <a:effectLst>
                <a:outerShdw blurRad="38100" dist="38100" dir="2700000" algn="tl">
                  <a:srgbClr val="000000">
                    <a:alpha val="43137"/>
                  </a:srgbClr>
                </a:outerShdw>
              </a:effectLst>
            </a:endParaRPr>
          </a:p>
          <a:p>
            <a:pPr marL="380990" indent="-380990">
              <a:buFont typeface="Arial" panose="020B0604020202020204" pitchFamily="34" charset="0"/>
              <a:buChar char="•"/>
            </a:pPr>
            <a:r>
              <a:rPr lang="en-US" sz="3200" dirty="0">
                <a:solidFill>
                  <a:prstClr val="black"/>
                </a:solidFill>
              </a:rPr>
              <a:t>severe or progressive respiratory distress</a:t>
            </a:r>
          </a:p>
          <a:p>
            <a:pPr marL="380990" indent="-380990">
              <a:buFont typeface="Arial" panose="020B0604020202020204" pitchFamily="34" charset="0"/>
              <a:buChar char="•"/>
            </a:pPr>
            <a:r>
              <a:rPr lang="en-US" sz="3200" dirty="0">
                <a:solidFill>
                  <a:prstClr val="black"/>
                </a:solidFill>
              </a:rPr>
              <a:t>oxygen saturation less than 90%</a:t>
            </a:r>
          </a:p>
          <a:p>
            <a:pPr marL="380990" indent="-380990">
              <a:buFont typeface="Arial" panose="020B0604020202020204" pitchFamily="34" charset="0"/>
              <a:buChar char="•"/>
            </a:pPr>
            <a:r>
              <a:rPr lang="en-US" sz="3200" dirty="0">
                <a:solidFill>
                  <a:prstClr val="black"/>
                </a:solidFill>
              </a:rPr>
              <a:t>shock </a:t>
            </a:r>
            <a:r>
              <a:rPr lang="en-US" sz="3200" dirty="0">
                <a:solidFill>
                  <a:schemeClr val="bg1">
                    <a:lumMod val="65000"/>
                  </a:schemeClr>
                </a:solidFill>
              </a:rPr>
              <a:t>(loss of radial pulse)</a:t>
            </a:r>
          </a:p>
          <a:p>
            <a:pPr marL="380990" indent="-380990">
              <a:buFont typeface="Arial" panose="020B0604020202020204" pitchFamily="34" charset="0"/>
              <a:buChar char="•"/>
            </a:pPr>
            <a:r>
              <a:rPr lang="en-US" sz="3200" dirty="0">
                <a:solidFill>
                  <a:prstClr val="black"/>
                </a:solidFill>
              </a:rPr>
              <a:t>absent or markedly decreased breath sounds </a:t>
            </a:r>
            <a:r>
              <a:rPr lang="en-US" sz="2800" dirty="0">
                <a:solidFill>
                  <a:schemeClr val="bg1">
                    <a:lumMod val="65000"/>
                  </a:schemeClr>
                </a:solidFill>
              </a:rPr>
              <a:t>(if able to auscultate)</a:t>
            </a:r>
            <a:endParaRPr lang="en-US" sz="2800" dirty="0">
              <a:solidFill>
                <a:prstClr val="black"/>
              </a:solidFill>
            </a:endParaRPr>
          </a:p>
          <a:p>
            <a:pPr marL="380990" indent="-380990">
              <a:buFont typeface="Arial" panose="020B0604020202020204" pitchFamily="34" charset="0"/>
              <a:buChar char="•"/>
            </a:pPr>
            <a:r>
              <a:rPr lang="en-US" sz="3200" dirty="0">
                <a:solidFill>
                  <a:prstClr val="black"/>
                </a:solidFill>
              </a:rPr>
              <a:t>traumatic cardiac arrest without obvious fatal wounds</a:t>
            </a:r>
            <a:r>
              <a:rPr lang="en-US" sz="2133" dirty="0">
                <a:solidFill>
                  <a:prstClr val="white">
                    <a:lumMod val="50000"/>
                  </a:prstClr>
                </a:solidFill>
              </a:rPr>
              <a:t> </a:t>
            </a:r>
            <a:r>
              <a:rPr lang="en-US" sz="2667" dirty="0">
                <a:solidFill>
                  <a:prstClr val="white">
                    <a:lumMod val="50000"/>
                  </a:prstClr>
                </a:solidFill>
              </a:rPr>
              <a:t>(consider immediate placement of bilateral </a:t>
            </a:r>
            <a:r>
              <a:rPr lang="en-US" sz="2667" i="1" dirty="0">
                <a:solidFill>
                  <a:prstClr val="white">
                    <a:lumMod val="50000"/>
                  </a:prstClr>
                </a:solidFill>
              </a:rPr>
              <a:t>ENHANCED ARS™ </a:t>
            </a:r>
            <a:r>
              <a:rPr lang="en-US" sz="2667" dirty="0">
                <a:solidFill>
                  <a:prstClr val="white">
                    <a:lumMod val="50000"/>
                  </a:prstClr>
                </a:solidFill>
              </a:rPr>
              <a:t>decompression needles</a:t>
            </a:r>
            <a:r>
              <a:rPr lang="en-US" sz="2667" b="1" dirty="0">
                <a:solidFill>
                  <a:srgbClr val="C00000"/>
                </a:solidFill>
              </a:rPr>
              <a:t> </a:t>
            </a:r>
            <a:r>
              <a:rPr lang="en-US" sz="2667" dirty="0">
                <a:solidFill>
                  <a:prstClr val="white">
                    <a:lumMod val="50000"/>
                  </a:prstClr>
                </a:solidFill>
              </a:rPr>
              <a:t>and</a:t>
            </a:r>
            <a:r>
              <a:rPr lang="en-US" sz="2667" b="1" dirty="0">
                <a:solidFill>
                  <a:srgbClr val="C00000"/>
                </a:solidFill>
              </a:rPr>
              <a:t> consider ALL other possible causes</a:t>
            </a:r>
            <a:r>
              <a:rPr lang="en-US" sz="2667" dirty="0">
                <a:solidFill>
                  <a:srgbClr val="C00000"/>
                </a:solidFill>
              </a:rPr>
              <a:t>) </a:t>
            </a:r>
            <a:endParaRPr lang="en-US" sz="4267" dirty="0">
              <a:solidFill>
                <a:srgbClr val="C00000"/>
              </a:solidFill>
            </a:endParaRPr>
          </a:p>
          <a:p>
            <a:pPr marL="380990" indent="-380990">
              <a:buFont typeface="Arial" panose="020B0604020202020204" pitchFamily="34" charset="0"/>
              <a:buChar char="•"/>
            </a:pPr>
            <a:endParaRPr lang="en-US" sz="2400" dirty="0">
              <a:solidFill>
                <a:prstClr val="black"/>
              </a:solidFill>
            </a:endParaRPr>
          </a:p>
        </p:txBody>
      </p:sp>
      <p:sp>
        <p:nvSpPr>
          <p:cNvPr id="7" name="Rectangle 6"/>
          <p:cNvSpPr/>
          <p:nvPr/>
        </p:nvSpPr>
        <p:spPr>
          <a:xfrm>
            <a:off x="478972" y="224987"/>
            <a:ext cx="3048001" cy="461665"/>
          </a:xfrm>
          <a:prstGeom prst="rect">
            <a:avLst/>
          </a:prstGeom>
        </p:spPr>
        <p:txBody>
          <a:bodyPr wrap="square">
            <a:spAutoFit/>
          </a:bodyPr>
          <a:lstStyle/>
          <a:p>
            <a:r>
              <a:rPr lang="en-US" sz="2400" dirty="0">
                <a:solidFill>
                  <a:prstClr val="white">
                    <a:lumMod val="75000"/>
                  </a:prstClr>
                </a:solidFill>
              </a:rPr>
              <a:t>Objective 2: indication </a:t>
            </a:r>
          </a:p>
        </p:txBody>
      </p:sp>
    </p:spTree>
    <p:extLst>
      <p:ext uri="{BB962C8B-B14F-4D97-AF65-F5344CB8AC3E}">
        <p14:creationId xmlns:p14="http://schemas.microsoft.com/office/powerpoint/2010/main" val="2875996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5" name="Rectangle 4"/>
          <p:cNvSpPr/>
          <p:nvPr/>
        </p:nvSpPr>
        <p:spPr>
          <a:xfrm>
            <a:off x="478972" y="224987"/>
            <a:ext cx="3962401" cy="461665"/>
          </a:xfrm>
          <a:prstGeom prst="rect">
            <a:avLst/>
          </a:prstGeom>
        </p:spPr>
        <p:txBody>
          <a:bodyPr wrap="square">
            <a:spAutoFit/>
          </a:bodyPr>
          <a:lstStyle/>
          <a:p>
            <a:r>
              <a:rPr lang="en-US" sz="2400" dirty="0">
                <a:solidFill>
                  <a:prstClr val="white">
                    <a:lumMod val="75000"/>
                  </a:prstClr>
                </a:solidFill>
              </a:rPr>
              <a:t>Objective 2: contraindications </a:t>
            </a:r>
          </a:p>
        </p:txBody>
      </p:sp>
      <p:sp>
        <p:nvSpPr>
          <p:cNvPr id="6" name="Rectangle 5"/>
          <p:cNvSpPr/>
          <p:nvPr/>
        </p:nvSpPr>
        <p:spPr>
          <a:xfrm>
            <a:off x="798764" y="1821435"/>
            <a:ext cx="10833838" cy="2616101"/>
          </a:xfrm>
          <a:prstGeom prst="rect">
            <a:avLst/>
          </a:prstGeom>
        </p:spPr>
        <p:txBody>
          <a:bodyPr wrap="square">
            <a:spAutoFit/>
          </a:bodyPr>
          <a:lstStyle/>
          <a:p>
            <a:r>
              <a:rPr lang="en-US" sz="3733" b="1" dirty="0">
                <a:solidFill>
                  <a:srgbClr val="88191F"/>
                </a:solidFill>
              </a:rPr>
              <a:t>contraindications:</a:t>
            </a:r>
            <a:r>
              <a:rPr lang="en-US" sz="3733" b="1" dirty="0">
                <a:solidFill>
                  <a:srgbClr val="C00000"/>
                </a:solidFill>
                <a:effectLst>
                  <a:outerShdw blurRad="38100" dist="38100" dir="2700000" algn="tl">
                    <a:srgbClr val="000000">
                      <a:alpha val="43137"/>
                    </a:srgbClr>
                  </a:outerShdw>
                </a:effectLst>
              </a:rPr>
              <a:t> </a:t>
            </a:r>
            <a:r>
              <a:rPr lang="en-US" sz="3200" dirty="0">
                <a:solidFill>
                  <a:prstClr val="black"/>
                </a:solidFill>
              </a:rPr>
              <a:t>the </a:t>
            </a: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lang="en-US" sz="4400" dirty="0">
                <a:solidFill>
                  <a:prstClr val="black"/>
                </a:solidFill>
              </a:rPr>
              <a:t> </a:t>
            </a:r>
            <a:r>
              <a:rPr lang="en-US" sz="3200" dirty="0">
                <a:solidFill>
                  <a:prstClr val="black"/>
                </a:solidFill>
              </a:rPr>
              <a:t>is not intended for treatment of simple pneumothorax or hemothorax</a:t>
            </a:r>
          </a:p>
          <a:p>
            <a:endParaRPr lang="en-US" sz="2400" i="1" dirty="0">
              <a:solidFill>
                <a:prstClr val="black"/>
              </a:solidFill>
            </a:endParaRPr>
          </a:p>
          <a:p>
            <a:r>
              <a:rPr lang="en-US" sz="3200" i="1" dirty="0">
                <a:solidFill>
                  <a:srgbClr val="FF9900"/>
                </a:solidFill>
              </a:rPr>
              <a:t>efficacy of the ENHANCED ARS™ has not been established in</a:t>
            </a:r>
          </a:p>
          <a:p>
            <a:r>
              <a:rPr lang="en-US" sz="3200" i="1" dirty="0">
                <a:solidFill>
                  <a:srgbClr val="FF9900"/>
                </a:solidFill>
              </a:rPr>
              <a:t>pediatric patients</a:t>
            </a:r>
          </a:p>
        </p:txBody>
      </p:sp>
    </p:spTree>
    <p:extLst>
      <p:ext uri="{BB962C8B-B14F-4D97-AF65-F5344CB8AC3E}">
        <p14:creationId xmlns:p14="http://schemas.microsoft.com/office/powerpoint/2010/main" val="803749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sp>
        <p:nvSpPr>
          <p:cNvPr id="3" name="TextBox 2"/>
          <p:cNvSpPr txBox="1"/>
          <p:nvPr/>
        </p:nvSpPr>
        <p:spPr>
          <a:xfrm>
            <a:off x="529622" y="1145673"/>
            <a:ext cx="11133221" cy="3754874"/>
          </a:xfrm>
          <a:prstGeom prst="rect">
            <a:avLst/>
          </a:prstGeom>
          <a:noFill/>
        </p:spPr>
        <p:txBody>
          <a:bodyPr wrap="square" rtlCol="0">
            <a:spAutoFit/>
          </a:bodyPr>
          <a:lstStyle/>
          <a:p>
            <a:r>
              <a:rPr lang="en-US" sz="3200" b="1" dirty="0">
                <a:solidFill>
                  <a:srgbClr val="002060"/>
                </a:solidFill>
              </a:rPr>
              <a:t>thoracic decompression</a:t>
            </a:r>
            <a:r>
              <a:rPr lang="en-US" sz="3200" dirty="0">
                <a:solidFill>
                  <a:srgbClr val="002060"/>
                </a:solidFill>
              </a:rPr>
              <a:t> </a:t>
            </a:r>
            <a:r>
              <a:rPr lang="en-US" sz="3200" dirty="0">
                <a:solidFill>
                  <a:prstClr val="black"/>
                </a:solidFill>
              </a:rPr>
              <a:t>should improve </a:t>
            </a:r>
            <a:r>
              <a:rPr lang="en-US" sz="3200" i="1" dirty="0">
                <a:solidFill>
                  <a:prstClr val="black"/>
                </a:solidFill>
              </a:rPr>
              <a:t>one or more</a:t>
            </a:r>
            <a:r>
              <a:rPr lang="en-US" sz="3200" dirty="0">
                <a:solidFill>
                  <a:prstClr val="black"/>
                </a:solidFill>
              </a:rPr>
              <a:t> of the following:</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respiratory distress</a:t>
            </a:r>
          </a:p>
          <a:p>
            <a:pPr marL="380990" indent="-380990">
              <a:buFont typeface="Arial" panose="020B0604020202020204" pitchFamily="34" charset="0"/>
              <a:buChar char="•"/>
            </a:pPr>
            <a:r>
              <a:rPr lang="en-US" sz="3200" dirty="0">
                <a:solidFill>
                  <a:prstClr val="black"/>
                </a:solidFill>
              </a:rPr>
              <a:t>relief of restrictive pressure between the parietal and visceral pleura </a:t>
            </a:r>
            <a:r>
              <a:rPr lang="en-US" sz="2400" dirty="0">
                <a:solidFill>
                  <a:prstClr val="white">
                    <a:lumMod val="50000"/>
                  </a:prstClr>
                </a:solidFill>
              </a:rPr>
              <a:t>(secondary to injury or significant medical complication)</a:t>
            </a:r>
          </a:p>
          <a:p>
            <a:pPr marL="380990" indent="-380990">
              <a:buFont typeface="Arial" panose="020B0604020202020204" pitchFamily="34" charset="0"/>
              <a:buChar char="•"/>
            </a:pPr>
            <a:r>
              <a:rPr lang="en-US" sz="3200" dirty="0">
                <a:solidFill>
                  <a:prstClr val="black"/>
                </a:solidFill>
              </a:rPr>
              <a:t>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r>
              <a:rPr lang="en-US" sz="2400" dirty="0">
                <a:solidFill>
                  <a:prstClr val="white">
                    <a:lumMod val="75000"/>
                  </a:prstClr>
                </a:solidFill>
              </a:rPr>
              <a:t>Objective 2: therapeutic benefits  </a:t>
            </a:r>
          </a:p>
        </p:txBody>
      </p:sp>
    </p:spTree>
    <p:extLst>
      <p:ext uri="{BB962C8B-B14F-4D97-AF65-F5344CB8AC3E}">
        <p14:creationId xmlns:p14="http://schemas.microsoft.com/office/powerpoint/2010/main" val="3564960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15</a:t>
            </a:fld>
            <a:endParaRPr lang="en-US" dirty="0">
              <a:solidFill>
                <a:prstClr val="white"/>
              </a:solidFill>
            </a:endParaRPr>
          </a:p>
        </p:txBody>
      </p:sp>
      <p:pic>
        <p:nvPicPr>
          <p:cNvPr id="1026" name="Picture 2" descr="Image result for north american rescue"/>
          <p:cNvPicPr>
            <a:picLocks noChangeAspect="1" noChangeArrowheads="1"/>
          </p:cNvPicPr>
          <p:nvPr/>
        </p:nvPicPr>
        <p:blipFill rotWithShape="1">
          <a:blip r:embed="rId3">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807" y="691825"/>
            <a:ext cx="6281291" cy="5704175"/>
          </a:xfrm>
          <a:prstGeom prst="rect">
            <a:avLst/>
          </a:prstGeom>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5277867" y="2085734"/>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9" name="TextBox 8"/>
          <p:cNvSpPr txBox="1"/>
          <p:nvPr/>
        </p:nvSpPr>
        <p:spPr>
          <a:xfrm>
            <a:off x="5285079" y="2593372"/>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0" name="TextBox 9"/>
          <p:cNvSpPr txBox="1"/>
          <p:nvPr/>
        </p:nvSpPr>
        <p:spPr>
          <a:xfrm>
            <a:off x="5277867" y="3186680"/>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11" name="TextBox 10"/>
          <p:cNvSpPr txBox="1"/>
          <p:nvPr/>
        </p:nvSpPr>
        <p:spPr>
          <a:xfrm>
            <a:off x="5277867"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4" name="TextBox 13"/>
          <p:cNvSpPr txBox="1"/>
          <p:nvPr/>
        </p:nvSpPr>
        <p:spPr>
          <a:xfrm>
            <a:off x="4944835" y="22601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15" name="TextBox 14"/>
          <p:cNvSpPr txBox="1"/>
          <p:nvPr/>
        </p:nvSpPr>
        <p:spPr>
          <a:xfrm>
            <a:off x="4927619" y="2816323"/>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6" name="TextBox 15"/>
          <p:cNvSpPr txBox="1"/>
          <p:nvPr/>
        </p:nvSpPr>
        <p:spPr>
          <a:xfrm>
            <a:off x="4953402" y="3476430"/>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17" name="TextBox 16"/>
          <p:cNvSpPr txBox="1"/>
          <p:nvPr/>
        </p:nvSpPr>
        <p:spPr>
          <a:xfrm>
            <a:off x="4944835" y="4079355"/>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9" name="TextBox 18"/>
          <p:cNvSpPr txBox="1"/>
          <p:nvPr/>
        </p:nvSpPr>
        <p:spPr>
          <a:xfrm>
            <a:off x="9261311" y="2003654"/>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20" name="TextBox 19"/>
          <p:cNvSpPr txBox="1"/>
          <p:nvPr/>
        </p:nvSpPr>
        <p:spPr>
          <a:xfrm>
            <a:off x="9103317" y="1106778"/>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sp>
        <p:nvSpPr>
          <p:cNvPr id="34" name="TextBox 33"/>
          <p:cNvSpPr txBox="1"/>
          <p:nvPr/>
        </p:nvSpPr>
        <p:spPr>
          <a:xfrm>
            <a:off x="6743958" y="2260135"/>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5" name="TextBox 34"/>
          <p:cNvSpPr txBox="1"/>
          <p:nvPr/>
        </p:nvSpPr>
        <p:spPr>
          <a:xfrm>
            <a:off x="6734502" y="2799104"/>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6" name="TextBox 35"/>
          <p:cNvSpPr txBox="1"/>
          <p:nvPr/>
        </p:nvSpPr>
        <p:spPr>
          <a:xfrm>
            <a:off x="6739035" y="3454351"/>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37" name="TextBox 36"/>
          <p:cNvSpPr txBox="1"/>
          <p:nvPr/>
        </p:nvSpPr>
        <p:spPr>
          <a:xfrm>
            <a:off x="6743958" y="4035018"/>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0" name="TextBox 39"/>
          <p:cNvSpPr txBox="1"/>
          <p:nvPr/>
        </p:nvSpPr>
        <p:spPr>
          <a:xfrm>
            <a:off x="6429875" y="20875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41" name="TextBox 40"/>
          <p:cNvSpPr txBox="1"/>
          <p:nvPr/>
        </p:nvSpPr>
        <p:spPr>
          <a:xfrm>
            <a:off x="6439779" y="2592239"/>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42" name="TextBox 41"/>
          <p:cNvSpPr txBox="1"/>
          <p:nvPr/>
        </p:nvSpPr>
        <p:spPr>
          <a:xfrm>
            <a:off x="6453242" y="3165136"/>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43" name="TextBox 42"/>
          <p:cNvSpPr txBox="1"/>
          <p:nvPr/>
        </p:nvSpPr>
        <p:spPr>
          <a:xfrm>
            <a:off x="6441184"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5" name="TextBox 44"/>
          <p:cNvSpPr txBox="1"/>
          <p:nvPr/>
        </p:nvSpPr>
        <p:spPr>
          <a:xfrm>
            <a:off x="1897965" y="2003659"/>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46" name="TextBox 45"/>
          <p:cNvSpPr txBox="1"/>
          <p:nvPr/>
        </p:nvSpPr>
        <p:spPr>
          <a:xfrm>
            <a:off x="1749221" y="1106779"/>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cxnSp>
        <p:nvCxnSpPr>
          <p:cNvPr id="58" name="Straight Arrow Connector 57"/>
          <p:cNvCxnSpPr>
            <a:stCxn id="45" idx="3"/>
          </p:cNvCxnSpPr>
          <p:nvPr/>
        </p:nvCxnSpPr>
        <p:spPr>
          <a:xfrm>
            <a:off x="2996856" y="2419158"/>
            <a:ext cx="2033970" cy="153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Elbow Connector 1023"/>
          <p:cNvCxnSpPr/>
          <p:nvPr/>
        </p:nvCxnSpPr>
        <p:spPr>
          <a:xfrm>
            <a:off x="3182679" y="1311399"/>
            <a:ext cx="2226795" cy="709955"/>
          </a:xfrm>
          <a:prstGeom prst="bentConnector3">
            <a:avLst>
              <a:gd name="adj1" fmla="val 9997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6968379" y="2434223"/>
            <a:ext cx="2263244" cy="323"/>
          </a:xfrm>
          <a:prstGeom prst="straightConnector1">
            <a:avLst/>
          </a:prstGeom>
          <a:ln>
            <a:solidFill>
              <a:schemeClr val="tx1"/>
            </a:solidFill>
            <a:headEnd w="sm" len="sm"/>
            <a:tailEnd type="triangle"/>
          </a:ln>
        </p:spPr>
        <p:style>
          <a:lnRef idx="1">
            <a:schemeClr val="accent1"/>
          </a:lnRef>
          <a:fillRef idx="0">
            <a:schemeClr val="accent1"/>
          </a:fillRef>
          <a:effectRef idx="0">
            <a:schemeClr val="accent1"/>
          </a:effectRef>
          <a:fontRef idx="minor">
            <a:schemeClr val="tx1"/>
          </a:fontRef>
        </p:style>
      </p:cxnSp>
      <p:cxnSp>
        <p:nvCxnSpPr>
          <p:cNvPr id="1037" name="Elbow Connector 1036"/>
          <p:cNvCxnSpPr/>
          <p:nvPr/>
        </p:nvCxnSpPr>
        <p:spPr>
          <a:xfrm rot="10800000" flipV="1">
            <a:off x="6598853" y="1299882"/>
            <a:ext cx="2443547" cy="721471"/>
          </a:xfrm>
          <a:prstGeom prst="bentConnector3">
            <a:avLst>
              <a:gd name="adj1" fmla="val 9989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8751339" y="1478235"/>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49" name="Straight Arrow Connector 1048"/>
          <p:cNvCxnSpPr/>
          <p:nvPr/>
        </p:nvCxnSpPr>
        <p:spPr>
          <a:xfrm flipH="1">
            <a:off x="7255364" y="1765224"/>
            <a:ext cx="1570283" cy="203657"/>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1314618" y="1426929"/>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8" name="Straight Arrow Connector 107"/>
          <p:cNvCxnSpPr/>
          <p:nvPr/>
        </p:nvCxnSpPr>
        <p:spPr>
          <a:xfrm>
            <a:off x="3406691" y="1706888"/>
            <a:ext cx="1299669" cy="261993"/>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8982288" y="3009079"/>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81" name="Straight Arrow Connector 80"/>
          <p:cNvCxnSpPr>
            <a:stCxn id="114" idx="1"/>
          </p:cNvCxnSpPr>
          <p:nvPr/>
        </p:nvCxnSpPr>
        <p:spPr>
          <a:xfrm flipH="1" flipV="1">
            <a:off x="7371630" y="3009082"/>
            <a:ext cx="1610658" cy="2102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1429076" y="2939433"/>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119" name="Straight Arrow Connector 118"/>
          <p:cNvCxnSpPr>
            <a:stCxn id="118" idx="3"/>
          </p:cNvCxnSpPr>
          <p:nvPr/>
        </p:nvCxnSpPr>
        <p:spPr>
          <a:xfrm flipV="1">
            <a:off x="3058305" y="3010876"/>
            <a:ext cx="1537414" cy="1388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4" name="Rectangle 123"/>
          <p:cNvSpPr/>
          <p:nvPr/>
        </p:nvSpPr>
        <p:spPr>
          <a:xfrm>
            <a:off x="3124006" y="6348097"/>
            <a:ext cx="5776893" cy="420564"/>
          </a:xfrm>
          <a:prstGeom prst="rect">
            <a:avLst/>
          </a:prstGeom>
        </p:spPr>
        <p:txBody>
          <a:bodyPr wrap="square">
            <a:spAutoFit/>
          </a:bodyPr>
          <a:lstStyle/>
          <a:p>
            <a:pPr algn="ctr"/>
            <a:r>
              <a:rPr lang="en-US" sz="2133" dirty="0">
                <a:solidFill>
                  <a:prstClr val="white">
                    <a:lumMod val="50000"/>
                  </a:prstClr>
                </a:solidFill>
              </a:rPr>
              <a:t>illustration of key anatomical structures</a:t>
            </a:r>
          </a:p>
        </p:txBody>
      </p:sp>
      <p:sp>
        <p:nvSpPr>
          <p:cNvPr id="3" name="TextBox 2">
            <a:extLst>
              <a:ext uri="{FF2B5EF4-FFF2-40B4-BE49-F238E27FC236}">
                <a16:creationId xmlns:a16="http://schemas.microsoft.com/office/drawing/2014/main" id="{219EABE2-C663-1D55-9815-6DCA4980BBE1}"/>
              </a:ext>
            </a:extLst>
          </p:cNvPr>
          <p:cNvSpPr txBox="1"/>
          <p:nvPr/>
        </p:nvSpPr>
        <p:spPr>
          <a:xfrm>
            <a:off x="791068" y="4902103"/>
            <a:ext cx="1916306" cy="1477328"/>
          </a:xfrm>
          <a:prstGeom prst="rect">
            <a:avLst/>
          </a:prstGeom>
          <a:noFill/>
        </p:spPr>
        <p:txBody>
          <a:bodyPr wrap="square" rtlCol="0">
            <a:spAutoFit/>
          </a:bodyPr>
          <a:lstStyle/>
          <a:p>
            <a:pPr algn="ctr"/>
            <a:r>
              <a:rPr lang="en-US" dirty="0">
                <a:solidFill>
                  <a:srgbClr val="C00000"/>
                </a:solidFill>
              </a:rPr>
              <a:t>*</a:t>
            </a:r>
            <a:r>
              <a:rPr lang="en-US" dirty="0"/>
              <a:t>insertion site</a:t>
            </a:r>
          </a:p>
          <a:p>
            <a:pPr algn="ctr"/>
            <a:r>
              <a:rPr lang="en-US" dirty="0"/>
              <a:t>is superior to targeted rib</a:t>
            </a:r>
          </a:p>
          <a:p>
            <a:pPr algn="ctr"/>
            <a:r>
              <a:rPr lang="en-US" dirty="0"/>
              <a:t>to </a:t>
            </a:r>
            <a:r>
              <a:rPr lang="en-US" b="1" dirty="0"/>
              <a:t>avoid neuro-vascular bundle</a:t>
            </a:r>
          </a:p>
        </p:txBody>
      </p:sp>
      <p:pic>
        <p:nvPicPr>
          <p:cNvPr id="4" name="Picture 3" descr="Diagram&#10;&#10;Description automatically generated">
            <a:extLst>
              <a:ext uri="{FF2B5EF4-FFF2-40B4-BE49-F238E27FC236}">
                <a16:creationId xmlns:a16="http://schemas.microsoft.com/office/drawing/2014/main" id="{D4F176BC-6B1B-A63A-4A85-F7DF5E100AF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096"/>
          <a:stretch/>
        </p:blipFill>
        <p:spPr>
          <a:xfrm>
            <a:off x="915537" y="3324186"/>
            <a:ext cx="1629229" cy="15299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250248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 close&#10;&#10;Description automatically generated">
            <a:extLst>
              <a:ext uri="{FF2B5EF4-FFF2-40B4-BE49-F238E27FC236}">
                <a16:creationId xmlns:a16="http://schemas.microsoft.com/office/drawing/2014/main" id="{0A9DD9AA-1B05-D50C-2B95-240AA0F063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59272" y="1393076"/>
            <a:ext cx="5295362" cy="3971522"/>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16</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7993" y="1450703"/>
            <a:ext cx="4356898" cy="3956593"/>
          </a:xfrm>
          <a:prstGeom prst="rect">
            <a:avLst/>
          </a:prstGeom>
        </p:spPr>
      </p:pic>
      <p:sp>
        <p:nvSpPr>
          <p:cNvPr id="12" name="Rectangle 11"/>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17" name="TextBox 16"/>
          <p:cNvSpPr txBox="1"/>
          <p:nvPr/>
        </p:nvSpPr>
        <p:spPr>
          <a:xfrm>
            <a:off x="3650055" y="1091566"/>
            <a:ext cx="2817432" cy="913199"/>
          </a:xfrm>
          <a:prstGeom prst="rect">
            <a:avLst/>
          </a:prstGeom>
          <a:solidFill>
            <a:sysClr val="window" lastClr="FFFFFF"/>
          </a:solidFill>
          <a:ln>
            <a:solidFill>
              <a:sysClr val="windowText" lastClr="000000"/>
            </a:solidFill>
          </a:ln>
        </p:spPr>
        <p:txBody>
          <a:bodyPr wrap="square" rtlCol="0">
            <a:spAutoFit/>
          </a:bodyPr>
          <a:lstStyle/>
          <a:p>
            <a:pPr algn="ctr">
              <a:defRPr/>
            </a:pPr>
            <a:r>
              <a:rPr lang="en-US" sz="2667" kern="0" dirty="0">
                <a:solidFill>
                  <a:prstClr val="black"/>
                </a:solidFill>
              </a:rPr>
              <a:t>Identify sternal notch </a:t>
            </a:r>
          </a:p>
        </p:txBody>
      </p:sp>
      <p:cxnSp>
        <p:nvCxnSpPr>
          <p:cNvPr id="18" name="Straight Arrow Connector 17"/>
          <p:cNvCxnSpPr>
            <a:cxnSpLocks/>
          </p:cNvCxnSpPr>
          <p:nvPr/>
        </p:nvCxnSpPr>
        <p:spPr>
          <a:xfrm>
            <a:off x="6467487" y="2004765"/>
            <a:ext cx="1331768" cy="855003"/>
          </a:xfrm>
          <a:prstGeom prst="straightConnector1">
            <a:avLst/>
          </a:prstGeom>
          <a:noFill/>
          <a:ln w="6350" cap="flat" cmpd="sng" algn="ctr">
            <a:solidFill>
              <a:sysClr val="windowText" lastClr="000000">
                <a:lumMod val="95000"/>
                <a:lumOff val="5000"/>
              </a:sysClr>
            </a:solidFill>
            <a:prstDash val="solid"/>
            <a:miter lim="800000"/>
            <a:tailEnd type="arrow"/>
          </a:ln>
          <a:effectLst/>
        </p:spPr>
      </p:cxnSp>
      <p:sp>
        <p:nvSpPr>
          <p:cNvPr id="9" name="Arc 8">
            <a:extLst>
              <a:ext uri="{FF2B5EF4-FFF2-40B4-BE49-F238E27FC236}">
                <a16:creationId xmlns:a16="http://schemas.microsoft.com/office/drawing/2014/main" id="{BD1EA354-C7A5-4FA5-9E62-1870041744D5}"/>
              </a:ext>
            </a:extLst>
          </p:cNvPr>
          <p:cNvSpPr/>
          <p:nvPr/>
        </p:nvSpPr>
        <p:spPr>
          <a:xfrm rot="10356031">
            <a:off x="7128237" y="2825826"/>
            <a:ext cx="837024" cy="701592"/>
          </a:xfrm>
          <a:prstGeom prst="arc">
            <a:avLst>
              <a:gd name="adj1" fmla="val 18442280"/>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F7DBB174-2D16-5BAC-6962-0D81652C543B}"/>
              </a:ext>
            </a:extLst>
          </p:cNvPr>
          <p:cNvCxnSpPr>
            <a:cxnSpLocks/>
          </p:cNvCxnSpPr>
          <p:nvPr/>
        </p:nvCxnSpPr>
        <p:spPr>
          <a:xfrm flipH="1">
            <a:off x="3116442" y="2004765"/>
            <a:ext cx="533613" cy="356978"/>
          </a:xfrm>
          <a:prstGeom prst="straightConnector1">
            <a:avLst/>
          </a:prstGeom>
          <a:noFill/>
          <a:ln w="6350" cap="flat" cmpd="sng" algn="ctr">
            <a:solidFill>
              <a:sysClr val="windowText" lastClr="000000">
                <a:lumMod val="95000"/>
                <a:lumOff val="5000"/>
              </a:sysClr>
            </a:solidFill>
            <a:prstDash val="solid"/>
            <a:miter lim="800000"/>
            <a:tailEnd type="arrow"/>
          </a:ln>
          <a:effectLst/>
        </p:spPr>
      </p:cxnSp>
    </p:spTree>
    <p:extLst>
      <p:ext uri="{BB962C8B-B14F-4D97-AF65-F5344CB8AC3E}">
        <p14:creationId xmlns:p14="http://schemas.microsoft.com/office/powerpoint/2010/main" val="335316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close-up of a person's butt&#10;&#10;Description automatically generated with low confidence">
            <a:extLst>
              <a:ext uri="{FF2B5EF4-FFF2-40B4-BE49-F238E27FC236}">
                <a16:creationId xmlns:a16="http://schemas.microsoft.com/office/drawing/2014/main" id="{12EA4B34-5C03-723F-39E4-7916BA8BFC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88062" y="1532919"/>
            <a:ext cx="5329073" cy="3996806"/>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17</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886" y="1452098"/>
            <a:ext cx="4353825" cy="3953803"/>
          </a:xfrm>
          <a:prstGeom prst="rect">
            <a:avLst/>
          </a:prstGeom>
        </p:spPr>
      </p:pic>
      <p:sp>
        <p:nvSpPr>
          <p:cNvPr id="13" name="Rectangle 12"/>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15" name="TextBox 14"/>
          <p:cNvSpPr txBox="1"/>
          <p:nvPr/>
        </p:nvSpPr>
        <p:spPr>
          <a:xfrm>
            <a:off x="2768871" y="5569918"/>
            <a:ext cx="3505832"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sternoclavicular</a:t>
            </a:r>
          </a:p>
          <a:p>
            <a:pPr algn="ctr"/>
            <a:r>
              <a:rPr lang="en-US" sz="2667" dirty="0">
                <a:solidFill>
                  <a:prstClr val="black"/>
                </a:solidFill>
              </a:rPr>
              <a:t>joint space</a:t>
            </a:r>
          </a:p>
        </p:txBody>
      </p:sp>
      <p:cxnSp>
        <p:nvCxnSpPr>
          <p:cNvPr id="16" name="Straight Arrow Connector 15"/>
          <p:cNvCxnSpPr>
            <a:cxnSpLocks/>
            <a:endCxn id="11" idx="3"/>
          </p:cNvCxnSpPr>
          <p:nvPr/>
        </p:nvCxnSpPr>
        <p:spPr>
          <a:xfrm flipV="1">
            <a:off x="6274703" y="3498032"/>
            <a:ext cx="1166721" cy="2071886"/>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Arc 1">
            <a:extLst>
              <a:ext uri="{FF2B5EF4-FFF2-40B4-BE49-F238E27FC236}">
                <a16:creationId xmlns:a16="http://schemas.microsoft.com/office/drawing/2014/main" id="{6DA869CF-7969-4C14-933D-529B5FAF4E58}"/>
              </a:ext>
            </a:extLst>
          </p:cNvPr>
          <p:cNvSpPr/>
          <p:nvPr/>
        </p:nvSpPr>
        <p:spPr>
          <a:xfrm rot="10387332">
            <a:off x="7174156" y="2481438"/>
            <a:ext cx="914400" cy="914400"/>
          </a:xfrm>
          <a:prstGeom prst="arc">
            <a:avLst>
              <a:gd name="adj1" fmla="val 18195538"/>
              <a:gd name="adj2" fmla="val 20841937"/>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Oval 10">
            <a:extLst>
              <a:ext uri="{FF2B5EF4-FFF2-40B4-BE49-F238E27FC236}">
                <a16:creationId xmlns:a16="http://schemas.microsoft.com/office/drawing/2014/main" id="{90A52EEB-B758-493F-A337-092AD7D54C44}"/>
              </a:ext>
            </a:extLst>
          </p:cNvPr>
          <p:cNvSpPr/>
          <p:nvPr/>
        </p:nvSpPr>
        <p:spPr>
          <a:xfrm>
            <a:off x="7396787" y="330400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AFC4EE1-9DDB-F964-07D2-ECFCEDB80E15}"/>
              </a:ext>
            </a:extLst>
          </p:cNvPr>
          <p:cNvSpPr/>
          <p:nvPr/>
        </p:nvSpPr>
        <p:spPr>
          <a:xfrm>
            <a:off x="3227293" y="2247772"/>
            <a:ext cx="239807" cy="182205"/>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391F4C3-78DE-9D8C-656C-CF8A0DB65B5A}"/>
              </a:ext>
            </a:extLst>
          </p:cNvPr>
          <p:cNvCxnSpPr>
            <a:cxnSpLocks/>
          </p:cNvCxnSpPr>
          <p:nvPr/>
        </p:nvCxnSpPr>
        <p:spPr>
          <a:xfrm flipV="1">
            <a:off x="2768871" y="2336869"/>
            <a:ext cx="606792" cy="3243359"/>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103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A picture containing person&#10;&#10;Description automatically generated">
            <a:extLst>
              <a:ext uri="{FF2B5EF4-FFF2-40B4-BE49-F238E27FC236}">
                <a16:creationId xmlns:a16="http://schemas.microsoft.com/office/drawing/2014/main" id="{434332A9-3C3F-6B39-A0E4-1E4C8A70A7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13722" y="1246819"/>
            <a:ext cx="5462514" cy="4096885"/>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18</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191" y="1388198"/>
            <a:ext cx="4494554" cy="4081603"/>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7687891" y="571461"/>
            <a:ext cx="3751476"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acromioclavicular</a:t>
            </a:r>
          </a:p>
          <a:p>
            <a:pPr algn="ctr"/>
            <a:r>
              <a:rPr lang="en-US" sz="2667" dirty="0">
                <a:solidFill>
                  <a:prstClr val="black"/>
                </a:solidFill>
              </a:rPr>
              <a:t>ligament </a:t>
            </a:r>
            <a:r>
              <a:rPr lang="en-US" sz="2667" dirty="0">
                <a:solidFill>
                  <a:prstClr val="white">
                    <a:lumMod val="50000"/>
                  </a:prstClr>
                </a:solidFill>
              </a:rPr>
              <a:t>(notch)</a:t>
            </a:r>
          </a:p>
        </p:txBody>
      </p:sp>
      <p:cxnSp>
        <p:nvCxnSpPr>
          <p:cNvPr id="14" name="Elbow Connector 13"/>
          <p:cNvCxnSpPr>
            <a:cxnSpLocks/>
            <a:stCxn id="7" idx="2"/>
            <a:endCxn id="2" idx="6"/>
          </p:cNvCxnSpPr>
          <p:nvPr/>
        </p:nvCxnSpPr>
        <p:spPr>
          <a:xfrm rot="5400000">
            <a:off x="7970653" y="2521824"/>
            <a:ext cx="2630140" cy="55581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CCE32AF-04A6-4E06-A596-A88886783DFE}"/>
              </a:ext>
            </a:extLst>
          </p:cNvPr>
          <p:cNvSpPr/>
          <p:nvPr/>
        </p:nvSpPr>
        <p:spPr>
          <a:xfrm rot="10387332">
            <a:off x="6732664" y="2536396"/>
            <a:ext cx="881146" cy="630072"/>
          </a:xfrm>
          <a:prstGeom prst="arc">
            <a:avLst>
              <a:gd name="adj1" fmla="val 18762772"/>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Oval 1">
            <a:extLst>
              <a:ext uri="{FF2B5EF4-FFF2-40B4-BE49-F238E27FC236}">
                <a16:creationId xmlns:a16="http://schemas.microsoft.com/office/drawing/2014/main" id="{C72D7743-2608-4350-984F-DBD08D0DE1C4}"/>
              </a:ext>
            </a:extLst>
          </p:cNvPr>
          <p:cNvSpPr/>
          <p:nvPr/>
        </p:nvSpPr>
        <p:spPr>
          <a:xfrm>
            <a:off x="8703017" y="3988575"/>
            <a:ext cx="304800" cy="252449"/>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E25AD41-A33C-496C-9F59-17B7F2ED5544}"/>
              </a:ext>
            </a:extLst>
          </p:cNvPr>
          <p:cNvSpPr/>
          <p:nvPr/>
        </p:nvSpPr>
        <p:spPr>
          <a:xfrm>
            <a:off x="6913513" y="3095604"/>
            <a:ext cx="259724" cy="242713"/>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Elbow Connector 13">
            <a:extLst>
              <a:ext uri="{FF2B5EF4-FFF2-40B4-BE49-F238E27FC236}">
                <a16:creationId xmlns:a16="http://schemas.microsoft.com/office/drawing/2014/main" id="{C37A30B4-C499-7E7D-4AAA-98DE381CBEBE}"/>
              </a:ext>
            </a:extLst>
          </p:cNvPr>
          <p:cNvCxnSpPr>
            <a:cxnSpLocks/>
            <a:stCxn id="7" idx="1"/>
            <a:endCxn id="13" idx="6"/>
          </p:cNvCxnSpPr>
          <p:nvPr/>
        </p:nvCxnSpPr>
        <p:spPr>
          <a:xfrm rot="10800000" flipV="1">
            <a:off x="4838547" y="1028060"/>
            <a:ext cx="2849344" cy="103586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88F71D2-A231-27CB-E6BD-F56D730AB66C}"/>
              </a:ext>
            </a:extLst>
          </p:cNvPr>
          <p:cNvSpPr/>
          <p:nvPr/>
        </p:nvSpPr>
        <p:spPr>
          <a:xfrm>
            <a:off x="4533747" y="1940536"/>
            <a:ext cx="304800" cy="24678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261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3D8CB360-CE89-1DB7-A817-57B18A0775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94"/>
          <a:stretch/>
        </p:blipFill>
        <p:spPr>
          <a:xfrm rot="5400000">
            <a:off x="5298487" y="1281487"/>
            <a:ext cx="5221020" cy="4125935"/>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19</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680" y="1361983"/>
            <a:ext cx="4579799" cy="4159015"/>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8370749" y="519144"/>
            <a:ext cx="3505832" cy="2144498"/>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simultaneously </a:t>
            </a:r>
          </a:p>
          <a:p>
            <a:pPr algn="ctr"/>
            <a:r>
              <a:rPr lang="en-US" sz="2667" dirty="0">
                <a:solidFill>
                  <a:prstClr val="black"/>
                </a:solidFill>
              </a:rPr>
              <a:t>identify sternoclavicular</a:t>
            </a:r>
          </a:p>
          <a:p>
            <a:pPr algn="ctr"/>
            <a:r>
              <a:rPr lang="en-US" sz="2667" dirty="0">
                <a:solidFill>
                  <a:prstClr val="black"/>
                </a:solidFill>
              </a:rPr>
              <a:t>joint space and </a:t>
            </a:r>
          </a:p>
          <a:p>
            <a:pPr algn="ctr"/>
            <a:r>
              <a:rPr lang="en-US" sz="2667" dirty="0">
                <a:solidFill>
                  <a:prstClr val="black"/>
                </a:solidFill>
              </a:rPr>
              <a:t>acromioclavicular</a:t>
            </a:r>
          </a:p>
          <a:p>
            <a:pPr algn="ctr"/>
            <a:r>
              <a:rPr lang="en-US" sz="2667" dirty="0">
                <a:solidFill>
                  <a:prstClr val="black"/>
                </a:solidFill>
              </a:rPr>
              <a:t>ligament </a:t>
            </a:r>
            <a:r>
              <a:rPr lang="en-US" sz="2667" dirty="0">
                <a:solidFill>
                  <a:prstClr val="white">
                    <a:lumMod val="50000"/>
                  </a:prstClr>
                </a:solidFill>
              </a:rPr>
              <a:t>(notch)</a:t>
            </a:r>
            <a:endParaRPr lang="en-US" sz="2667" dirty="0">
              <a:solidFill>
                <a:prstClr val="black"/>
              </a:solidFill>
            </a:endParaRPr>
          </a:p>
        </p:txBody>
      </p:sp>
      <p:cxnSp>
        <p:nvCxnSpPr>
          <p:cNvPr id="3" name="Straight Arrow Connector 2"/>
          <p:cNvCxnSpPr>
            <a:cxnSpLocks/>
          </p:cNvCxnSpPr>
          <p:nvPr/>
        </p:nvCxnSpPr>
        <p:spPr>
          <a:xfrm flipH="1">
            <a:off x="7144469" y="1591393"/>
            <a:ext cx="1226280" cy="1223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endCxn id="15" idx="7"/>
          </p:cNvCxnSpPr>
          <p:nvPr/>
        </p:nvCxnSpPr>
        <p:spPr>
          <a:xfrm flipH="1">
            <a:off x="9111619" y="3280823"/>
            <a:ext cx="707946" cy="6670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A38E740-3BEB-47A9-B748-02DE6F1EE539}"/>
              </a:ext>
            </a:extLst>
          </p:cNvPr>
          <p:cNvSpPr/>
          <p:nvPr/>
        </p:nvSpPr>
        <p:spPr>
          <a:xfrm rot="10115194">
            <a:off x="6630821" y="2727935"/>
            <a:ext cx="722497" cy="727589"/>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903650CC-2BDD-4711-9D8F-7626DA64F8FB}"/>
              </a:ext>
            </a:extLst>
          </p:cNvPr>
          <p:cNvSpPr/>
          <p:nvPr/>
        </p:nvSpPr>
        <p:spPr>
          <a:xfrm>
            <a:off x="6839669" y="3399534"/>
            <a:ext cx="304800" cy="214800"/>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2F9B1AA-5EDE-4A17-A49C-F01186472F42}"/>
              </a:ext>
            </a:extLst>
          </p:cNvPr>
          <p:cNvSpPr/>
          <p:nvPr/>
        </p:nvSpPr>
        <p:spPr>
          <a:xfrm>
            <a:off x="8851456" y="391455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FF551A8E-7449-5E55-D034-7FFAF0C0AEE5}"/>
              </a:ext>
            </a:extLst>
          </p:cNvPr>
          <p:cNvSpPr/>
          <p:nvPr/>
        </p:nvSpPr>
        <p:spPr>
          <a:xfrm>
            <a:off x="2941314" y="2171243"/>
            <a:ext cx="273696" cy="26023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AE0FDF-8F32-5534-B35F-62AE0C307A03}"/>
              </a:ext>
            </a:extLst>
          </p:cNvPr>
          <p:cNvSpPr/>
          <p:nvPr/>
        </p:nvSpPr>
        <p:spPr>
          <a:xfrm>
            <a:off x="4148749" y="1905701"/>
            <a:ext cx="273696" cy="260238"/>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51DD75C-49CA-390E-8EC4-AAD1659AA404}"/>
              </a:ext>
            </a:extLst>
          </p:cNvPr>
          <p:cNvSpPr/>
          <p:nvPr/>
        </p:nvSpPr>
        <p:spPr>
          <a:xfrm>
            <a:off x="3578369" y="2035820"/>
            <a:ext cx="273696" cy="26023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01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B0C8C3E1-021B-46F9-A9A0-6EB4352FD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48" t="18019" r="16090" b="13753"/>
          <a:stretch/>
        </p:blipFill>
        <p:spPr>
          <a:xfrm>
            <a:off x="2245837" y="176391"/>
            <a:ext cx="6930453" cy="6412038"/>
          </a:xfrm>
          <a:prstGeom prst="rect">
            <a:avLst/>
          </a:prstGeom>
        </p:spPr>
      </p:pic>
      <p:sp>
        <p:nvSpPr>
          <p:cNvPr id="6" name="Slide Number Placeholder 5">
            <a:extLst>
              <a:ext uri="{FF2B5EF4-FFF2-40B4-BE49-F238E27FC236}">
                <a16:creationId xmlns:a16="http://schemas.microsoft.com/office/drawing/2014/main" id="{60BD97AD-9E0D-4B31-9A97-893679AB9B44}"/>
              </a:ext>
            </a:extLst>
          </p:cNvPr>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 Placeholder 3">
            <a:extLst>
              <a:ext uri="{FF2B5EF4-FFF2-40B4-BE49-F238E27FC236}">
                <a16:creationId xmlns:a16="http://schemas.microsoft.com/office/drawing/2014/main" id="{C7C8FD46-CF67-46D4-86AC-6A6A8B4BFADE}"/>
              </a:ext>
            </a:extLst>
          </p:cNvPr>
          <p:cNvSpPr txBox="1">
            <a:spLocks/>
          </p:cNvSpPr>
          <p:nvPr/>
        </p:nvSpPr>
        <p:spPr>
          <a:xfrm>
            <a:off x="75412" y="207629"/>
            <a:ext cx="11674628" cy="1342102"/>
          </a:xfrm>
          <a:prstGeom prst="rect">
            <a:avLst/>
          </a:prstGeom>
        </p:spPr>
        <p:txBody>
          <a:bodyPr lIns="0" rIns="0"/>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Our comprehensive training materials include presentation and videos for</a:t>
            </a: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rPr>
              <a:t>10G &amp; 14G Anterior &amp; Lateral Thoracic Decompression</a:t>
            </a:r>
            <a:endPar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as well as detailed instructions for use    </a:t>
            </a:r>
          </a:p>
        </p:txBody>
      </p:sp>
      <p:pic>
        <p:nvPicPr>
          <p:cNvPr id="2" name="Picture 1">
            <a:extLst>
              <a:ext uri="{FF2B5EF4-FFF2-40B4-BE49-F238E27FC236}">
                <a16:creationId xmlns:a16="http://schemas.microsoft.com/office/drawing/2014/main" id="{361E3006-6DC1-18B0-4FDE-EA8C545501B2}"/>
              </a:ext>
            </a:extLst>
          </p:cNvPr>
          <p:cNvPicPr>
            <a:picLocks noChangeAspect="1"/>
          </p:cNvPicPr>
          <p:nvPr/>
        </p:nvPicPr>
        <p:blipFill rotWithShape="1">
          <a:blip r:embed="rId4">
            <a:alphaModFix amt="70000"/>
          </a:blip>
          <a:srcRect l="4623" t="4722" r="54836" b="5278"/>
          <a:stretch/>
        </p:blipFill>
        <p:spPr>
          <a:xfrm>
            <a:off x="997216" y="1991438"/>
            <a:ext cx="5930819" cy="35345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a:extLst>
              <a:ext uri="{FF2B5EF4-FFF2-40B4-BE49-F238E27FC236}">
                <a16:creationId xmlns:a16="http://schemas.microsoft.com/office/drawing/2014/main" id="{87AAC83C-BF56-27C2-2E1E-E802E82EAED6}"/>
              </a:ext>
            </a:extLst>
          </p:cNvPr>
          <p:cNvSpPr txBox="1"/>
          <p:nvPr/>
        </p:nvSpPr>
        <p:spPr>
          <a:xfrm>
            <a:off x="2621392" y="5967690"/>
            <a:ext cx="26824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from video program</a:t>
            </a:r>
          </a:p>
        </p:txBody>
      </p:sp>
      <p:sp>
        <p:nvSpPr>
          <p:cNvPr id="20" name="TextBox 19">
            <a:extLst>
              <a:ext uri="{FF2B5EF4-FFF2-40B4-BE49-F238E27FC236}">
                <a16:creationId xmlns:a16="http://schemas.microsoft.com/office/drawing/2014/main" id="{3D6EB30B-74A5-4402-AC4A-8C639C9E7CE9}"/>
              </a:ext>
            </a:extLst>
          </p:cNvPr>
          <p:cNvSpPr txBox="1"/>
          <p:nvPr/>
        </p:nvSpPr>
        <p:spPr>
          <a:xfrm>
            <a:off x="7649388" y="5967690"/>
            <a:ext cx="2824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of presentation slides</a:t>
            </a:r>
          </a:p>
        </p:txBody>
      </p:sp>
      <p:pic>
        <p:nvPicPr>
          <p:cNvPr id="4" name="Picture 3" descr="A picture containing text, screenshot, website, design&#10;&#10;Description automatically generated">
            <a:extLst>
              <a:ext uri="{FF2B5EF4-FFF2-40B4-BE49-F238E27FC236}">
                <a16:creationId xmlns:a16="http://schemas.microsoft.com/office/drawing/2014/main" id="{099545B2-FFE8-E6FD-BC64-00E35EDC9E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148771"/>
            <a:ext cx="5930820" cy="33139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174265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floor, indoor&#10;&#10;Description automatically generated">
            <a:extLst>
              <a:ext uri="{FF2B5EF4-FFF2-40B4-BE49-F238E27FC236}">
                <a16:creationId xmlns:a16="http://schemas.microsoft.com/office/drawing/2014/main" id="{C0E39E39-4125-C602-BD89-D154B0FFDA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206146" y="1332194"/>
            <a:ext cx="4780848" cy="3585636"/>
          </a:xfrm>
          <a:prstGeom prst="rect">
            <a:avLst/>
          </a:prstGeom>
          <a:ln>
            <a:noFill/>
          </a:ln>
          <a:effectLst>
            <a:softEdge rad="112500"/>
          </a:effectLst>
        </p:spPr>
      </p:pic>
      <p:pic>
        <p:nvPicPr>
          <p:cNvPr id="17" name="Picture 16" descr="A picture containing person, indoor, blue&#10;&#10;Description automatically generated">
            <a:extLst>
              <a:ext uri="{FF2B5EF4-FFF2-40B4-BE49-F238E27FC236}">
                <a16:creationId xmlns:a16="http://schemas.microsoft.com/office/drawing/2014/main" id="{C43262AE-9405-7567-C42D-9E5F4B8FFE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825510" y="1332194"/>
            <a:ext cx="4780848" cy="3585636"/>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20</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779" y="910658"/>
            <a:ext cx="4067617" cy="3693891"/>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879778" y="4780619"/>
            <a:ext cx="3186513" cy="1733488"/>
          </a:xfrm>
          <a:prstGeom prst="rect">
            <a:avLst/>
          </a:prstGeom>
          <a:solidFill>
            <a:schemeClr val="bg1"/>
          </a:solidFill>
          <a:ln>
            <a:noFill/>
          </a:ln>
        </p:spPr>
        <p:txBody>
          <a:bodyPr wrap="none" rtlCol="0">
            <a:spAutoFit/>
          </a:bodyPr>
          <a:lstStyle/>
          <a:p>
            <a:pPr algn="ctr"/>
            <a:r>
              <a:rPr lang="en-US" sz="2133" dirty="0">
                <a:solidFill>
                  <a:prstClr val="white">
                    <a:lumMod val="50000"/>
                  </a:prstClr>
                </a:solidFill>
              </a:rPr>
              <a:t>note middle finger</a:t>
            </a:r>
          </a:p>
          <a:p>
            <a:pPr algn="ctr"/>
            <a:r>
              <a:rPr lang="en-US" sz="2133" dirty="0">
                <a:solidFill>
                  <a:prstClr val="white">
                    <a:lumMod val="50000"/>
                  </a:prstClr>
                </a:solidFill>
              </a:rPr>
              <a:t>Identifying sternoclavicular</a:t>
            </a:r>
          </a:p>
          <a:p>
            <a:pPr algn="ctr"/>
            <a:r>
              <a:rPr lang="en-US" sz="2133" dirty="0">
                <a:solidFill>
                  <a:prstClr val="white">
                    <a:lumMod val="50000"/>
                  </a:prstClr>
                </a:solidFill>
              </a:rPr>
              <a:t>joint space and thumb on </a:t>
            </a:r>
          </a:p>
          <a:p>
            <a:pPr algn="ctr"/>
            <a:r>
              <a:rPr lang="en-US" sz="2133" dirty="0">
                <a:solidFill>
                  <a:prstClr val="white">
                    <a:lumMod val="50000"/>
                  </a:prstClr>
                </a:solidFill>
              </a:rPr>
              <a:t>acromioclavicular</a:t>
            </a:r>
          </a:p>
          <a:p>
            <a:pPr algn="ctr"/>
            <a:r>
              <a:rPr lang="en-US" sz="2133" dirty="0">
                <a:solidFill>
                  <a:prstClr val="white">
                    <a:lumMod val="50000"/>
                  </a:prstClr>
                </a:solidFill>
              </a:rPr>
              <a:t>ligament (notch)</a:t>
            </a:r>
          </a:p>
        </p:txBody>
      </p:sp>
      <p:sp>
        <p:nvSpPr>
          <p:cNvPr id="11" name="TextBox 10"/>
          <p:cNvSpPr txBox="1"/>
          <p:nvPr/>
        </p:nvSpPr>
        <p:spPr>
          <a:xfrm>
            <a:off x="7250230" y="5676730"/>
            <a:ext cx="2278316"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middle</a:t>
            </a:r>
          </a:p>
          <a:p>
            <a:pPr algn="ctr"/>
            <a:r>
              <a:rPr lang="en-US" sz="2667" dirty="0">
                <a:solidFill>
                  <a:prstClr val="black"/>
                </a:solidFill>
              </a:rPr>
              <a:t>of clavicle</a:t>
            </a:r>
          </a:p>
        </p:txBody>
      </p:sp>
      <p:cxnSp>
        <p:nvCxnSpPr>
          <p:cNvPr id="13" name="Straight Arrow Connector 12"/>
          <p:cNvCxnSpPr>
            <a:cxnSpLocks/>
          </p:cNvCxnSpPr>
          <p:nvPr/>
        </p:nvCxnSpPr>
        <p:spPr>
          <a:xfrm flipH="1" flipV="1">
            <a:off x="6545068" y="3845547"/>
            <a:ext cx="705162" cy="18311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B8EDAAEC-D6E6-4B12-A410-BE4E9D75E2AE}"/>
              </a:ext>
            </a:extLst>
          </p:cNvPr>
          <p:cNvSpPr/>
          <p:nvPr/>
        </p:nvSpPr>
        <p:spPr>
          <a:xfrm rot="11040226">
            <a:off x="5405047" y="2869436"/>
            <a:ext cx="834980" cy="647803"/>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B7CDE1A4-4683-4888-AD45-F64D9310F137}"/>
              </a:ext>
            </a:extLst>
          </p:cNvPr>
          <p:cNvSpPr/>
          <p:nvPr/>
        </p:nvSpPr>
        <p:spPr>
          <a:xfrm>
            <a:off x="5579502" y="3429000"/>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EB42125-62B0-4E80-9C48-44209365CB8E}"/>
              </a:ext>
            </a:extLst>
          </p:cNvPr>
          <p:cNvSpPr/>
          <p:nvPr/>
        </p:nvSpPr>
        <p:spPr>
          <a:xfrm>
            <a:off x="7357585" y="4208663"/>
            <a:ext cx="304800" cy="299061"/>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703116B-4A65-4FA5-A68C-55BF66434500}"/>
              </a:ext>
            </a:extLst>
          </p:cNvPr>
          <p:cNvSpPr/>
          <p:nvPr/>
        </p:nvSpPr>
        <p:spPr>
          <a:xfrm>
            <a:off x="6444170" y="3740846"/>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4FAE1AB-C56E-456A-16B3-6FAF11CB7BD0}"/>
              </a:ext>
            </a:extLst>
          </p:cNvPr>
          <p:cNvSpPr/>
          <p:nvPr/>
        </p:nvSpPr>
        <p:spPr>
          <a:xfrm>
            <a:off x="10063534" y="3248114"/>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A1D5C886-3971-39E7-A63B-AEB03A126997}"/>
              </a:ext>
            </a:extLst>
          </p:cNvPr>
          <p:cNvCxnSpPr>
            <a:cxnSpLocks/>
          </p:cNvCxnSpPr>
          <p:nvPr/>
        </p:nvCxnSpPr>
        <p:spPr>
          <a:xfrm flipV="1">
            <a:off x="9528546" y="3361772"/>
            <a:ext cx="687388" cy="23149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86A1A046-9A48-2B55-E832-051442DA0A2E}"/>
              </a:ext>
            </a:extLst>
          </p:cNvPr>
          <p:cNvSpPr/>
          <p:nvPr/>
        </p:nvSpPr>
        <p:spPr>
          <a:xfrm>
            <a:off x="2550789" y="1670419"/>
            <a:ext cx="234027" cy="181211"/>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529FE1C-71EA-9EDC-CDBA-846B0E702B5A}"/>
              </a:ext>
            </a:extLst>
          </p:cNvPr>
          <p:cNvSpPr/>
          <p:nvPr/>
        </p:nvSpPr>
        <p:spPr>
          <a:xfrm>
            <a:off x="3664552" y="1452784"/>
            <a:ext cx="234027" cy="217636"/>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DF47D39-756C-19D9-E1D5-2D0F573D21E1}"/>
              </a:ext>
            </a:extLst>
          </p:cNvPr>
          <p:cNvSpPr/>
          <p:nvPr/>
        </p:nvSpPr>
        <p:spPr>
          <a:xfrm>
            <a:off x="3121169" y="1571921"/>
            <a:ext cx="234027" cy="181212"/>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9907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picture containing person&#10;&#10;Description automatically generated">
            <a:extLst>
              <a:ext uri="{FF2B5EF4-FFF2-40B4-BE49-F238E27FC236}">
                <a16:creationId xmlns:a16="http://schemas.microsoft.com/office/drawing/2014/main" id="{1C0E2E61-737B-F724-EB5E-7D7A985FF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29609" y="1431752"/>
            <a:ext cx="5577312" cy="4182984"/>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21</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1422" y="1264528"/>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6576877" y="492377"/>
            <a:ext cx="4995983" cy="1323632"/>
          </a:xfrm>
          <a:prstGeom prst="rect">
            <a:avLst/>
          </a:prstGeom>
          <a:solidFill>
            <a:schemeClr val="bg1"/>
          </a:solidFill>
          <a:ln>
            <a:solidFill>
              <a:schemeClr val="tx1"/>
            </a:solidFill>
          </a:ln>
        </p:spPr>
        <p:txBody>
          <a:bodyPr wrap="none" rtlCol="0">
            <a:spAutoFit/>
          </a:bodyPr>
          <a:lstStyle/>
          <a:p>
            <a:pPr algn="ctr"/>
            <a:r>
              <a:rPr lang="en-US" sz="2667" b="1" dirty="0">
                <a:solidFill>
                  <a:prstClr val="black"/>
                </a:solidFill>
              </a:rPr>
              <a:t>helpful tip: </a:t>
            </a:r>
            <a:r>
              <a:rPr lang="en-US" sz="2667" dirty="0">
                <a:solidFill>
                  <a:prstClr val="black"/>
                </a:solidFill>
              </a:rPr>
              <a:t>identify 2</a:t>
            </a:r>
            <a:r>
              <a:rPr lang="en-US" sz="2667" baseline="30000" dirty="0">
                <a:solidFill>
                  <a:prstClr val="black"/>
                </a:solidFill>
              </a:rPr>
              <a:t>nd</a:t>
            </a:r>
            <a:r>
              <a:rPr lang="en-US" sz="2667" dirty="0">
                <a:solidFill>
                  <a:prstClr val="black"/>
                </a:solidFill>
              </a:rPr>
              <a:t> rib </a:t>
            </a:r>
          </a:p>
          <a:p>
            <a:pPr algn="ctr"/>
            <a:r>
              <a:rPr lang="en-US" sz="2667" dirty="0">
                <a:solidFill>
                  <a:prstClr val="black"/>
                </a:solidFill>
              </a:rPr>
              <a:t>lateral to the angle of Louis</a:t>
            </a:r>
          </a:p>
          <a:p>
            <a:pPr algn="ctr"/>
            <a:r>
              <a:rPr lang="en-US" sz="2667" dirty="0">
                <a:solidFill>
                  <a:prstClr val="white">
                    <a:lumMod val="50000"/>
                  </a:prstClr>
                </a:solidFill>
              </a:rPr>
              <a:t>(inferior aspect of the manubrium)</a:t>
            </a:r>
          </a:p>
        </p:txBody>
      </p:sp>
      <p:cxnSp>
        <p:nvCxnSpPr>
          <p:cNvPr id="3" name="Straight Arrow Connector 2"/>
          <p:cNvCxnSpPr/>
          <p:nvPr/>
        </p:nvCxnSpPr>
        <p:spPr>
          <a:xfrm>
            <a:off x="7362437" y="1846596"/>
            <a:ext cx="0" cy="6645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05BE53-D797-403D-B045-88D519A506B0}"/>
              </a:ext>
            </a:extLst>
          </p:cNvPr>
          <p:cNvCxnSpPr>
            <a:cxnSpLocks/>
          </p:cNvCxnSpPr>
          <p:nvPr/>
        </p:nvCxnSpPr>
        <p:spPr>
          <a:xfrm>
            <a:off x="6373689" y="3149554"/>
            <a:ext cx="905652" cy="893528"/>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9742FBD-D2B5-4CC9-A048-D0FAE144C440}"/>
              </a:ext>
            </a:extLst>
          </p:cNvPr>
          <p:cNvSpPr/>
          <p:nvPr/>
        </p:nvSpPr>
        <p:spPr>
          <a:xfrm>
            <a:off x="1151422" y="4276753"/>
            <a:ext cx="3234897" cy="2308324"/>
          </a:xfrm>
          <a:prstGeom prst="rect">
            <a:avLst/>
          </a:prstGeom>
        </p:spPr>
        <p:txBody>
          <a:bodyPr wrap="square">
            <a:spAutoFit/>
          </a:bodyPr>
          <a:lstStyle/>
          <a:p>
            <a:pPr algn="ctr"/>
            <a:r>
              <a:rPr lang="en-US" sz="2400" dirty="0">
                <a:solidFill>
                  <a:schemeClr val="bg1">
                    <a:lumMod val="50000"/>
                  </a:schemeClr>
                </a:solidFill>
              </a:rPr>
              <a:t>creating lateral line</a:t>
            </a:r>
          </a:p>
          <a:p>
            <a:pPr algn="ctr"/>
            <a:r>
              <a:rPr lang="en-US" sz="2400" dirty="0">
                <a:solidFill>
                  <a:schemeClr val="bg1">
                    <a:lumMod val="50000"/>
                  </a:schemeClr>
                </a:solidFill>
              </a:rPr>
              <a:t>from angle of Louis</a:t>
            </a:r>
          </a:p>
          <a:p>
            <a:pPr algn="ctr"/>
            <a:r>
              <a:rPr lang="en-US" sz="2400" dirty="0">
                <a:solidFill>
                  <a:schemeClr val="bg1">
                    <a:lumMod val="50000"/>
                  </a:schemeClr>
                </a:solidFill>
              </a:rPr>
              <a:t>places finger in</a:t>
            </a:r>
          </a:p>
          <a:p>
            <a:pPr algn="ctr"/>
            <a:r>
              <a:rPr lang="en-US" sz="2400" dirty="0">
                <a:solidFill>
                  <a:schemeClr val="bg1">
                    <a:lumMod val="50000"/>
                  </a:schemeClr>
                </a:solidFill>
              </a:rPr>
              <a:t>2</a:t>
            </a:r>
            <a:r>
              <a:rPr lang="en-US" sz="2400" baseline="30000" dirty="0">
                <a:solidFill>
                  <a:schemeClr val="bg1">
                    <a:lumMod val="50000"/>
                  </a:schemeClr>
                </a:solidFill>
              </a:rPr>
              <a:t>nd</a:t>
            </a:r>
            <a:r>
              <a:rPr lang="en-US" sz="2400" dirty="0">
                <a:solidFill>
                  <a:schemeClr val="bg1">
                    <a:lumMod val="50000"/>
                  </a:schemeClr>
                </a:solidFill>
              </a:rPr>
              <a:t> intercostal space</a:t>
            </a:r>
          </a:p>
          <a:p>
            <a:pPr algn="ctr"/>
            <a:r>
              <a:rPr lang="en-US" sz="2400" dirty="0">
                <a:solidFill>
                  <a:schemeClr val="bg1">
                    <a:lumMod val="50000"/>
                  </a:schemeClr>
                </a:solidFill>
              </a:rPr>
              <a:t>when at the</a:t>
            </a:r>
          </a:p>
          <a:p>
            <a:pPr algn="ctr"/>
            <a:r>
              <a:rPr lang="en-US" sz="2400" dirty="0">
                <a:solidFill>
                  <a:schemeClr val="bg1">
                    <a:lumMod val="50000"/>
                  </a:schemeClr>
                </a:solidFill>
              </a:rPr>
              <a:t>midclavicular line</a:t>
            </a:r>
          </a:p>
        </p:txBody>
      </p:sp>
      <p:cxnSp>
        <p:nvCxnSpPr>
          <p:cNvPr id="14" name="Straight Connector 13">
            <a:extLst>
              <a:ext uri="{FF2B5EF4-FFF2-40B4-BE49-F238E27FC236}">
                <a16:creationId xmlns:a16="http://schemas.microsoft.com/office/drawing/2014/main" id="{6D049A95-2C99-873A-C58F-2C917CC45DF0}"/>
              </a:ext>
            </a:extLst>
          </p:cNvPr>
          <p:cNvCxnSpPr>
            <a:cxnSpLocks/>
          </p:cNvCxnSpPr>
          <p:nvPr/>
        </p:nvCxnSpPr>
        <p:spPr>
          <a:xfrm flipH="1">
            <a:off x="7279341" y="3621741"/>
            <a:ext cx="663388" cy="421341"/>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EAE65BE-9314-77B1-E0AE-DDC957651C84}"/>
              </a:ext>
            </a:extLst>
          </p:cNvPr>
          <p:cNvSpPr/>
          <p:nvPr/>
        </p:nvSpPr>
        <p:spPr>
          <a:xfrm>
            <a:off x="7162327" y="3908612"/>
            <a:ext cx="234027" cy="225076"/>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310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indoor, person&#10;&#10;Description automatically generated">
            <a:extLst>
              <a:ext uri="{FF2B5EF4-FFF2-40B4-BE49-F238E27FC236}">
                <a16:creationId xmlns:a16="http://schemas.microsoft.com/office/drawing/2014/main" id="{CDBD6D50-FD5A-86CC-81C9-0260BA1B0D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57918" y="976323"/>
            <a:ext cx="6158716" cy="4619037"/>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22</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6976" y="2685247"/>
            <a:ext cx="1956721" cy="1776941"/>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7591461" y="989517"/>
            <a:ext cx="4042838" cy="1569660"/>
          </a:xfrm>
          <a:prstGeom prst="rect">
            <a:avLst/>
          </a:prstGeom>
          <a:solidFill>
            <a:schemeClr val="bg1"/>
          </a:solidFill>
          <a:ln>
            <a:solidFill>
              <a:schemeClr val="tx1"/>
            </a:solidFill>
          </a:ln>
        </p:spPr>
        <p:txBody>
          <a:bodyPr wrap="none" rtlCol="0">
            <a:spAutoFit/>
          </a:bodyPr>
          <a:lstStyle/>
          <a:p>
            <a:pPr algn="ctr"/>
            <a:r>
              <a:rPr lang="en-US" sz="2400" b="1" dirty="0">
                <a:solidFill>
                  <a:prstClr val="black"/>
                </a:solidFill>
              </a:rPr>
              <a:t>helpful tip</a:t>
            </a:r>
            <a:r>
              <a:rPr lang="en-US" sz="2400" dirty="0">
                <a:solidFill>
                  <a:prstClr val="black"/>
                </a:solidFill>
              </a:rPr>
              <a:t>: creating lateral line</a:t>
            </a:r>
          </a:p>
          <a:p>
            <a:pPr algn="ctr"/>
            <a:r>
              <a:rPr lang="en-US" sz="2400" dirty="0">
                <a:solidFill>
                  <a:prstClr val="black"/>
                </a:solidFill>
              </a:rPr>
              <a:t>from angle of Louis</a:t>
            </a:r>
            <a:endParaRPr lang="en-US" sz="2133" dirty="0">
              <a:solidFill>
                <a:prstClr val="white">
                  <a:lumMod val="50000"/>
                </a:prstClr>
              </a:solidFill>
            </a:endParaRPr>
          </a:p>
          <a:p>
            <a:pPr algn="ctr"/>
            <a:r>
              <a:rPr lang="en-US" sz="2400" dirty="0">
                <a:solidFill>
                  <a:prstClr val="black"/>
                </a:solidFill>
              </a:rPr>
              <a:t>places finger on</a:t>
            </a:r>
          </a:p>
          <a:p>
            <a:pPr algn="ctr"/>
            <a:r>
              <a:rPr lang="en-US" sz="2400" dirty="0">
                <a:solidFill>
                  <a:prstClr val="black"/>
                </a:solidFill>
              </a:rPr>
              <a:t>2</a:t>
            </a:r>
            <a:r>
              <a:rPr lang="en-US" sz="2400" baseline="30000" dirty="0">
                <a:solidFill>
                  <a:prstClr val="black"/>
                </a:solidFill>
              </a:rPr>
              <a:t>nd</a:t>
            </a:r>
            <a:r>
              <a:rPr lang="en-US" sz="2400" dirty="0">
                <a:solidFill>
                  <a:prstClr val="black"/>
                </a:solidFill>
              </a:rPr>
              <a:t> intercostal space</a:t>
            </a:r>
          </a:p>
        </p:txBody>
      </p:sp>
      <p:cxnSp>
        <p:nvCxnSpPr>
          <p:cNvPr id="9" name="Straight Connector 8"/>
          <p:cNvCxnSpPr>
            <a:cxnSpLocks/>
          </p:cNvCxnSpPr>
          <p:nvPr/>
        </p:nvCxnSpPr>
        <p:spPr>
          <a:xfrm>
            <a:off x="6327196" y="2987810"/>
            <a:ext cx="1014897" cy="1115460"/>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flipH="1">
            <a:off x="7457984" y="3378051"/>
            <a:ext cx="1004698" cy="721528"/>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09758" y="4587716"/>
            <a:ext cx="4531882" cy="1200329"/>
          </a:xfrm>
          <a:prstGeom prst="rect">
            <a:avLst/>
          </a:prstGeom>
          <a:noFill/>
        </p:spPr>
        <p:txBody>
          <a:bodyPr wrap="none" rtlCol="0">
            <a:spAutoFit/>
          </a:bodyPr>
          <a:lstStyle/>
          <a:p>
            <a:pPr algn="ctr"/>
            <a:r>
              <a:rPr lang="en-US" sz="2400" dirty="0">
                <a:solidFill>
                  <a:prstClr val="white">
                    <a:lumMod val="50000"/>
                  </a:prstClr>
                </a:solidFill>
              </a:rPr>
              <a:t>site verification is critical</a:t>
            </a:r>
          </a:p>
          <a:p>
            <a:pPr algn="ctr"/>
            <a:r>
              <a:rPr lang="en-US" sz="2400" dirty="0">
                <a:solidFill>
                  <a:srgbClr val="C00000"/>
                </a:solidFill>
              </a:rPr>
              <a:t>do not insert decompression</a:t>
            </a:r>
          </a:p>
          <a:p>
            <a:pPr algn="ctr"/>
            <a:r>
              <a:rPr lang="en-US" sz="2400" dirty="0">
                <a:solidFill>
                  <a:srgbClr val="C00000"/>
                </a:solidFill>
              </a:rPr>
              <a:t>needle medial to midclavicular line</a:t>
            </a:r>
          </a:p>
        </p:txBody>
      </p:sp>
      <p:sp>
        <p:nvSpPr>
          <p:cNvPr id="2" name="Oval 1">
            <a:extLst>
              <a:ext uri="{FF2B5EF4-FFF2-40B4-BE49-F238E27FC236}">
                <a16:creationId xmlns:a16="http://schemas.microsoft.com/office/drawing/2014/main" id="{13320E57-3720-12AA-FF52-566A1865E47C}"/>
              </a:ext>
            </a:extLst>
          </p:cNvPr>
          <p:cNvSpPr/>
          <p:nvPr/>
        </p:nvSpPr>
        <p:spPr>
          <a:xfrm>
            <a:off x="7283025" y="4052616"/>
            <a:ext cx="234027" cy="181212"/>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030B3AD-6B0B-A9AA-D5A0-CD28CC7D3CBF}"/>
              </a:ext>
            </a:extLst>
          </p:cNvPr>
          <p:cNvPicPr>
            <a:picLocks noChangeAspect="1"/>
          </p:cNvPicPr>
          <p:nvPr/>
        </p:nvPicPr>
        <p:blipFill rotWithShape="1">
          <a:blip r:embed="rId6"/>
          <a:srcRect l="4471" t="6566" r="68560" b="17474"/>
          <a:stretch/>
        </p:blipFill>
        <p:spPr>
          <a:xfrm>
            <a:off x="599206" y="1069955"/>
            <a:ext cx="4078327" cy="3230584"/>
          </a:xfrm>
          <a:prstGeom prst="rect">
            <a:avLst/>
          </a:prstGeom>
        </p:spPr>
      </p:pic>
      <p:pic>
        <p:nvPicPr>
          <p:cNvPr id="11" name="404047A9-EFE3-43F2-9ABD-95A4E3370B93" descr="Screenshot 2023-05-09 at 10.00.06 AM.png">
            <a:extLst>
              <a:ext uri="{FF2B5EF4-FFF2-40B4-BE49-F238E27FC236}">
                <a16:creationId xmlns:a16="http://schemas.microsoft.com/office/drawing/2014/main" id="{62935A25-24BB-47D1-D6AA-CC082CE52E95}"/>
              </a:ext>
            </a:extLst>
          </p:cNvPr>
          <p:cNvPicPr>
            <a:picLocks noChangeAspect="1" noChangeArrowheads="1"/>
          </p:cNvPicPr>
          <p:nvPr/>
        </p:nvPicPr>
        <p:blipFill rotWithShape="1">
          <a:blip r:embed="rId7">
            <a:alphaModFix amt="20000"/>
            <a:extLst>
              <a:ext uri="{28A0092B-C50C-407E-A947-70E740481C1C}">
                <a14:useLocalDpi xmlns:a14="http://schemas.microsoft.com/office/drawing/2010/main" val="0"/>
              </a:ext>
            </a:extLst>
          </a:blip>
          <a:srcRect l="8256" t="26488" b="43329"/>
          <a:stretch/>
        </p:blipFill>
        <p:spPr bwMode="auto">
          <a:xfrm rot="16454644">
            <a:off x="1746625" y="1524200"/>
            <a:ext cx="3093444" cy="23381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BD83E2CB-2EAD-BA02-7FCB-DAC7E0B31981}"/>
              </a:ext>
            </a:extLst>
          </p:cNvPr>
          <p:cNvCxnSpPr>
            <a:cxnSpLocks/>
          </p:cNvCxnSpPr>
          <p:nvPr/>
        </p:nvCxnSpPr>
        <p:spPr>
          <a:xfrm>
            <a:off x="3593026" y="1976549"/>
            <a:ext cx="0" cy="1207579"/>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4683542-DF3E-2E9D-5DEC-564C6B721347}"/>
              </a:ext>
            </a:extLst>
          </p:cNvPr>
          <p:cNvCxnSpPr>
            <a:cxnSpLocks/>
          </p:cNvCxnSpPr>
          <p:nvPr/>
        </p:nvCxnSpPr>
        <p:spPr>
          <a:xfrm flipV="1">
            <a:off x="2606040" y="3184128"/>
            <a:ext cx="962123" cy="84852"/>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870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icture containing indoor, person&#10;&#10;Description automatically generated">
            <a:extLst>
              <a:ext uri="{FF2B5EF4-FFF2-40B4-BE49-F238E27FC236}">
                <a16:creationId xmlns:a16="http://schemas.microsoft.com/office/drawing/2014/main" id="{47054278-3BB8-8053-4AFE-F55AFEA2D6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22944" y="1119482"/>
            <a:ext cx="6158716" cy="4619037"/>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23</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6749" y="1429747"/>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7002509" y="931848"/>
            <a:ext cx="4673844" cy="1323632"/>
          </a:xfrm>
          <a:prstGeom prst="rect">
            <a:avLst/>
          </a:prstGeom>
          <a:solidFill>
            <a:schemeClr val="bg1"/>
          </a:solidFill>
          <a:ln>
            <a:solidFill>
              <a:schemeClr val="tx1"/>
            </a:solidFill>
          </a:ln>
        </p:spPr>
        <p:txBody>
          <a:bodyPr wrap="none" rtlCol="0">
            <a:spAutoFit/>
          </a:bodyPr>
          <a:lstStyle/>
          <a:p>
            <a:pPr algn="ctr"/>
            <a:r>
              <a:rPr lang="en-US" sz="2667" b="1" dirty="0">
                <a:solidFill>
                  <a:prstClr val="black"/>
                </a:solidFill>
              </a:rPr>
              <a:t>helpful tip:</a:t>
            </a:r>
            <a:r>
              <a:rPr lang="en-US" sz="2667" dirty="0">
                <a:solidFill>
                  <a:prstClr val="black"/>
                </a:solidFill>
              </a:rPr>
              <a:t> compress firmly</a:t>
            </a:r>
          </a:p>
          <a:p>
            <a:pPr algn="ctr"/>
            <a:r>
              <a:rPr lang="en-US" sz="2667" dirty="0">
                <a:solidFill>
                  <a:prstClr val="black"/>
                </a:solidFill>
              </a:rPr>
              <a:t>to ensure identification of 3</a:t>
            </a:r>
            <a:r>
              <a:rPr lang="en-US" sz="2667" baseline="30000" dirty="0">
                <a:solidFill>
                  <a:prstClr val="black"/>
                </a:solidFill>
              </a:rPr>
              <a:t>rd</a:t>
            </a:r>
            <a:r>
              <a:rPr lang="en-US" sz="2667" dirty="0">
                <a:solidFill>
                  <a:prstClr val="black"/>
                </a:solidFill>
              </a:rPr>
              <a:t> rib</a:t>
            </a:r>
          </a:p>
          <a:p>
            <a:pPr algn="ctr"/>
            <a:r>
              <a:rPr lang="en-US" sz="2667" dirty="0">
                <a:solidFill>
                  <a:prstClr val="white">
                    <a:lumMod val="50000"/>
                  </a:prstClr>
                </a:solidFill>
              </a:rPr>
              <a:t>mid-clavicular line</a:t>
            </a:r>
          </a:p>
        </p:txBody>
      </p:sp>
      <p:sp>
        <p:nvSpPr>
          <p:cNvPr id="9" name="TextBox 8"/>
          <p:cNvSpPr txBox="1"/>
          <p:nvPr/>
        </p:nvSpPr>
        <p:spPr>
          <a:xfrm>
            <a:off x="1263954" y="4641501"/>
            <a:ext cx="2700483" cy="1323632"/>
          </a:xfrm>
          <a:prstGeom prst="rect">
            <a:avLst/>
          </a:prstGeom>
          <a:solidFill>
            <a:srgbClr val="FFFF00"/>
          </a:solidFill>
          <a:ln>
            <a:solidFill>
              <a:schemeClr val="tx1"/>
            </a:solidFill>
          </a:ln>
        </p:spPr>
        <p:txBody>
          <a:bodyPr wrap="none" rtlCol="0">
            <a:spAutoFit/>
          </a:bodyPr>
          <a:lstStyle/>
          <a:p>
            <a:pPr algn="ctr"/>
            <a:r>
              <a:rPr lang="en-US" sz="2667" dirty="0">
                <a:solidFill>
                  <a:prstClr val="black"/>
                </a:solidFill>
              </a:rPr>
              <a:t>mark and cleanse</a:t>
            </a:r>
          </a:p>
          <a:p>
            <a:pPr algn="ctr"/>
            <a:r>
              <a:rPr lang="en-US" sz="2667" dirty="0">
                <a:solidFill>
                  <a:prstClr val="white">
                    <a:lumMod val="50000"/>
                  </a:prstClr>
                </a:solidFill>
              </a:rPr>
              <a:t>area over 3</a:t>
            </a:r>
            <a:r>
              <a:rPr lang="en-US" sz="2667" baseline="30000" dirty="0">
                <a:solidFill>
                  <a:prstClr val="white">
                    <a:lumMod val="50000"/>
                  </a:prstClr>
                </a:solidFill>
              </a:rPr>
              <a:t>rd</a:t>
            </a:r>
            <a:r>
              <a:rPr lang="en-US" sz="2667" dirty="0">
                <a:solidFill>
                  <a:prstClr val="white">
                    <a:lumMod val="50000"/>
                  </a:prstClr>
                </a:solidFill>
              </a:rPr>
              <a:t> rib</a:t>
            </a:r>
          </a:p>
          <a:p>
            <a:pPr algn="ctr"/>
            <a:r>
              <a:rPr lang="en-US" sz="2667" dirty="0">
                <a:solidFill>
                  <a:prstClr val="white">
                    <a:lumMod val="50000"/>
                  </a:prstClr>
                </a:solidFill>
              </a:rPr>
              <a:t>mid-clavicular line</a:t>
            </a:r>
          </a:p>
        </p:txBody>
      </p:sp>
      <p:sp>
        <p:nvSpPr>
          <p:cNvPr id="11" name="Donut 10"/>
          <p:cNvSpPr/>
          <p:nvPr/>
        </p:nvSpPr>
        <p:spPr>
          <a:xfrm>
            <a:off x="6786842" y="4048556"/>
            <a:ext cx="431334" cy="412002"/>
          </a:xfrm>
          <a:prstGeom prst="donut">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black"/>
              </a:solidFill>
            </a:endParaRPr>
          </a:p>
        </p:txBody>
      </p:sp>
    </p:spTree>
    <p:extLst>
      <p:ext uri="{BB962C8B-B14F-4D97-AF65-F5344CB8AC3E}">
        <p14:creationId xmlns:p14="http://schemas.microsoft.com/office/powerpoint/2010/main" val="3483699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descr="A picture containing person, indoor&#10;&#10;Description automatically generated">
            <a:extLst>
              <a:ext uri="{FF2B5EF4-FFF2-40B4-BE49-F238E27FC236}">
                <a16:creationId xmlns:a16="http://schemas.microsoft.com/office/drawing/2014/main" id="{14E2CDC5-98CD-224A-9536-A6A75B8DE7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861019" y="875682"/>
            <a:ext cx="4822067" cy="3616550"/>
          </a:xfrm>
          <a:prstGeom prst="rect">
            <a:avLst/>
          </a:prstGeom>
          <a:ln>
            <a:noFill/>
          </a:ln>
          <a:effectLst>
            <a:softEdge rad="112500"/>
          </a:effectLst>
        </p:spPr>
      </p:pic>
      <p:pic>
        <p:nvPicPr>
          <p:cNvPr id="3" name="Picture 2" descr="A picture containing person, indoor&#10;&#10;Description automatically generated">
            <a:extLst>
              <a:ext uri="{FF2B5EF4-FFF2-40B4-BE49-F238E27FC236}">
                <a16:creationId xmlns:a16="http://schemas.microsoft.com/office/drawing/2014/main" id="{D34824E1-A374-C533-E117-6ADC707CFC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42679" y="2154922"/>
            <a:ext cx="4822063" cy="3616548"/>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24</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055" y="2157311"/>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7912275" y="4310244"/>
            <a:ext cx="2961913" cy="1179682"/>
          </a:xfrm>
          <a:prstGeom prst="rect">
            <a:avLst/>
          </a:prstGeom>
          <a:solidFill>
            <a:schemeClr val="bg1"/>
          </a:solidFill>
          <a:ln>
            <a:solidFill>
              <a:schemeClr val="tx1"/>
            </a:solidFill>
          </a:ln>
        </p:spPr>
        <p:txBody>
          <a:bodyPr wrap="square" rtlCol="0">
            <a:spAutoFit/>
          </a:bodyPr>
          <a:lstStyle/>
          <a:p>
            <a:pPr algn="ctr"/>
            <a:r>
              <a:rPr lang="en-US" sz="2133" dirty="0"/>
              <a:t>decompression needle set in position</a:t>
            </a:r>
          </a:p>
          <a:p>
            <a:pPr algn="ctr"/>
            <a:r>
              <a:rPr lang="en-US" sz="1400" dirty="0">
                <a:solidFill>
                  <a:srgbClr val="C00000"/>
                </a:solidFill>
              </a:rPr>
              <a:t>note hand positioning to prevent needle and catheter separation </a:t>
            </a:r>
          </a:p>
        </p:txBody>
      </p:sp>
      <p:sp>
        <p:nvSpPr>
          <p:cNvPr id="9" name="TextBox 8"/>
          <p:cNvSpPr txBox="1"/>
          <p:nvPr/>
        </p:nvSpPr>
        <p:spPr>
          <a:xfrm>
            <a:off x="358458" y="5376960"/>
            <a:ext cx="3749549" cy="913199"/>
          </a:xfrm>
          <a:prstGeom prst="rect">
            <a:avLst/>
          </a:prstGeom>
          <a:solidFill>
            <a:schemeClr val="bg1"/>
          </a:solidFill>
          <a:ln>
            <a:solidFill>
              <a:schemeClr val="tx1"/>
            </a:solidFill>
          </a:ln>
        </p:spPr>
        <p:txBody>
          <a:bodyPr wrap="square" rtlCol="0">
            <a:spAutoFit/>
          </a:bodyPr>
          <a:lstStyle/>
          <a:p>
            <a:pPr algn="ctr"/>
            <a:r>
              <a:rPr lang="en-US" sz="2667" dirty="0">
                <a:solidFill>
                  <a:prstClr val="black"/>
                </a:solidFill>
              </a:rPr>
              <a:t>3</a:t>
            </a:r>
            <a:r>
              <a:rPr lang="en-US" sz="2667" baseline="30000" dirty="0">
                <a:solidFill>
                  <a:prstClr val="black"/>
                </a:solidFill>
              </a:rPr>
              <a:t>rd</a:t>
            </a:r>
            <a:r>
              <a:rPr lang="en-US" sz="2667" dirty="0">
                <a:solidFill>
                  <a:prstClr val="black"/>
                </a:solidFill>
              </a:rPr>
              <a:t> rib on mid-clavicular</a:t>
            </a:r>
          </a:p>
          <a:p>
            <a:pPr algn="ctr"/>
            <a:r>
              <a:rPr lang="en-US" sz="2667" dirty="0">
                <a:solidFill>
                  <a:prstClr val="black"/>
                </a:solidFill>
              </a:rPr>
              <a:t>line re-identified</a:t>
            </a:r>
          </a:p>
        </p:txBody>
      </p:sp>
      <p:sp>
        <p:nvSpPr>
          <p:cNvPr id="11" name="TextBox 10"/>
          <p:cNvSpPr txBox="1"/>
          <p:nvPr/>
        </p:nvSpPr>
        <p:spPr>
          <a:xfrm>
            <a:off x="5363915" y="406292"/>
            <a:ext cx="2403300"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site verification</a:t>
            </a:r>
          </a:p>
          <a:p>
            <a:pPr algn="ctr"/>
            <a:r>
              <a:rPr lang="en-US" sz="2400" dirty="0">
                <a:solidFill>
                  <a:prstClr val="black"/>
                </a:solidFill>
              </a:rPr>
              <a:t>with framing</a:t>
            </a:r>
          </a:p>
        </p:txBody>
      </p:sp>
      <p:cxnSp>
        <p:nvCxnSpPr>
          <p:cNvPr id="13" name="Straight Arrow Connector 12"/>
          <p:cNvCxnSpPr>
            <a:cxnSpLocks/>
          </p:cNvCxnSpPr>
          <p:nvPr/>
        </p:nvCxnSpPr>
        <p:spPr>
          <a:xfrm flipH="1">
            <a:off x="5155249" y="1237289"/>
            <a:ext cx="208666" cy="18334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CD8E9D78-CCCF-65DB-490D-6D850819ED46}"/>
              </a:ext>
            </a:extLst>
          </p:cNvPr>
          <p:cNvCxnSpPr>
            <a:cxnSpLocks/>
          </p:cNvCxnSpPr>
          <p:nvPr/>
        </p:nvCxnSpPr>
        <p:spPr>
          <a:xfrm flipH="1">
            <a:off x="5358717" y="1247364"/>
            <a:ext cx="17563" cy="27158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74A4B1B-21CA-7377-22E3-38CBE47D10F3}"/>
              </a:ext>
            </a:extLst>
          </p:cNvPr>
          <p:cNvCxnSpPr>
            <a:cxnSpLocks/>
          </p:cNvCxnSpPr>
          <p:nvPr/>
        </p:nvCxnSpPr>
        <p:spPr>
          <a:xfrm>
            <a:off x="5358717" y="1237289"/>
            <a:ext cx="318533" cy="34064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F4688E1-7638-65DA-7B23-A746ACF74AB0}"/>
              </a:ext>
            </a:extLst>
          </p:cNvPr>
          <p:cNvSpPr txBox="1"/>
          <p:nvPr/>
        </p:nvSpPr>
        <p:spPr>
          <a:xfrm>
            <a:off x="620299" y="1016557"/>
            <a:ext cx="3318408" cy="830997"/>
          </a:xfrm>
          <a:prstGeom prst="rect">
            <a:avLst/>
          </a:prstGeom>
          <a:noFill/>
        </p:spPr>
        <p:txBody>
          <a:bodyPr wrap="none" rtlCol="0">
            <a:spAutoFit/>
          </a:bodyPr>
          <a:lstStyle/>
          <a:p>
            <a:pPr algn="ctr"/>
            <a:r>
              <a:rPr lang="en-US" sz="1600" i="1" dirty="0">
                <a:solidFill>
                  <a:srgbClr val="C00000"/>
                </a:solidFill>
                <a:latin typeface="+mj-lt"/>
              </a:rPr>
              <a:t>consider nicking skin with needle tip</a:t>
            </a:r>
          </a:p>
          <a:p>
            <a:pPr algn="ctr"/>
            <a:r>
              <a:rPr lang="en-US" sz="1600" i="1" dirty="0">
                <a:solidFill>
                  <a:srgbClr val="C00000"/>
                </a:solidFill>
                <a:latin typeface="+mj-lt"/>
              </a:rPr>
              <a:t>to ease ENHANCED ARS™ penetration </a:t>
            </a:r>
          </a:p>
          <a:p>
            <a:pPr algn="ctr"/>
            <a:r>
              <a:rPr lang="en-US" sz="1600" i="1" dirty="0">
                <a:solidFill>
                  <a:srgbClr val="C00000"/>
                </a:solidFill>
                <a:latin typeface="+mj-lt"/>
              </a:rPr>
              <a:t>through epidermis and dermis </a:t>
            </a:r>
            <a:endParaRPr lang="en-US" sz="1400" i="1" dirty="0">
              <a:solidFill>
                <a:srgbClr val="C00000"/>
              </a:solidFill>
              <a:latin typeface="+mj-lt"/>
            </a:endParaRPr>
          </a:p>
        </p:txBody>
      </p:sp>
    </p:spTree>
    <p:extLst>
      <p:ext uri="{BB962C8B-B14F-4D97-AF65-F5344CB8AC3E}">
        <p14:creationId xmlns:p14="http://schemas.microsoft.com/office/powerpoint/2010/main" val="1338800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picture containing person, indoor&#10;&#10;Description automatically generated">
            <a:extLst>
              <a:ext uri="{FF2B5EF4-FFF2-40B4-BE49-F238E27FC236}">
                <a16:creationId xmlns:a16="http://schemas.microsoft.com/office/drawing/2014/main" id="{4B59DADE-81E4-1366-25A7-DB7BADDEEA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615541" y="1016506"/>
            <a:ext cx="4216307" cy="3162230"/>
          </a:xfrm>
          <a:prstGeom prst="rect">
            <a:avLst/>
          </a:prstGeom>
          <a:ln>
            <a:noFill/>
          </a:ln>
          <a:effectLst>
            <a:softEdge rad="112500"/>
          </a:effectLst>
        </p:spPr>
      </p:pic>
      <p:pic>
        <p:nvPicPr>
          <p:cNvPr id="3" name="Picture 2" descr="A picture containing person&#10;&#10;Description automatically generated">
            <a:extLst>
              <a:ext uri="{FF2B5EF4-FFF2-40B4-BE49-F238E27FC236}">
                <a16:creationId xmlns:a16="http://schemas.microsoft.com/office/drawing/2014/main" id="{564EEFA2-2ABF-CFBA-DDD9-DD9377A598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336253" y="2419401"/>
            <a:ext cx="4052047" cy="3039035"/>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25</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424" y="1480815"/>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8455525" y="4129146"/>
            <a:ext cx="2565061" cy="1200329"/>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needle set lined up</a:t>
            </a:r>
          </a:p>
          <a:p>
            <a:pPr algn="ctr"/>
            <a:r>
              <a:rPr lang="en-US" sz="2400" dirty="0">
                <a:solidFill>
                  <a:prstClr val="black"/>
                </a:solidFill>
              </a:rPr>
              <a:t>to penetrate skin</a:t>
            </a:r>
          </a:p>
          <a:p>
            <a:pPr algn="ctr"/>
            <a:r>
              <a:rPr lang="en-US" sz="2400" dirty="0">
                <a:solidFill>
                  <a:prstClr val="black"/>
                </a:solidFill>
              </a:rPr>
              <a:t>and identify 3</a:t>
            </a:r>
            <a:r>
              <a:rPr lang="en-US" sz="2400" baseline="30000" dirty="0">
                <a:solidFill>
                  <a:prstClr val="black"/>
                </a:solidFill>
              </a:rPr>
              <a:t>rd</a:t>
            </a:r>
            <a:r>
              <a:rPr lang="en-US" sz="2400" dirty="0">
                <a:solidFill>
                  <a:prstClr val="black"/>
                </a:solidFill>
              </a:rPr>
              <a:t> rib</a:t>
            </a:r>
          </a:p>
        </p:txBody>
      </p:sp>
      <p:cxnSp>
        <p:nvCxnSpPr>
          <p:cNvPr id="9" name="Straight Connector 8"/>
          <p:cNvCxnSpPr>
            <a:cxnSpLocks/>
          </p:cNvCxnSpPr>
          <p:nvPr/>
        </p:nvCxnSpPr>
        <p:spPr>
          <a:xfrm flipH="1">
            <a:off x="9738056" y="1594788"/>
            <a:ext cx="995082" cy="1788463"/>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39210" y="4764613"/>
            <a:ext cx="3755323" cy="1200329"/>
          </a:xfrm>
          <a:prstGeom prst="rect">
            <a:avLst/>
          </a:prstGeom>
          <a:solidFill>
            <a:schemeClr val="bg1"/>
          </a:solidFill>
          <a:ln>
            <a:solidFill>
              <a:schemeClr val="tx1"/>
            </a:solidFill>
          </a:ln>
        </p:spPr>
        <p:txBody>
          <a:bodyPr wrap="none" rtlCol="0">
            <a:spAutoFit/>
          </a:bodyPr>
          <a:lstStyle/>
          <a:p>
            <a:pPr algn="ctr"/>
            <a:r>
              <a:rPr lang="en-US" sz="2400" i="1" dirty="0">
                <a:solidFill>
                  <a:prstClr val="white">
                    <a:lumMod val="50000"/>
                  </a:prstClr>
                </a:solidFill>
              </a:rPr>
              <a:t>ENHANCED ARS™ </a:t>
            </a:r>
            <a:r>
              <a:rPr lang="en-US" sz="2400" dirty="0">
                <a:solidFill>
                  <a:prstClr val="white">
                    <a:lumMod val="50000"/>
                  </a:prstClr>
                </a:solidFill>
              </a:rPr>
              <a:t>in position</a:t>
            </a:r>
          </a:p>
          <a:p>
            <a:pPr algn="ctr"/>
            <a:r>
              <a:rPr lang="en-US" sz="2400" dirty="0">
                <a:solidFill>
                  <a:prstClr val="black"/>
                </a:solidFill>
              </a:rPr>
              <a:t>and </a:t>
            </a:r>
            <a:r>
              <a:rPr lang="en-US" sz="2400" b="1" dirty="0">
                <a:solidFill>
                  <a:prstClr val="black"/>
                </a:solidFill>
              </a:rPr>
              <a:t>perpendicular to</a:t>
            </a:r>
          </a:p>
          <a:p>
            <a:pPr algn="ctr"/>
            <a:r>
              <a:rPr lang="en-US" sz="2400" b="1" dirty="0">
                <a:solidFill>
                  <a:prstClr val="black"/>
                </a:solidFill>
              </a:rPr>
              <a:t>chest wall</a:t>
            </a:r>
          </a:p>
        </p:txBody>
      </p:sp>
    </p:spTree>
    <p:extLst>
      <p:ext uri="{BB962C8B-B14F-4D97-AF65-F5344CB8AC3E}">
        <p14:creationId xmlns:p14="http://schemas.microsoft.com/office/powerpoint/2010/main" val="3398417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descr="A picture containing person, indoor&#10;&#10;Description automatically generated">
            <a:extLst>
              <a:ext uri="{FF2B5EF4-FFF2-40B4-BE49-F238E27FC236}">
                <a16:creationId xmlns:a16="http://schemas.microsoft.com/office/drawing/2014/main" id="{C5DDE24D-3CC7-DD79-2F35-B894970D3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06624" y="1661312"/>
            <a:ext cx="5170220" cy="3877666"/>
          </a:xfrm>
          <a:prstGeom prst="rect">
            <a:avLst/>
          </a:prstGeom>
          <a:ln>
            <a:noFill/>
          </a:ln>
          <a:effectLst>
            <a:softEdge rad="112500"/>
          </a:effectLst>
        </p:spPr>
      </p:pic>
      <p:pic>
        <p:nvPicPr>
          <p:cNvPr id="3" name="Picture 2" descr="A picture containing person&#10;&#10;Description automatically generated">
            <a:extLst>
              <a:ext uri="{FF2B5EF4-FFF2-40B4-BE49-F238E27FC236}">
                <a16:creationId xmlns:a16="http://schemas.microsoft.com/office/drawing/2014/main" id="{1A6AD2EB-7DCE-D61E-E357-3EEBCC4931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68513" y="1661313"/>
            <a:ext cx="5170222" cy="3877666"/>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26</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5">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cxnSp>
        <p:nvCxnSpPr>
          <p:cNvPr id="9" name="Straight Connector 8"/>
          <p:cNvCxnSpPr>
            <a:cxnSpLocks/>
          </p:cNvCxnSpPr>
          <p:nvPr/>
        </p:nvCxnSpPr>
        <p:spPr>
          <a:xfrm flipH="1">
            <a:off x="1371600" y="3429000"/>
            <a:ext cx="1888202" cy="145268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85675" y="6334370"/>
            <a:ext cx="1674127" cy="318100"/>
          </a:xfrm>
          <a:prstGeom prst="rect">
            <a:avLst/>
          </a:prstGeom>
          <a:solidFill>
            <a:schemeClr val="bg1"/>
          </a:solidFill>
          <a:ln>
            <a:solidFill>
              <a:schemeClr val="tx1"/>
            </a:solidFill>
          </a:ln>
        </p:spPr>
        <p:txBody>
          <a:bodyPr wrap="square" rtlCol="0">
            <a:spAutoFit/>
          </a:bodyPr>
          <a:lstStyle/>
          <a:p>
            <a:pPr algn="ctr"/>
            <a:r>
              <a:rPr lang="en-US" sz="1467" dirty="0">
                <a:solidFill>
                  <a:prstClr val="black"/>
                </a:solidFill>
              </a:rPr>
              <a:t>mid-clavicular line</a:t>
            </a:r>
          </a:p>
        </p:txBody>
      </p:sp>
      <p:sp>
        <p:nvSpPr>
          <p:cNvPr id="13" name="TextBox 12"/>
          <p:cNvSpPr txBox="1"/>
          <p:nvPr/>
        </p:nvSpPr>
        <p:spPr>
          <a:xfrm>
            <a:off x="5510458" y="6346401"/>
            <a:ext cx="2362552" cy="318100"/>
          </a:xfrm>
          <a:prstGeom prst="rect">
            <a:avLst/>
          </a:prstGeom>
          <a:solidFill>
            <a:schemeClr val="bg1"/>
          </a:solidFill>
          <a:ln>
            <a:solidFill>
              <a:schemeClr val="tx1"/>
            </a:solidFill>
          </a:ln>
        </p:spPr>
        <p:txBody>
          <a:bodyPr wrap="square" rtlCol="0">
            <a:spAutoFit/>
          </a:bodyPr>
          <a:lstStyle/>
          <a:p>
            <a:pPr algn="ctr"/>
            <a:r>
              <a:rPr lang="en-US" sz="1467" dirty="0">
                <a:solidFill>
                  <a:prstClr val="black"/>
                </a:solidFill>
              </a:rPr>
              <a:t>Perpendicular to chest wall </a:t>
            </a:r>
          </a:p>
        </p:txBody>
      </p:sp>
      <p:sp>
        <p:nvSpPr>
          <p:cNvPr id="17" name="TextBox 16"/>
          <p:cNvSpPr txBox="1"/>
          <p:nvPr/>
        </p:nvSpPr>
        <p:spPr>
          <a:xfrm>
            <a:off x="5363775" y="5262481"/>
            <a:ext cx="2655919" cy="584775"/>
          </a:xfrm>
          <a:prstGeom prst="rect">
            <a:avLst/>
          </a:prstGeom>
          <a:solidFill>
            <a:schemeClr val="bg1"/>
          </a:solidFill>
          <a:ln>
            <a:solidFill>
              <a:schemeClr val="tx1"/>
            </a:solidFill>
          </a:ln>
        </p:spPr>
        <p:txBody>
          <a:bodyPr wrap="none" rtlCol="0">
            <a:spAutoFit/>
          </a:bodyPr>
          <a:lstStyle/>
          <a:p>
            <a:pPr algn="ctr"/>
            <a:r>
              <a:rPr lang="en-US" sz="1600" dirty="0">
                <a:solidFill>
                  <a:prstClr val="black"/>
                </a:solidFill>
              </a:rPr>
              <a:t>needle set stabilized between</a:t>
            </a:r>
          </a:p>
          <a:p>
            <a:pPr algn="ctr"/>
            <a:r>
              <a:rPr lang="en-US" sz="1600" dirty="0">
                <a:solidFill>
                  <a:prstClr val="black"/>
                </a:solidFill>
              </a:rPr>
              <a:t>fingers, hub resting on palm</a:t>
            </a:r>
          </a:p>
        </p:txBody>
      </p:sp>
      <p:sp>
        <p:nvSpPr>
          <p:cNvPr id="21" name="TextBox 20"/>
          <p:cNvSpPr txBox="1"/>
          <p:nvPr/>
        </p:nvSpPr>
        <p:spPr>
          <a:xfrm>
            <a:off x="1585675" y="1159088"/>
            <a:ext cx="5792929" cy="420564"/>
          </a:xfrm>
          <a:prstGeom prst="rect">
            <a:avLst/>
          </a:prstGeom>
          <a:solidFill>
            <a:schemeClr val="bg1"/>
          </a:solidFill>
          <a:ln>
            <a:solidFill>
              <a:schemeClr val="tx1"/>
            </a:solidFill>
          </a:ln>
        </p:spPr>
        <p:txBody>
          <a:bodyPr wrap="square" rtlCol="0">
            <a:spAutoFit/>
          </a:bodyPr>
          <a:lstStyle/>
          <a:p>
            <a:pPr algn="ctr"/>
            <a:r>
              <a:rPr lang="en-US" sz="2133" dirty="0">
                <a:solidFill>
                  <a:prstClr val="black"/>
                </a:solidFill>
              </a:rPr>
              <a:t>needle set penetrating skin and identifying 3</a:t>
            </a:r>
            <a:r>
              <a:rPr lang="en-US" sz="2133" baseline="30000" dirty="0">
                <a:solidFill>
                  <a:prstClr val="black"/>
                </a:solidFill>
              </a:rPr>
              <a:t>rd</a:t>
            </a:r>
            <a:r>
              <a:rPr lang="en-US" sz="2133" dirty="0">
                <a:solidFill>
                  <a:prstClr val="black"/>
                </a:solidFill>
              </a:rPr>
              <a:t> rib</a:t>
            </a: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62640" y="2207171"/>
            <a:ext cx="2669961" cy="2424649"/>
          </a:xfrm>
          <a:prstGeom prst="rect">
            <a:avLst/>
          </a:prstGeom>
          <a:ln>
            <a:solidFill>
              <a:schemeClr val="tx1"/>
            </a:solidFill>
          </a:ln>
        </p:spPr>
      </p:pic>
      <p:sp>
        <p:nvSpPr>
          <p:cNvPr id="24" name="TextBox 23">
            <a:extLst>
              <a:ext uri="{FF2B5EF4-FFF2-40B4-BE49-F238E27FC236}">
                <a16:creationId xmlns:a16="http://schemas.microsoft.com/office/drawing/2014/main" id="{F526E2CA-E52A-EB74-6438-BCE0E6B9E761}"/>
              </a:ext>
            </a:extLst>
          </p:cNvPr>
          <p:cNvSpPr txBox="1"/>
          <p:nvPr/>
        </p:nvSpPr>
        <p:spPr>
          <a:xfrm>
            <a:off x="1088638" y="5134295"/>
            <a:ext cx="2655920" cy="830997"/>
          </a:xfrm>
          <a:prstGeom prst="rect">
            <a:avLst/>
          </a:prstGeom>
          <a:solidFill>
            <a:schemeClr val="bg1"/>
          </a:solidFill>
          <a:ln>
            <a:solidFill>
              <a:schemeClr val="tx1"/>
            </a:solidFill>
          </a:ln>
        </p:spPr>
        <p:txBody>
          <a:bodyPr wrap="none" rtlCol="0">
            <a:spAutoFit/>
          </a:bodyPr>
          <a:lstStyle/>
          <a:p>
            <a:pPr algn="ctr"/>
            <a:r>
              <a:rPr lang="en-US" sz="1600" dirty="0">
                <a:solidFill>
                  <a:prstClr val="black"/>
                </a:solidFill>
              </a:rPr>
              <a:t>needle set stabilized between</a:t>
            </a:r>
          </a:p>
          <a:p>
            <a:pPr algn="ctr"/>
            <a:r>
              <a:rPr lang="en-US" sz="1600" dirty="0">
                <a:solidFill>
                  <a:prstClr val="black"/>
                </a:solidFill>
              </a:rPr>
              <a:t>thumb and middle finger </a:t>
            </a:r>
          </a:p>
          <a:p>
            <a:pPr algn="ctr"/>
            <a:r>
              <a:rPr lang="en-US" sz="1600" dirty="0">
                <a:solidFill>
                  <a:prstClr val="black"/>
                </a:solidFill>
              </a:rPr>
              <a:t>hub held by index finger</a:t>
            </a:r>
          </a:p>
        </p:txBody>
      </p:sp>
    </p:spTree>
    <p:extLst>
      <p:ext uri="{BB962C8B-B14F-4D97-AF65-F5344CB8AC3E}">
        <p14:creationId xmlns:p14="http://schemas.microsoft.com/office/powerpoint/2010/main" val="2104880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27</a:t>
            </a:fld>
            <a:endParaRPr lang="en-US" dirty="0">
              <a:solidFill>
                <a:prstClr val="white"/>
              </a:solidFill>
            </a:endParaRPr>
          </a:p>
        </p:txBody>
      </p:sp>
      <p:pic>
        <p:nvPicPr>
          <p:cNvPr id="8" name="Picture 2" descr="Image result for north american resc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33863" y="6246023"/>
            <a:ext cx="4122727" cy="461665"/>
          </a:xfrm>
          <a:prstGeom prst="rect">
            <a:avLst/>
          </a:prstGeom>
        </p:spPr>
        <p:txBody>
          <a:bodyPr wrap="square">
            <a:spAutoFit/>
          </a:bodyPr>
          <a:lstStyle/>
          <a:p>
            <a:r>
              <a:rPr lang="en-US" sz="2400" dirty="0">
                <a:solidFill>
                  <a:prstClr val="white">
                    <a:lumMod val="75000"/>
                  </a:prstClr>
                </a:solidFill>
              </a:rPr>
              <a:t>Objective 4: anterior insertion  </a:t>
            </a:r>
          </a:p>
        </p:txBody>
      </p:sp>
      <p:sp>
        <p:nvSpPr>
          <p:cNvPr id="11" name="TextBox 10"/>
          <p:cNvSpPr txBox="1"/>
          <p:nvPr/>
        </p:nvSpPr>
        <p:spPr>
          <a:xfrm>
            <a:off x="2624777" y="401006"/>
            <a:ext cx="4019306"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needle set stabilization</a:t>
            </a:r>
          </a:p>
          <a:p>
            <a:pPr algn="ctr"/>
            <a:r>
              <a:rPr lang="en-US" sz="2667" dirty="0">
                <a:solidFill>
                  <a:prstClr val="black"/>
                </a:solidFill>
              </a:rPr>
              <a:t>with fingertip depth control</a:t>
            </a:r>
          </a:p>
        </p:txBody>
      </p:sp>
      <p:pic>
        <p:nvPicPr>
          <p:cNvPr id="5" name="Picture 4" descr="Diagram&#10;&#10;Description automatically generated">
            <a:extLst>
              <a:ext uri="{FF2B5EF4-FFF2-40B4-BE49-F238E27FC236}">
                <a16:creationId xmlns:a16="http://schemas.microsoft.com/office/drawing/2014/main" id="{C87D7765-3F71-E07D-8A34-AC756E0BB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3877" y="1479270"/>
            <a:ext cx="8375420" cy="4547248"/>
          </a:xfrm>
          <a:prstGeom prst="rect">
            <a:avLst/>
          </a:prstGeom>
        </p:spPr>
      </p:pic>
      <p:sp>
        <p:nvSpPr>
          <p:cNvPr id="6" name="TextBox 5">
            <a:extLst>
              <a:ext uri="{FF2B5EF4-FFF2-40B4-BE49-F238E27FC236}">
                <a16:creationId xmlns:a16="http://schemas.microsoft.com/office/drawing/2014/main" id="{A5B951BE-E298-2D06-DD82-FBFFDE09A0ED}"/>
              </a:ext>
            </a:extLst>
          </p:cNvPr>
          <p:cNvSpPr txBox="1"/>
          <p:nvPr/>
        </p:nvSpPr>
        <p:spPr>
          <a:xfrm>
            <a:off x="1663877" y="5016883"/>
            <a:ext cx="3612108" cy="913199"/>
          </a:xfrm>
          <a:prstGeom prst="rect">
            <a:avLst/>
          </a:prstGeom>
          <a:solidFill>
            <a:schemeClr val="bg1"/>
          </a:solidFill>
          <a:ln>
            <a:noFill/>
          </a:ln>
        </p:spPr>
        <p:txBody>
          <a:bodyPr wrap="square" rtlCol="0">
            <a:spAutoFit/>
          </a:bodyPr>
          <a:lstStyle/>
          <a:p>
            <a:pPr algn="ctr"/>
            <a:r>
              <a:rPr lang="en-US" sz="2667" dirty="0">
                <a:solidFill>
                  <a:srgbClr val="C00000"/>
                </a:solidFill>
              </a:rPr>
              <a:t>insertion site is </a:t>
            </a:r>
          </a:p>
          <a:p>
            <a:pPr algn="ctr"/>
            <a:r>
              <a:rPr lang="en-US" sz="2667" dirty="0">
                <a:solidFill>
                  <a:srgbClr val="C00000"/>
                </a:solidFill>
              </a:rPr>
              <a:t>superior to targeted rib</a:t>
            </a:r>
          </a:p>
        </p:txBody>
      </p:sp>
      <p:sp>
        <p:nvSpPr>
          <p:cNvPr id="2" name="TextBox 1">
            <a:extLst>
              <a:ext uri="{FF2B5EF4-FFF2-40B4-BE49-F238E27FC236}">
                <a16:creationId xmlns:a16="http://schemas.microsoft.com/office/drawing/2014/main" id="{35084DE2-D769-B400-321E-A97384A576E0}"/>
              </a:ext>
            </a:extLst>
          </p:cNvPr>
          <p:cNvSpPr txBox="1"/>
          <p:nvPr/>
        </p:nvSpPr>
        <p:spPr>
          <a:xfrm>
            <a:off x="8098430" y="257440"/>
            <a:ext cx="2565061" cy="1200329"/>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needle set lined up</a:t>
            </a:r>
          </a:p>
          <a:p>
            <a:pPr algn="ctr"/>
            <a:r>
              <a:rPr lang="en-US" sz="2400" dirty="0">
                <a:solidFill>
                  <a:prstClr val="black"/>
                </a:solidFill>
              </a:rPr>
              <a:t>to penetrate skin</a:t>
            </a:r>
          </a:p>
          <a:p>
            <a:pPr algn="ctr"/>
            <a:r>
              <a:rPr lang="en-US" sz="2400" dirty="0">
                <a:solidFill>
                  <a:prstClr val="black"/>
                </a:solidFill>
              </a:rPr>
              <a:t>and identify 3</a:t>
            </a:r>
            <a:r>
              <a:rPr lang="en-US" sz="2400" baseline="30000" dirty="0">
                <a:solidFill>
                  <a:prstClr val="black"/>
                </a:solidFill>
              </a:rPr>
              <a:t>rd</a:t>
            </a:r>
            <a:r>
              <a:rPr lang="en-US" sz="2400" dirty="0">
                <a:solidFill>
                  <a:prstClr val="black"/>
                </a:solidFill>
              </a:rPr>
              <a:t> rib</a:t>
            </a:r>
          </a:p>
        </p:txBody>
      </p:sp>
    </p:spTree>
    <p:extLst>
      <p:ext uri="{BB962C8B-B14F-4D97-AF65-F5344CB8AC3E}">
        <p14:creationId xmlns:p14="http://schemas.microsoft.com/office/powerpoint/2010/main" val="527888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descr="A picture containing person, indoor, close&#10;&#10;Description automatically generated">
            <a:extLst>
              <a:ext uri="{FF2B5EF4-FFF2-40B4-BE49-F238E27FC236}">
                <a16:creationId xmlns:a16="http://schemas.microsoft.com/office/drawing/2014/main" id="{1593A4F8-0D39-5967-9658-C24943B69F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38305" y="1467197"/>
            <a:ext cx="4352792" cy="3264594"/>
          </a:xfrm>
          <a:prstGeom prst="rect">
            <a:avLst/>
          </a:prstGeom>
          <a:ln>
            <a:noFill/>
          </a:ln>
          <a:effectLst>
            <a:softEdge rad="112500"/>
          </a:effectLst>
        </p:spPr>
      </p:pic>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28</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4">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062" y="1173030"/>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9" name="TextBox 8"/>
          <p:cNvSpPr txBox="1"/>
          <p:nvPr/>
        </p:nvSpPr>
        <p:spPr>
          <a:xfrm>
            <a:off x="621769" y="4443888"/>
            <a:ext cx="3623235" cy="1569660"/>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note needle stabilization</a:t>
            </a:r>
          </a:p>
          <a:p>
            <a:pPr algn="ctr"/>
            <a:r>
              <a:rPr lang="en-US" sz="2400" dirty="0">
                <a:solidFill>
                  <a:prstClr val="black"/>
                </a:solidFill>
              </a:rPr>
              <a:t>and fingertip depth control </a:t>
            </a:r>
          </a:p>
          <a:p>
            <a:pPr algn="ctr"/>
            <a:r>
              <a:rPr lang="en-US" sz="2400" dirty="0">
                <a:solidFill>
                  <a:prstClr val="black"/>
                </a:solidFill>
              </a:rPr>
              <a:t>Insert NO MORE THAN</a:t>
            </a:r>
          </a:p>
          <a:p>
            <a:pPr algn="ctr"/>
            <a:r>
              <a:rPr lang="en-US" sz="2400" dirty="0">
                <a:solidFill>
                  <a:prstClr val="black"/>
                </a:solidFill>
              </a:rPr>
              <a:t>2 cm into pleural cavity </a:t>
            </a:r>
          </a:p>
        </p:txBody>
      </p:sp>
      <p:sp>
        <p:nvSpPr>
          <p:cNvPr id="11" name="TextBox 10">
            <a:extLst>
              <a:ext uri="{FF2B5EF4-FFF2-40B4-BE49-F238E27FC236}">
                <a16:creationId xmlns:a16="http://schemas.microsoft.com/office/drawing/2014/main" id="{B52A7CB8-1019-4FB8-A963-24910615DE6D}"/>
              </a:ext>
            </a:extLst>
          </p:cNvPr>
          <p:cNvSpPr txBox="1"/>
          <p:nvPr/>
        </p:nvSpPr>
        <p:spPr>
          <a:xfrm>
            <a:off x="5617810" y="5542192"/>
            <a:ext cx="4427987" cy="400110"/>
          </a:xfrm>
          <a:prstGeom prst="rect">
            <a:avLst/>
          </a:prstGeom>
          <a:solidFill>
            <a:schemeClr val="bg1"/>
          </a:solidFill>
          <a:ln>
            <a:solidFill>
              <a:schemeClr val="tx1"/>
            </a:solidFill>
          </a:ln>
        </p:spPr>
        <p:txBody>
          <a:bodyPr wrap="square" rtlCol="0">
            <a:spAutoFit/>
          </a:bodyPr>
          <a:lstStyle/>
          <a:p>
            <a:pPr algn="ctr"/>
            <a:r>
              <a:rPr lang="en-US" sz="2000" dirty="0">
                <a:solidFill>
                  <a:srgbClr val="C00000"/>
                </a:solidFill>
              </a:rPr>
              <a:t>DO NOT “BURY” OR “HUB” NEEDLE SET </a:t>
            </a:r>
          </a:p>
        </p:txBody>
      </p:sp>
      <p:pic>
        <p:nvPicPr>
          <p:cNvPr id="14" name="Picture 13" descr="A picture containing person, indoor&#10;&#10;Description automatically generated">
            <a:extLst>
              <a:ext uri="{FF2B5EF4-FFF2-40B4-BE49-F238E27FC236}">
                <a16:creationId xmlns:a16="http://schemas.microsoft.com/office/drawing/2014/main" id="{B05168FE-AFAA-DF5F-B89C-A8B67C37E4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656233" y="1467197"/>
            <a:ext cx="4352793" cy="3264595"/>
          </a:xfrm>
          <a:prstGeom prst="rect">
            <a:avLst/>
          </a:prstGeom>
          <a:ln>
            <a:noFill/>
          </a:ln>
          <a:effectLst>
            <a:softEdge rad="112500"/>
          </a:effectLst>
        </p:spPr>
      </p:pic>
    </p:spTree>
    <p:extLst>
      <p:ext uri="{BB962C8B-B14F-4D97-AF65-F5344CB8AC3E}">
        <p14:creationId xmlns:p14="http://schemas.microsoft.com/office/powerpoint/2010/main" val="296453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29</a:t>
            </a:fld>
            <a:endParaRPr lang="en-US" dirty="0">
              <a:solidFill>
                <a:prstClr val="white"/>
              </a:solidFill>
            </a:endParaRPr>
          </a:p>
        </p:txBody>
      </p:sp>
      <p:sp>
        <p:nvSpPr>
          <p:cNvPr id="6" name="Rectangle 5"/>
          <p:cNvSpPr/>
          <p:nvPr/>
        </p:nvSpPr>
        <p:spPr>
          <a:xfrm>
            <a:off x="146304" y="5035283"/>
            <a:ext cx="8172943" cy="1487651"/>
          </a:xfrm>
          <a:prstGeom prst="rect">
            <a:avLst/>
          </a:prstGeom>
        </p:spPr>
        <p:txBody>
          <a:bodyPr wrap="square">
            <a:spAutoFit/>
          </a:bodyPr>
          <a:lstStyle/>
          <a:p>
            <a:pPr algn="ctr"/>
            <a:r>
              <a:rPr lang="en-US" sz="3200" dirty="0">
                <a:solidFill>
                  <a:prstClr val="black"/>
                </a:solidFill>
              </a:rPr>
              <a:t>insert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lang="en-US" sz="3200" dirty="0">
                <a:solidFill>
                  <a:prstClr val="black"/>
                </a:solidFill>
              </a:rPr>
              <a:t> </a:t>
            </a:r>
            <a:r>
              <a:rPr lang="en-US" sz="3200" dirty="0">
                <a:solidFill>
                  <a:schemeClr val="bg1">
                    <a:lumMod val="65000"/>
                  </a:schemeClr>
                </a:solidFill>
              </a:rPr>
              <a:t>superiorly </a:t>
            </a:r>
          </a:p>
          <a:p>
            <a:pPr algn="ctr"/>
            <a:r>
              <a:rPr lang="en-US" sz="3200" dirty="0"/>
              <a:t>over targeted rib </a:t>
            </a:r>
          </a:p>
          <a:p>
            <a:pPr algn="ctr"/>
            <a:r>
              <a:rPr lang="en-US" sz="2667" dirty="0">
                <a:solidFill>
                  <a:prstClr val="white">
                    <a:lumMod val="50000"/>
                  </a:prstClr>
                </a:solidFill>
              </a:rPr>
              <a:t>limit insertion </a:t>
            </a:r>
            <a:r>
              <a:rPr lang="en-US" sz="2667" b="1" dirty="0">
                <a:solidFill>
                  <a:srgbClr val="C00000"/>
                </a:solidFill>
              </a:rPr>
              <a:t>2 cm </a:t>
            </a:r>
            <a:r>
              <a:rPr lang="en-US" sz="2667" dirty="0">
                <a:solidFill>
                  <a:prstClr val="white">
                    <a:lumMod val="50000"/>
                  </a:prstClr>
                </a:solidFill>
              </a:rPr>
              <a:t>into pleural cavity </a:t>
            </a:r>
          </a:p>
        </p:txBody>
      </p:sp>
      <p:pic>
        <p:nvPicPr>
          <p:cNvPr id="7" name="Picture 2" descr="Image result for north american resc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724083" y="2276213"/>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a:t>
            </a:r>
            <a:r>
              <a:rPr lang="en-US" sz="1867" u="sng" dirty="0">
                <a:solidFill>
                  <a:prstClr val="white">
                    <a:lumMod val="50000"/>
                  </a:prstClr>
                </a:solidFill>
              </a:rPr>
              <a:t>precisely</a:t>
            </a:r>
            <a:r>
              <a:rPr lang="en-US" sz="1867" dirty="0">
                <a:solidFill>
                  <a:prstClr val="white">
                    <a:lumMod val="50000"/>
                  </a:prstClr>
                </a:solidFill>
              </a:rPr>
              <a:t>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9" name="Rectangle 8"/>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5" name="Picture 4" descr="Diagram&#10;&#10;Description automatically generated">
            <a:extLst>
              <a:ext uri="{FF2B5EF4-FFF2-40B4-BE49-F238E27FC236}">
                <a16:creationId xmlns:a16="http://schemas.microsoft.com/office/drawing/2014/main" id="{3E57627C-E709-691F-8705-03C1315CA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6296" y="795869"/>
            <a:ext cx="6551586" cy="4300854"/>
          </a:xfrm>
          <a:prstGeom prst="rect">
            <a:avLst/>
          </a:prstGeom>
        </p:spPr>
      </p:pic>
    </p:spTree>
    <p:extLst>
      <p:ext uri="{BB962C8B-B14F-4D97-AF65-F5344CB8AC3E}">
        <p14:creationId xmlns:p14="http://schemas.microsoft.com/office/powerpoint/2010/main" val="365897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9" y="1304003"/>
            <a:ext cx="6423822" cy="4584734"/>
          </a:xfrm>
        </p:spPr>
        <p:txBody>
          <a:bodyPr/>
          <a:lstStyle/>
          <a:p>
            <a:pPr algn="just"/>
            <a:r>
              <a:rPr lang="en-US" b="1" dirty="0"/>
              <a:t>Warranty: </a:t>
            </a:r>
            <a:r>
              <a:rPr lang="en-US" dirty="0"/>
              <a:t>The </a:t>
            </a:r>
            <a:r>
              <a:rPr lang="en-US" i="1" dirty="0"/>
              <a:t>ENHANCED ARS™</a:t>
            </a:r>
            <a:r>
              <a:rPr lang="en-US" dirty="0"/>
              <a:t> decompression needle system is a medical device, the use of which requires specific education and training. North American Rescue, LLC. warrants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b="1" dirty="0">
                <a:latin typeface="AntennaCond-Bold"/>
              </a:rPr>
              <a:t> </a:t>
            </a:r>
          </a:p>
          <a:p>
            <a:pPr algn="just"/>
            <a:r>
              <a:rPr lang="en-US" b="1" dirty="0">
                <a:solidFill>
                  <a:srgbClr val="FF9900"/>
                </a:solidFill>
              </a:rPr>
              <a:t>Caution:</a:t>
            </a:r>
            <a:r>
              <a:rPr lang="en-US" b="1" dirty="0"/>
              <a:t> </a:t>
            </a:r>
            <a:r>
              <a:rPr lang="en-US" dirty="0"/>
              <a:t>Federal Law restricts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to sale by, or on the order of, a licensed physician.</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a:t>
            </a:fld>
            <a:endParaRPr lang="en-US" dirty="0">
              <a:solidFill>
                <a:prstClr val="white"/>
              </a:solidFill>
            </a:endParaRPr>
          </a:p>
        </p:txBody>
      </p:sp>
      <p:sp>
        <p:nvSpPr>
          <p:cNvPr id="9" name="TextBox 8"/>
          <p:cNvSpPr txBox="1"/>
          <p:nvPr/>
        </p:nvSpPr>
        <p:spPr>
          <a:xfrm>
            <a:off x="159028" y="1"/>
            <a:ext cx="11791673" cy="830997"/>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lang="en-US" sz="2133" i="1" dirty="0">
                <a:solidFill>
                  <a:prstClr val="black"/>
                </a:solidFill>
              </a:rPr>
              <a:t> decompression needle system orientation and training</a:t>
            </a:r>
          </a:p>
        </p:txBody>
      </p:sp>
    </p:spTree>
    <p:extLst>
      <p:ext uri="{BB962C8B-B14F-4D97-AF65-F5344CB8AC3E}">
        <p14:creationId xmlns:p14="http://schemas.microsoft.com/office/powerpoint/2010/main" val="3345233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30</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2112" y="1192224"/>
            <a:ext cx="3234897" cy="2937680"/>
          </a:xfrm>
          <a:prstGeom prst="rect">
            <a:avLst/>
          </a:prstGeom>
        </p:spPr>
      </p:pic>
      <p:sp>
        <p:nvSpPr>
          <p:cNvPr id="8" name="TextBox 7"/>
          <p:cNvSpPr txBox="1"/>
          <p:nvPr/>
        </p:nvSpPr>
        <p:spPr>
          <a:xfrm>
            <a:off x="7560567" y="4339972"/>
            <a:ext cx="4321640" cy="830997"/>
          </a:xfrm>
          <a:prstGeom prst="rect">
            <a:avLst/>
          </a:prstGeom>
          <a:solidFill>
            <a:schemeClr val="bg1"/>
          </a:solidFill>
          <a:ln>
            <a:solidFill>
              <a:schemeClr val="tx1"/>
            </a:solidFill>
          </a:ln>
        </p:spPr>
        <p:txBody>
          <a:bodyPr wrap="square" rtlCol="0">
            <a:spAutoFit/>
          </a:bodyPr>
          <a:lstStyle/>
          <a:p>
            <a:pPr algn="ctr"/>
            <a:r>
              <a:rPr lang="en-US" sz="2400" dirty="0">
                <a:solidFill>
                  <a:srgbClr val="C00000"/>
                </a:solidFill>
              </a:rPr>
              <a:t>needle MUST remain stationary </a:t>
            </a:r>
          </a:p>
          <a:p>
            <a:pPr algn="ctr"/>
            <a:r>
              <a:rPr lang="en-US" sz="2400" dirty="0">
                <a:solidFill>
                  <a:srgbClr val="C00000"/>
                </a:solidFill>
              </a:rPr>
              <a:t>while threading catheter</a:t>
            </a:r>
          </a:p>
        </p:txBody>
      </p:sp>
      <p:sp>
        <p:nvSpPr>
          <p:cNvPr id="9" name="Rectangle 8"/>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11" name="Rectangle 10"/>
          <p:cNvSpPr/>
          <p:nvPr/>
        </p:nvSpPr>
        <p:spPr>
          <a:xfrm>
            <a:off x="4286860" y="5304589"/>
            <a:ext cx="2706085" cy="707886"/>
          </a:xfrm>
          <a:prstGeom prst="rect">
            <a:avLst/>
          </a:prstGeom>
          <a:solidFill>
            <a:schemeClr val="bg1"/>
          </a:solidFill>
          <a:ln>
            <a:solidFill>
              <a:schemeClr val="tx1"/>
            </a:solidFill>
          </a:ln>
        </p:spPr>
        <p:txBody>
          <a:bodyPr wrap="square">
            <a:spAutoFit/>
          </a:bodyPr>
          <a:lstStyle/>
          <a:p>
            <a:pPr algn="ctr"/>
            <a:r>
              <a:rPr lang="en-US" sz="1867" b="1" dirty="0">
                <a:solidFill>
                  <a:prstClr val="black"/>
                </a:solidFill>
              </a:rPr>
              <a:t>thread</a:t>
            </a:r>
            <a:r>
              <a:rPr lang="en-US" sz="1867" dirty="0">
                <a:solidFill>
                  <a:prstClr val="black"/>
                </a:solidFill>
              </a:rPr>
              <a:t> catheter</a:t>
            </a:r>
          </a:p>
          <a:p>
            <a:pPr algn="ctr"/>
            <a:r>
              <a:rPr lang="en-US" sz="1867" dirty="0">
                <a:solidFill>
                  <a:prstClr val="black"/>
                </a:solidFill>
              </a:rPr>
              <a:t>toward middle of clavicle</a:t>
            </a:r>
            <a:r>
              <a:rPr lang="en-US" sz="2133" dirty="0">
                <a:solidFill>
                  <a:prstClr val="black"/>
                </a:solidFill>
              </a:rPr>
              <a:t> </a:t>
            </a:r>
          </a:p>
        </p:txBody>
      </p:sp>
      <p:pic>
        <p:nvPicPr>
          <p:cNvPr id="14" name="Picture 13" descr="A picture containing person, indoor&#10;&#10;Description automatically generated">
            <a:extLst>
              <a:ext uri="{FF2B5EF4-FFF2-40B4-BE49-F238E27FC236}">
                <a16:creationId xmlns:a16="http://schemas.microsoft.com/office/drawing/2014/main" id="{6BD2E02B-9415-05E0-3820-0B8C4D9963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38161" y="1437482"/>
            <a:ext cx="4092662" cy="3069496"/>
          </a:xfrm>
          <a:prstGeom prst="rect">
            <a:avLst/>
          </a:prstGeom>
          <a:ln>
            <a:noFill/>
          </a:ln>
          <a:effectLst>
            <a:softEdge rad="112500"/>
          </a:effectLst>
        </p:spPr>
      </p:pic>
      <p:pic>
        <p:nvPicPr>
          <p:cNvPr id="16" name="Picture 15" descr="A picture containing person&#10;&#10;Description automatically generated">
            <a:extLst>
              <a:ext uri="{FF2B5EF4-FFF2-40B4-BE49-F238E27FC236}">
                <a16:creationId xmlns:a16="http://schemas.microsoft.com/office/drawing/2014/main" id="{1F1780C5-2EA5-8C64-AB4B-3E1A2FBB97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593573" y="1437482"/>
            <a:ext cx="4092661" cy="3069495"/>
          </a:xfrm>
          <a:prstGeom prst="rect">
            <a:avLst/>
          </a:prstGeom>
          <a:ln>
            <a:noFill/>
          </a:ln>
          <a:effectLst>
            <a:softEdge rad="112500"/>
          </a:effectLst>
        </p:spPr>
      </p:pic>
      <p:sp>
        <p:nvSpPr>
          <p:cNvPr id="19" name="Rectangle 18">
            <a:extLst>
              <a:ext uri="{FF2B5EF4-FFF2-40B4-BE49-F238E27FC236}">
                <a16:creationId xmlns:a16="http://schemas.microsoft.com/office/drawing/2014/main" id="{AD18F8F4-1148-3640-77AE-4DAE21E2A774}"/>
              </a:ext>
            </a:extLst>
          </p:cNvPr>
          <p:cNvSpPr/>
          <p:nvPr/>
        </p:nvSpPr>
        <p:spPr>
          <a:xfrm>
            <a:off x="831449" y="5291144"/>
            <a:ext cx="2706085" cy="707886"/>
          </a:xfrm>
          <a:prstGeom prst="rect">
            <a:avLst/>
          </a:prstGeom>
          <a:solidFill>
            <a:schemeClr val="bg1"/>
          </a:solidFill>
          <a:ln>
            <a:solidFill>
              <a:schemeClr val="tx1"/>
            </a:solidFill>
          </a:ln>
        </p:spPr>
        <p:txBody>
          <a:bodyPr wrap="square">
            <a:spAutoFit/>
          </a:bodyPr>
          <a:lstStyle/>
          <a:p>
            <a:pPr algn="ctr"/>
            <a:r>
              <a:rPr lang="en-US" sz="1867" b="1" dirty="0">
                <a:solidFill>
                  <a:prstClr val="black"/>
                </a:solidFill>
              </a:rPr>
              <a:t>direct</a:t>
            </a:r>
            <a:r>
              <a:rPr lang="en-US" sz="1867" dirty="0">
                <a:solidFill>
                  <a:prstClr val="black"/>
                </a:solidFill>
              </a:rPr>
              <a:t> catheter</a:t>
            </a:r>
          </a:p>
          <a:p>
            <a:pPr algn="ctr"/>
            <a:r>
              <a:rPr lang="en-US" sz="1867" dirty="0">
                <a:solidFill>
                  <a:prstClr val="black"/>
                </a:solidFill>
              </a:rPr>
              <a:t>toward middle of clavicle</a:t>
            </a:r>
            <a:r>
              <a:rPr lang="en-US" sz="2133" dirty="0">
                <a:solidFill>
                  <a:prstClr val="black"/>
                </a:solidFill>
              </a:rPr>
              <a:t> </a:t>
            </a:r>
          </a:p>
        </p:txBody>
      </p:sp>
    </p:spTree>
    <p:extLst>
      <p:ext uri="{BB962C8B-B14F-4D97-AF65-F5344CB8AC3E}">
        <p14:creationId xmlns:p14="http://schemas.microsoft.com/office/powerpoint/2010/main" val="1021654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31</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8" name="TextBox 7"/>
          <p:cNvSpPr txBox="1"/>
          <p:nvPr/>
        </p:nvSpPr>
        <p:spPr>
          <a:xfrm>
            <a:off x="478971" y="5715918"/>
            <a:ext cx="6829104" cy="913199"/>
          </a:xfrm>
          <a:prstGeom prst="rect">
            <a:avLst/>
          </a:prstGeom>
          <a:solidFill>
            <a:schemeClr val="bg1"/>
          </a:solidFill>
          <a:ln>
            <a:solidFill>
              <a:schemeClr val="tx1"/>
            </a:solidFill>
          </a:ln>
        </p:spPr>
        <p:txBody>
          <a:bodyPr wrap="square" rtlCol="0">
            <a:spAutoFit/>
          </a:bodyPr>
          <a:lstStyle/>
          <a:p>
            <a:pPr algn="ctr"/>
            <a:r>
              <a:rPr lang="en-US" sz="2667" dirty="0">
                <a:solidFill>
                  <a:prstClr val="black"/>
                </a:solidFill>
              </a:rPr>
              <a:t>completely thread catheter into pleural cavity</a:t>
            </a:r>
            <a:r>
              <a:rPr lang="en-US" sz="2667" dirty="0">
                <a:solidFill>
                  <a:srgbClr val="C00000"/>
                </a:solidFill>
              </a:rPr>
              <a:t> </a:t>
            </a:r>
            <a:endParaRPr lang="en-US" sz="2133" dirty="0">
              <a:solidFill>
                <a:srgbClr val="C00000"/>
              </a:solidFill>
            </a:endParaRPr>
          </a:p>
          <a:p>
            <a:pPr algn="ctr"/>
            <a:r>
              <a:rPr lang="en-US" sz="2667" dirty="0">
                <a:solidFill>
                  <a:srgbClr val="C00000"/>
                </a:solidFill>
              </a:rPr>
              <a:t>needle should remain stationary</a:t>
            </a:r>
          </a:p>
        </p:txBody>
      </p:sp>
      <p:pic>
        <p:nvPicPr>
          <p:cNvPr id="2" name="Picture 1" descr="A picture containing person, close&#10;&#10;Description automatically generated">
            <a:extLst>
              <a:ext uri="{FF2B5EF4-FFF2-40B4-BE49-F238E27FC236}">
                <a16:creationId xmlns:a16="http://schemas.microsoft.com/office/drawing/2014/main" id="{AB1546C6-8640-4C21-9740-3CFD34AF25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235362" y="1423426"/>
            <a:ext cx="4496733" cy="3372550"/>
          </a:xfrm>
          <a:prstGeom prst="rect">
            <a:avLst/>
          </a:prstGeom>
          <a:ln>
            <a:noFill/>
          </a:ln>
          <a:effectLst>
            <a:softEdge rad="112500"/>
          </a:effectLst>
        </p:spPr>
      </p:pic>
      <p:pic>
        <p:nvPicPr>
          <p:cNvPr id="3" name="Picture 2" descr="A close-up of a syringe&#10;&#10;Description automatically generated with medium confidence">
            <a:extLst>
              <a:ext uri="{FF2B5EF4-FFF2-40B4-BE49-F238E27FC236}">
                <a16:creationId xmlns:a16="http://schemas.microsoft.com/office/drawing/2014/main" id="{7F40C06A-2868-045A-F509-CB1065A1A1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7885" y="309301"/>
            <a:ext cx="4092663" cy="705727"/>
          </a:xfrm>
          <a:prstGeom prst="rect">
            <a:avLst/>
          </a:prstGeom>
        </p:spPr>
      </p:pic>
      <p:sp>
        <p:nvSpPr>
          <p:cNvPr id="10" name="TextBox 9">
            <a:extLst>
              <a:ext uri="{FF2B5EF4-FFF2-40B4-BE49-F238E27FC236}">
                <a16:creationId xmlns:a16="http://schemas.microsoft.com/office/drawing/2014/main" id="{9434F994-4989-D545-D848-9BB8B945CF00}"/>
              </a:ext>
            </a:extLst>
          </p:cNvPr>
          <p:cNvSpPr txBox="1"/>
          <p:nvPr/>
        </p:nvSpPr>
        <p:spPr>
          <a:xfrm>
            <a:off x="5819246" y="861334"/>
            <a:ext cx="6093994" cy="369332"/>
          </a:xfrm>
          <a:prstGeom prst="rect">
            <a:avLst/>
          </a:prstGeom>
          <a:noFill/>
        </p:spPr>
        <p:txBody>
          <a:bodyPr wrap="square">
            <a:spAutoFit/>
          </a:bodyPr>
          <a:lstStyle/>
          <a:p>
            <a:pPr algn="ctr"/>
            <a:r>
              <a:rPr lang="en-US" sz="1800" dirty="0">
                <a:solidFill>
                  <a:srgbClr val="C00000"/>
                </a:solidFill>
              </a:rPr>
              <a:t>needle should remain stationary</a:t>
            </a:r>
          </a:p>
        </p:txBody>
      </p:sp>
      <p:pic>
        <p:nvPicPr>
          <p:cNvPr id="9" name="Picture 8" descr="A picture containing writing implement, pen&#10;&#10;Description automatically generated">
            <a:extLst>
              <a:ext uri="{FF2B5EF4-FFF2-40B4-BE49-F238E27FC236}">
                <a16:creationId xmlns:a16="http://schemas.microsoft.com/office/drawing/2014/main" id="{90A94E63-A550-89FF-C726-6ACC132704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5332" y="1230666"/>
            <a:ext cx="4648573" cy="4416697"/>
          </a:xfrm>
          <a:prstGeom prst="rect">
            <a:avLst/>
          </a:prstGeom>
        </p:spPr>
      </p:pic>
    </p:spTree>
    <p:extLst>
      <p:ext uri="{BB962C8B-B14F-4D97-AF65-F5344CB8AC3E}">
        <p14:creationId xmlns:p14="http://schemas.microsoft.com/office/powerpoint/2010/main" val="4218289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32</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a:extLst>
              <a:ext uri="{28A0092B-C50C-407E-A947-70E740481C1C}">
                <a14:useLocalDpi xmlns:a14="http://schemas.microsoft.com/office/drawing/2010/main" val="0"/>
              </a:ext>
            </a:extLst>
          </a:blip>
          <a:srcRect l="40716" t="6733" r="41028" b="9056"/>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15" name="TextBox 14"/>
          <p:cNvSpPr txBox="1"/>
          <p:nvPr/>
        </p:nvSpPr>
        <p:spPr>
          <a:xfrm>
            <a:off x="478971" y="5990802"/>
            <a:ext cx="5143617" cy="748795"/>
          </a:xfrm>
          <a:prstGeom prst="rect">
            <a:avLst/>
          </a:prstGeom>
          <a:solidFill>
            <a:schemeClr val="bg1"/>
          </a:solidFill>
          <a:ln>
            <a:noFill/>
          </a:ln>
        </p:spPr>
        <p:txBody>
          <a:bodyPr wrap="square" rtlCol="0">
            <a:spAutoFit/>
          </a:bodyPr>
          <a:lstStyle/>
          <a:p>
            <a:pPr algn="ctr"/>
            <a:r>
              <a:rPr lang="en-US" sz="2133" dirty="0">
                <a:solidFill>
                  <a:prstClr val="white">
                    <a:lumMod val="50000"/>
                  </a:prstClr>
                </a:solidFill>
              </a:rPr>
              <a:t>secure catheter according to </a:t>
            </a:r>
          </a:p>
          <a:p>
            <a:pPr algn="ctr"/>
            <a:r>
              <a:rPr lang="en-US" sz="2133" dirty="0">
                <a:solidFill>
                  <a:prstClr val="white">
                    <a:lumMod val="50000"/>
                  </a:prstClr>
                </a:solidFill>
              </a:rPr>
              <a:t>local protocol and standards</a:t>
            </a:r>
          </a:p>
        </p:txBody>
      </p:sp>
      <p:pic>
        <p:nvPicPr>
          <p:cNvPr id="3" name="Picture 2" descr="Diagram&#10;&#10;Description automatically generated">
            <a:extLst>
              <a:ext uri="{FF2B5EF4-FFF2-40B4-BE49-F238E27FC236}">
                <a16:creationId xmlns:a16="http://schemas.microsoft.com/office/drawing/2014/main" id="{8862EAB5-6879-B702-DA15-8D1B832878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932026" y="2703239"/>
            <a:ext cx="4336179" cy="1097726"/>
          </a:xfrm>
          <a:prstGeom prst="rect">
            <a:avLst/>
          </a:prstGeom>
        </p:spPr>
      </p:pic>
      <p:sp>
        <p:nvSpPr>
          <p:cNvPr id="7" name="TextBox 6">
            <a:extLst>
              <a:ext uri="{FF2B5EF4-FFF2-40B4-BE49-F238E27FC236}">
                <a16:creationId xmlns:a16="http://schemas.microsoft.com/office/drawing/2014/main" id="{91FFEF2E-435F-D883-F69E-C8984AFC4214}"/>
              </a:ext>
            </a:extLst>
          </p:cNvPr>
          <p:cNvSpPr txBox="1"/>
          <p:nvPr/>
        </p:nvSpPr>
        <p:spPr>
          <a:xfrm>
            <a:off x="6427851" y="-785131"/>
            <a:ext cx="2958249" cy="420564"/>
          </a:xfrm>
          <a:prstGeom prst="rect">
            <a:avLst/>
          </a:prstGeom>
          <a:solidFill>
            <a:schemeClr val="bg1"/>
          </a:solidFill>
          <a:ln>
            <a:noFill/>
          </a:ln>
        </p:spPr>
        <p:txBody>
          <a:bodyPr wrap="square" rtlCol="0">
            <a:spAutoFit/>
          </a:bodyPr>
          <a:lstStyle/>
          <a:p>
            <a:pPr algn="ctr"/>
            <a:r>
              <a:rPr lang="en-US" sz="2133" dirty="0">
                <a:solidFill>
                  <a:prstClr val="white">
                    <a:lumMod val="50000"/>
                  </a:prstClr>
                </a:solidFill>
              </a:rPr>
              <a:t> . . . . .</a:t>
            </a:r>
          </a:p>
        </p:txBody>
      </p:sp>
      <p:sp>
        <p:nvSpPr>
          <p:cNvPr id="8" name="TextBox 7">
            <a:extLst>
              <a:ext uri="{FF2B5EF4-FFF2-40B4-BE49-F238E27FC236}">
                <a16:creationId xmlns:a16="http://schemas.microsoft.com/office/drawing/2014/main" id="{4AC41434-5037-DF63-D0F9-C143F582D56D}"/>
              </a:ext>
            </a:extLst>
          </p:cNvPr>
          <p:cNvSpPr txBox="1"/>
          <p:nvPr/>
        </p:nvSpPr>
        <p:spPr>
          <a:xfrm>
            <a:off x="559400" y="5483421"/>
            <a:ext cx="5063188" cy="58477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relief of tension </a:t>
            </a:r>
          </a:p>
        </p:txBody>
      </p:sp>
      <p:pic>
        <p:nvPicPr>
          <p:cNvPr id="9" name="Picture 8" descr="A picture containing person, tattoo, indoor, close&#10;&#10;Description automatically generated">
            <a:extLst>
              <a:ext uri="{FF2B5EF4-FFF2-40B4-BE49-F238E27FC236}">
                <a16:creationId xmlns:a16="http://schemas.microsoft.com/office/drawing/2014/main" id="{7658DFC2-7C0F-F006-0755-058766F92C3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0582"/>
          <a:stretch/>
        </p:blipFill>
        <p:spPr>
          <a:xfrm rot="5400000">
            <a:off x="4908447" y="1340744"/>
            <a:ext cx="6227663" cy="4176512"/>
          </a:xfrm>
          <a:prstGeom prst="rect">
            <a:avLst/>
          </a:prstGeom>
          <a:ln>
            <a:noFill/>
          </a:ln>
          <a:effectLst>
            <a:softEdge rad="112500"/>
          </a:effectLst>
        </p:spPr>
      </p:pic>
      <p:pic>
        <p:nvPicPr>
          <p:cNvPr id="11" name="Picture 10" descr="A picture containing cartoon, writing implement, pen&#10;&#10;Description automatically generated">
            <a:extLst>
              <a:ext uri="{FF2B5EF4-FFF2-40B4-BE49-F238E27FC236}">
                <a16:creationId xmlns:a16="http://schemas.microsoft.com/office/drawing/2014/main" id="{C39BDD09-7B6C-0DE4-C25C-2D1EBBEE45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754992"/>
            <a:ext cx="5346866" cy="5173093"/>
          </a:xfrm>
          <a:prstGeom prst="rect">
            <a:avLst/>
          </a:prstGeom>
        </p:spPr>
      </p:pic>
    </p:spTree>
    <p:extLst>
      <p:ext uri="{BB962C8B-B14F-4D97-AF65-F5344CB8AC3E}">
        <p14:creationId xmlns:p14="http://schemas.microsoft.com/office/powerpoint/2010/main" val="1032514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33</a:t>
            </a:fld>
            <a:endParaRPr lang="en-US" dirty="0">
              <a:solidFill>
                <a:prstClr val="white"/>
              </a:solidFill>
            </a:endParaRPr>
          </a:p>
        </p:txBody>
      </p:sp>
      <p:sp>
        <p:nvSpPr>
          <p:cNvPr id="3" name="TextBox 2"/>
          <p:cNvSpPr txBox="1"/>
          <p:nvPr/>
        </p:nvSpPr>
        <p:spPr>
          <a:xfrm>
            <a:off x="529622" y="1145673"/>
            <a:ext cx="11133221" cy="3631763"/>
          </a:xfrm>
          <a:prstGeom prst="rect">
            <a:avLst/>
          </a:prstGeom>
          <a:noFill/>
        </p:spPr>
        <p:txBody>
          <a:bodyPr wrap="square" rtlCol="0">
            <a:spAutoFit/>
          </a:bodyPr>
          <a:lstStyle/>
          <a:p>
            <a:r>
              <a:rPr lang="en-US" sz="3200" b="1" dirty="0">
                <a:solidFill>
                  <a:srgbClr val="002060"/>
                </a:solidFill>
              </a:rPr>
              <a:t>successful thoracic decompression</a:t>
            </a:r>
            <a:r>
              <a:rPr lang="en-US" sz="3200" dirty="0">
                <a:solidFill>
                  <a:srgbClr val="002060"/>
                </a:solidFill>
              </a:rPr>
              <a:t> </a:t>
            </a:r>
            <a:r>
              <a:rPr lang="en-US" sz="3200" dirty="0">
                <a:solidFill>
                  <a:prstClr val="black"/>
                </a:solidFill>
              </a:rPr>
              <a:t>may have occurred if </a:t>
            </a:r>
            <a:r>
              <a:rPr lang="en-US" sz="3200" i="1" dirty="0">
                <a:solidFill>
                  <a:prstClr val="black"/>
                </a:solidFill>
              </a:rPr>
              <a:t>one or more</a:t>
            </a:r>
            <a:r>
              <a:rPr lang="en-US" sz="3200" dirty="0">
                <a:solidFill>
                  <a:prstClr val="black"/>
                </a:solidFill>
              </a:rPr>
              <a:t> of the following is observed:</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improvement of respiratory distress</a:t>
            </a:r>
          </a:p>
          <a:p>
            <a:pPr marL="380990" indent="-380990">
              <a:buFont typeface="Arial" panose="020B0604020202020204" pitchFamily="34" charset="0"/>
              <a:buChar char="•"/>
            </a:pPr>
            <a:r>
              <a:rPr lang="en-US" sz="3200" dirty="0">
                <a:solidFill>
                  <a:prstClr val="black"/>
                </a:solidFill>
              </a:rPr>
              <a:t>relief of air from catheter</a:t>
            </a:r>
            <a:endParaRPr lang="en-US" sz="2400" dirty="0">
              <a:solidFill>
                <a:prstClr val="white">
                  <a:lumMod val="50000"/>
                </a:prstClr>
              </a:solidFill>
            </a:endParaRPr>
          </a:p>
          <a:p>
            <a:pPr marL="380990" indent="-380990">
              <a:buFont typeface="Arial" panose="020B0604020202020204" pitchFamily="34" charset="0"/>
              <a:buChar char="•"/>
            </a:pPr>
            <a:r>
              <a:rPr lang="en-US" sz="3200" dirty="0">
                <a:solidFill>
                  <a:prstClr val="black"/>
                </a:solidFill>
              </a:rPr>
              <a:t>improvement of 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8091824" cy="461665"/>
          </a:xfrm>
          <a:prstGeom prst="rect">
            <a:avLst/>
          </a:prstGeom>
        </p:spPr>
        <p:txBody>
          <a:bodyPr wrap="square">
            <a:spAutoFit/>
          </a:bodyPr>
          <a:lstStyle/>
          <a:p>
            <a:r>
              <a:rPr lang="en-US" sz="2400" dirty="0">
                <a:solidFill>
                  <a:prstClr val="white">
                    <a:lumMod val="75000"/>
                  </a:prstClr>
                </a:solidFill>
              </a:rPr>
              <a:t>Objective 5: indications of successful thoracic decompression  </a:t>
            </a:r>
          </a:p>
        </p:txBody>
      </p:sp>
      <p:pic>
        <p:nvPicPr>
          <p:cNvPr id="5" name="Picture 4" descr="A picture containing cartoon, writing implement, pen&#10;&#10;Description automatically generated">
            <a:extLst>
              <a:ext uri="{FF2B5EF4-FFF2-40B4-BE49-F238E27FC236}">
                <a16:creationId xmlns:a16="http://schemas.microsoft.com/office/drawing/2014/main" id="{1BAEFB33-3E22-BC42-9889-A98F85747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0608" y="4064797"/>
            <a:ext cx="2422036" cy="2343320"/>
          </a:xfrm>
          <a:prstGeom prst="rect">
            <a:avLst/>
          </a:prstGeom>
        </p:spPr>
      </p:pic>
    </p:spTree>
    <p:extLst>
      <p:ext uri="{BB962C8B-B14F-4D97-AF65-F5344CB8AC3E}">
        <p14:creationId xmlns:p14="http://schemas.microsoft.com/office/powerpoint/2010/main" val="1041537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34</a:t>
            </a:fld>
            <a:endParaRPr lang="en-US" dirty="0">
              <a:solidFill>
                <a:prstClr val="white"/>
              </a:solidFill>
            </a:endParaRPr>
          </a:p>
        </p:txBody>
      </p:sp>
      <p:sp>
        <p:nvSpPr>
          <p:cNvPr id="9" name="Rectangle 8"/>
          <p:cNvSpPr/>
          <p:nvPr/>
        </p:nvSpPr>
        <p:spPr>
          <a:xfrm>
            <a:off x="391042" y="908801"/>
            <a:ext cx="11137900" cy="4647426"/>
          </a:xfrm>
          <a:prstGeom prst="rect">
            <a:avLst/>
          </a:prstGeom>
        </p:spPr>
        <p:txBody>
          <a:bodyPr wrap="square">
            <a:spAutoFit/>
          </a:bodyPr>
          <a:lstStyle/>
          <a:p>
            <a:r>
              <a:rPr lang="en-US" sz="3200" b="1" dirty="0">
                <a:solidFill>
                  <a:prstClr val="black"/>
                </a:solidFill>
              </a:rPr>
              <a:t>following </a:t>
            </a:r>
            <a:r>
              <a:rPr lang="en-US" sz="3200" dirty="0">
                <a:solidFill>
                  <a:prstClr val="black"/>
                </a:solidFill>
              </a:rPr>
              <a:t>thoracic decompression </a:t>
            </a:r>
            <a:r>
              <a:rPr lang="en-US" sz="3200" b="1" dirty="0">
                <a:solidFill>
                  <a:prstClr val="black"/>
                </a:solidFill>
              </a:rPr>
              <a:t>procedure,</a:t>
            </a:r>
            <a:r>
              <a:rPr lang="en-US" sz="3200" dirty="0">
                <a:solidFill>
                  <a:prstClr val="black"/>
                </a:solidFill>
              </a:rPr>
              <a:t> continually assess patient for </a:t>
            </a:r>
            <a:r>
              <a:rPr lang="en-US" sz="3200" b="1" dirty="0">
                <a:solidFill>
                  <a:srgbClr val="FF9900"/>
                </a:solidFill>
              </a:rPr>
              <a:t>complications:</a:t>
            </a:r>
          </a:p>
          <a:p>
            <a:endParaRPr lang="en-US" sz="800" dirty="0">
              <a:solidFill>
                <a:prstClr val="black"/>
              </a:solidFill>
            </a:endParaRPr>
          </a:p>
          <a:p>
            <a:pPr marL="609585" indent="-609585">
              <a:buFont typeface="Arial" panose="020B0604020202020204" pitchFamily="34" charset="0"/>
              <a:buChar char="•"/>
            </a:pPr>
            <a:r>
              <a:rPr lang="en-US" sz="3200" dirty="0">
                <a:solidFill>
                  <a:prstClr val="black"/>
                </a:solidFill>
              </a:rPr>
              <a:t>hemodynamic instability</a:t>
            </a:r>
          </a:p>
          <a:p>
            <a:pPr marL="609585" indent="-609585">
              <a:buFont typeface="Arial" panose="020B0604020202020204" pitchFamily="34" charset="0"/>
              <a:buChar char="•"/>
            </a:pPr>
            <a:r>
              <a:rPr lang="en-US" sz="3200" dirty="0">
                <a:solidFill>
                  <a:prstClr val="black"/>
                </a:solidFill>
              </a:rPr>
              <a:t>respiratory distress</a:t>
            </a:r>
          </a:p>
          <a:p>
            <a:pPr marL="609585" indent="-609585">
              <a:buFont typeface="Arial" panose="020B0604020202020204" pitchFamily="34" charset="0"/>
              <a:buChar char="•"/>
            </a:pPr>
            <a:r>
              <a:rPr lang="en-US" sz="3200" dirty="0">
                <a:solidFill>
                  <a:prstClr val="black"/>
                </a:solidFill>
              </a:rPr>
              <a:t>unilateral chest expansion</a:t>
            </a:r>
          </a:p>
          <a:p>
            <a:pPr marL="609585" indent="-609585">
              <a:buFont typeface="Arial" panose="020B0604020202020204" pitchFamily="34" charset="0"/>
              <a:buChar char="•"/>
            </a:pPr>
            <a:r>
              <a:rPr lang="en-US" sz="3200" dirty="0">
                <a:solidFill>
                  <a:prstClr val="black"/>
                </a:solidFill>
              </a:rPr>
              <a:t>decreased oxygen saturation</a:t>
            </a:r>
          </a:p>
          <a:p>
            <a:pPr marL="609585" indent="-609585">
              <a:buFont typeface="Arial" panose="020B0604020202020204" pitchFamily="34" charset="0"/>
              <a:buChar char="•"/>
            </a:pPr>
            <a:r>
              <a:rPr lang="en-US" sz="3200" dirty="0">
                <a:solidFill>
                  <a:prstClr val="black"/>
                </a:solidFill>
              </a:rPr>
              <a:t>bleeding</a:t>
            </a:r>
          </a:p>
          <a:p>
            <a:pPr marL="609585" indent="-609585">
              <a:buFont typeface="Arial" panose="020B0604020202020204" pitchFamily="34" charset="0"/>
              <a:buChar char="•"/>
            </a:pPr>
            <a:r>
              <a:rPr lang="en-US" sz="3200" dirty="0">
                <a:solidFill>
                  <a:prstClr val="black"/>
                </a:solidFill>
              </a:rPr>
              <a:t>catheter occlusion</a:t>
            </a:r>
          </a:p>
          <a:p>
            <a:pPr marL="609585" indent="-609585">
              <a:buFont typeface="Arial" panose="020B0604020202020204" pitchFamily="34" charset="0"/>
              <a:buChar char="•"/>
            </a:pPr>
            <a:r>
              <a:rPr lang="en-US" sz="3200" dirty="0">
                <a:solidFill>
                  <a:prstClr val="black"/>
                </a:solidFill>
              </a:rPr>
              <a:t>hematoma</a:t>
            </a:r>
            <a:endParaRPr lang="en-US" sz="8000" dirty="0">
              <a:solidFill>
                <a:prstClr val="black"/>
              </a:solidFill>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algn="ctr"/>
            <a:r>
              <a:rPr lang="en-US" sz="2667" dirty="0">
                <a:solidFill>
                  <a:prstClr val="black"/>
                </a:solidFill>
              </a:rPr>
              <a:t>if two needle decompression attempts fail to relieve condition </a:t>
            </a:r>
            <a:r>
              <a:rPr lang="en-US" sz="2667" b="1" dirty="0">
                <a:solidFill>
                  <a:srgbClr val="C00000"/>
                </a:solidFill>
              </a:rPr>
              <a:t>consider other causes and potential treatments</a:t>
            </a:r>
          </a:p>
          <a:p>
            <a:pPr algn="ctr"/>
            <a:r>
              <a:rPr lang="en-US" sz="2667" dirty="0">
                <a:solidFill>
                  <a:srgbClr val="FF9900"/>
                </a:solidFill>
                <a:effectLst>
                  <a:outerShdw blurRad="38100" dist="38100" dir="2700000" algn="tl">
                    <a:srgbClr val="000000">
                      <a:alpha val="43137"/>
                    </a:srgbClr>
                  </a:outerShdw>
                </a:effectLst>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35133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35</a:t>
            </a:fld>
            <a:endParaRPr lang="en-US" dirty="0">
              <a:solidFill>
                <a:prstClr val="white"/>
              </a:solidFill>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1021215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
        <p:nvSpPr>
          <p:cNvPr id="3" name="TextBox 2"/>
          <p:cNvSpPr txBox="1"/>
          <p:nvPr/>
        </p:nvSpPr>
        <p:spPr>
          <a:xfrm>
            <a:off x="449179" y="993210"/>
            <a:ext cx="11213664" cy="54788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Clinical providers, regardless of their position, must dedicate themselves to the unrelenting truth that </a:t>
            </a:r>
            <a:r>
              <a:rPr kumimoji="0" lang="en-US" sz="2667" b="1" i="1" u="none" strike="noStrike" kern="1200" cap="none" spc="0" normalizeH="0" baseline="0" noProof="0" dirty="0">
                <a:ln>
                  <a:noFill/>
                </a:ln>
                <a:solidFill>
                  <a:prstClr val="black"/>
                </a:solidFill>
                <a:effectLst/>
                <a:uLnTx/>
                <a:uFillTx/>
                <a:latin typeface="Calibri" panose="020F0502020204030204"/>
                <a:ea typeface="+mn-ea"/>
                <a:cs typeface="+mn-cs"/>
              </a:rPr>
              <a:t>critical care is an evolution on behalf of those in need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67" b="0" i="1" u="none" strike="noStrike" kern="1200" cap="none" spc="0" normalizeH="0" baseline="0" noProof="0" dirty="0">
                <a:ln>
                  <a:noFill/>
                </a:ln>
                <a:solidFill>
                  <a:prstClr val="black"/>
                </a:solidFill>
                <a:effectLst/>
                <a:uLnTx/>
                <a:uFillTx/>
                <a:latin typeface="Calibri" panose="020F0502020204030204"/>
                <a:ea typeface="+mn-ea"/>
                <a:cs typeface="+mn-cs"/>
              </a:rPr>
              <a:t>The aforementioned publication references ninety-six additional papers worthy of careful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i="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panose="020F0502020204030204"/>
              </a:rPr>
              <a:t>Kruse A, Achay J, et al </a:t>
            </a:r>
            <a:r>
              <a:rPr lang="en-US" sz="2000" dirty="0">
                <a:latin typeface="+mn-lt"/>
              </a:rPr>
              <a:t>Cross-Over Study Comparing</a:t>
            </a:r>
            <a:r>
              <a:rPr lang="en-US" sz="2000" dirty="0"/>
              <a:t> </a:t>
            </a:r>
            <a:r>
              <a:rPr lang="en-US" sz="2000" dirty="0">
                <a:latin typeface="+mn-lt"/>
              </a:rPr>
              <a:t>14G and 10G Needle Decompression in a Cadaver Pneumothorax Model </a:t>
            </a:r>
            <a:r>
              <a:rPr lang="en-US" sz="2000" dirty="0">
                <a:solidFill>
                  <a:prstClr val="black"/>
                </a:solidFill>
                <a:latin typeface="Calibri" panose="020F0502020204030204"/>
              </a:rPr>
              <a:t>SOMA Training, Education &amp; Scientific Assembly 2023,</a:t>
            </a:r>
            <a:r>
              <a:rPr lang="en-US" sz="2000" dirty="0"/>
              <a:t> </a:t>
            </a:r>
            <a:r>
              <a:rPr lang="en-US" sz="2000" dirty="0">
                <a:solidFill>
                  <a:prstClr val="black"/>
                </a:solidFill>
                <a:latin typeface="Calibri" panose="020F0502020204030204"/>
              </a:rPr>
              <a:t>Presentation.</a:t>
            </a:r>
            <a:endParaRPr kumimoji="0" lang="en-US" sz="200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772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37</a:t>
            </a:fld>
            <a:endParaRPr lang="en-US" dirty="0">
              <a:solidFill>
                <a:prstClr val="white"/>
              </a:solidFill>
            </a:endParaRPr>
          </a:p>
        </p:txBody>
      </p:sp>
      <p:sp>
        <p:nvSpPr>
          <p:cNvPr id="2" name="Rectangle 1"/>
          <p:cNvSpPr/>
          <p:nvPr/>
        </p:nvSpPr>
        <p:spPr>
          <a:xfrm>
            <a:off x="354073" y="5622807"/>
            <a:ext cx="8194841" cy="584775"/>
          </a:xfrm>
          <a:prstGeom prst="rect">
            <a:avLst/>
          </a:prstGeom>
        </p:spPr>
        <p:txBody>
          <a:bodyPr wrap="square">
            <a:spAutoFit/>
          </a:bodyPr>
          <a:lstStyle/>
          <a:p>
            <a:r>
              <a:rPr lang="en-US" sz="1600" dirty="0">
                <a:solidFill>
                  <a:prstClr val="black"/>
                </a:solidFill>
              </a:rPr>
              <a:t>Butler F, Holcomb J, Shackelford S, et al. Management of the Suspected Tension Pneumothorax in Tactical Combat Care, TCCC Guidelines Change 17-02. J </a:t>
            </a:r>
            <a:r>
              <a:rPr lang="en-US" sz="1600" dirty="0" err="1">
                <a:solidFill>
                  <a:prstClr val="black"/>
                </a:solidFill>
              </a:rPr>
              <a:t>Spe</a:t>
            </a:r>
            <a:r>
              <a:rPr lang="en-US" sz="1600" dirty="0">
                <a:solidFill>
                  <a:prstClr val="black"/>
                </a:solidFill>
              </a:rPr>
              <a:t> Op Med. 2018; 18: 19-35.</a:t>
            </a:r>
          </a:p>
        </p:txBody>
      </p:sp>
      <p:sp>
        <p:nvSpPr>
          <p:cNvPr id="4" name="Rectangle 3"/>
          <p:cNvSpPr/>
          <p:nvPr/>
        </p:nvSpPr>
        <p:spPr>
          <a:xfrm>
            <a:off x="449178" y="991421"/>
            <a:ext cx="11388749" cy="4338880"/>
          </a:xfrm>
          <a:prstGeom prst="rect">
            <a:avLst/>
          </a:prstGeom>
        </p:spPr>
        <p:txBody>
          <a:bodyPr wrap="square">
            <a:spAutoFit/>
          </a:bodyPr>
          <a:lstStyle/>
          <a:p>
            <a:r>
              <a:rPr lang="en-US" sz="2400" b="1" dirty="0">
                <a:solidFill>
                  <a:prstClr val="black"/>
                </a:solidFill>
                <a:effectLst>
                  <a:outerShdw blurRad="38100" dist="38100" dir="2700000" algn="tl">
                    <a:srgbClr val="000000">
                      <a:alpha val="43137"/>
                    </a:srgbClr>
                  </a:outerShdw>
                </a:effectLst>
              </a:rPr>
              <a:t> </a:t>
            </a:r>
            <a:r>
              <a:rPr lang="en-US" sz="2800" b="1" dirty="0">
                <a:solidFill>
                  <a:prstClr val="black"/>
                </a:solidFill>
              </a:rPr>
              <a:t>Nine Key Facets </a:t>
            </a:r>
            <a:r>
              <a:rPr lang="en-US" sz="2800" dirty="0">
                <a:solidFill>
                  <a:prstClr val="black"/>
                </a:solidFill>
              </a:rPr>
              <a:t>of Tactical Combat Care Guidelines Change 17-02</a:t>
            </a:r>
            <a:endParaRPr lang="en-US" sz="3200" dirty="0">
              <a:solidFill>
                <a:prstClr val="black"/>
              </a:solidFill>
            </a:endParaRPr>
          </a:p>
          <a:p>
            <a:endParaRPr lang="en-US" sz="1333" dirty="0">
              <a:solidFill>
                <a:prstClr val="black"/>
              </a:solidFill>
            </a:endParaRPr>
          </a:p>
          <a:p>
            <a:pPr marL="457189" indent="-457189">
              <a:buFont typeface="+mj-lt"/>
              <a:buAutoNum type="arabicPeriod"/>
            </a:pPr>
            <a:r>
              <a:rPr lang="en-US" sz="2133" dirty="0">
                <a:solidFill>
                  <a:prstClr val="black"/>
                </a:solidFill>
              </a:rPr>
              <a:t>Continuation of aggressive approach to suspecting and treating tension pneumothorax</a:t>
            </a:r>
          </a:p>
          <a:p>
            <a:pPr marL="457189" indent="-457189">
              <a:buFont typeface="+mj-lt"/>
              <a:buAutoNum type="arabicPeriod"/>
            </a:pPr>
            <a:r>
              <a:rPr lang="en-US" sz="2133" dirty="0">
                <a:solidFill>
                  <a:prstClr val="black"/>
                </a:solidFill>
              </a:rPr>
              <a:t>Emphasis of bilateral decompression in traumatic arrest</a:t>
            </a:r>
          </a:p>
          <a:p>
            <a:pPr marL="457189" indent="-457189">
              <a:buFont typeface="+mj-lt"/>
              <a:buAutoNum type="arabicPeriod"/>
            </a:pPr>
            <a:r>
              <a:rPr lang="en-US" sz="2133" dirty="0">
                <a:solidFill>
                  <a:prstClr val="black"/>
                </a:solidFill>
              </a:rPr>
              <a:t>Addition of 10 Gauge catheter</a:t>
            </a:r>
            <a:endParaRPr lang="en-US" sz="2133" dirty="0">
              <a:solidFill>
                <a:prstClr val="black">
                  <a:lumMod val="50000"/>
                  <a:lumOff val="50000"/>
                </a:prstClr>
              </a:solidFill>
            </a:endParaRPr>
          </a:p>
          <a:p>
            <a:pPr marL="457189" indent="-457189">
              <a:buFont typeface="+mj-lt"/>
              <a:buAutoNum type="arabicPeriod"/>
            </a:pPr>
            <a:r>
              <a:rPr lang="en-US" sz="2133" dirty="0">
                <a:solidFill>
                  <a:prstClr val="black"/>
                </a:solidFill>
              </a:rPr>
              <a:t>Designates either Lateral or Anterior sites as acceptable for thoracic decompression</a:t>
            </a:r>
          </a:p>
          <a:p>
            <a:pPr marL="457189" indent="-457189">
              <a:buFont typeface="+mj-lt"/>
              <a:buAutoNum type="arabicPeriod"/>
            </a:pPr>
            <a:r>
              <a:rPr lang="en-US" sz="2133" dirty="0">
                <a:solidFill>
                  <a:prstClr val="black"/>
                </a:solidFill>
              </a:rPr>
              <a:t>Addition of procedural elements </a:t>
            </a:r>
            <a:r>
              <a:rPr lang="en-US" sz="2000" dirty="0">
                <a:solidFill>
                  <a:prstClr val="black">
                    <a:lumMod val="50000"/>
                    <a:lumOff val="50000"/>
                  </a:prstClr>
                </a:solidFill>
              </a:rPr>
              <a:t>(critical procedural modifications are included within this material)</a:t>
            </a:r>
            <a:endParaRPr lang="en-US" sz="2133" dirty="0">
              <a:solidFill>
                <a:prstClr val="black">
                  <a:lumMod val="50000"/>
                  <a:lumOff val="50000"/>
                </a:prstClr>
              </a:solidFill>
            </a:endParaRPr>
          </a:p>
          <a:p>
            <a:pPr marL="457189" indent="-457189">
              <a:buFont typeface="+mj-lt"/>
              <a:buAutoNum type="arabicPeriod"/>
            </a:pPr>
            <a:r>
              <a:rPr lang="en-US" sz="2133" dirty="0">
                <a:solidFill>
                  <a:prstClr val="black"/>
                </a:solidFill>
              </a:rPr>
              <a:t>Defines successful thoracic decompression</a:t>
            </a:r>
          </a:p>
          <a:p>
            <a:pPr marL="457189" indent="-457189">
              <a:buFont typeface="+mj-lt"/>
              <a:buAutoNum type="arabicPeriod"/>
            </a:pPr>
            <a:r>
              <a:rPr lang="en-US" sz="2133" dirty="0">
                <a:solidFill>
                  <a:prstClr val="black"/>
                </a:solidFill>
              </a:rPr>
              <a:t>Recommends ONLY two needle decompressions be attempted before moving on to circulation</a:t>
            </a:r>
          </a:p>
          <a:p>
            <a:pPr marL="457189" indent="-457189">
              <a:buFont typeface="+mj-lt"/>
              <a:buAutoNum type="arabicPeriod"/>
            </a:pPr>
            <a:r>
              <a:rPr lang="en-US" sz="2133" dirty="0">
                <a:solidFill>
                  <a:prstClr val="black"/>
                </a:solidFill>
              </a:rPr>
              <a:t>Addition of materials that recommend consideration of tension pneumothorax in presentations of shock</a:t>
            </a:r>
          </a:p>
          <a:p>
            <a:pPr marL="457189" indent="-457189">
              <a:buFont typeface="+mj-lt"/>
              <a:buAutoNum type="arabicPeriod"/>
            </a:pPr>
            <a:r>
              <a:rPr lang="en-US" sz="2133" dirty="0">
                <a:solidFill>
                  <a:prstClr val="black"/>
                </a:solidFill>
              </a:rPr>
              <a:t>Addition of simple thoracostomy </a:t>
            </a:r>
            <a:r>
              <a:rPr lang="en-US" sz="2133" dirty="0">
                <a:solidFill>
                  <a:prstClr val="black">
                    <a:lumMod val="50000"/>
                    <a:lumOff val="50000"/>
                  </a:prstClr>
                </a:solidFill>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7: scientific evidence</a:t>
            </a:r>
          </a:p>
        </p:txBody>
      </p:sp>
    </p:spTree>
    <p:extLst>
      <p:ext uri="{BB962C8B-B14F-4D97-AF65-F5344CB8AC3E}">
        <p14:creationId xmlns:p14="http://schemas.microsoft.com/office/powerpoint/2010/main" val="3976193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72759" y="529392"/>
            <a:ext cx="3648563" cy="3621248"/>
          </a:xfrm>
          <a:prstGeom prst="rect">
            <a:avLst/>
          </a:prstGeom>
          <a:noFill/>
        </p:spPr>
        <p:txBody>
          <a:bodyPr wrap="none" rtlCol="0">
            <a:spAutoFit/>
          </a:bodyPr>
          <a:lstStyle/>
          <a:p>
            <a:r>
              <a:rPr lang="en-US" sz="2400" dirty="0">
                <a:solidFill>
                  <a:prstClr val="white"/>
                </a:solidFill>
              </a:rPr>
              <a:t>For additional information </a:t>
            </a:r>
          </a:p>
          <a:p>
            <a:r>
              <a:rPr lang="en-US" sz="2400" dirty="0">
                <a:solidFill>
                  <a:prstClr val="white"/>
                </a:solidFill>
              </a:rPr>
              <a:t>about the </a:t>
            </a:r>
            <a:r>
              <a:rPr lang="en-US" sz="2400" i="1" dirty="0">
                <a:solidFill>
                  <a:prstClr val="white"/>
                </a:solidFill>
              </a:rPr>
              <a:t>ENHANCED ARS™</a:t>
            </a:r>
            <a:endParaRPr lang="en-US" sz="3200" i="1" dirty="0">
              <a:solidFill>
                <a:srgbClr val="C00000"/>
              </a:solidFill>
            </a:endParaRPr>
          </a:p>
          <a:p>
            <a:endParaRPr lang="en-US" sz="1333" dirty="0">
              <a:solidFill>
                <a:prstClr val="white"/>
              </a:solidFill>
            </a:endParaRPr>
          </a:p>
          <a:p>
            <a:r>
              <a:rPr lang="en-US" sz="2400" dirty="0">
                <a:solidFill>
                  <a:prstClr val="white"/>
                </a:solidFill>
              </a:rPr>
              <a:t>email: info@NARescue.com</a:t>
            </a:r>
          </a:p>
          <a:p>
            <a:endParaRPr lang="en-US" sz="1333" b="1" dirty="0">
              <a:solidFill>
                <a:prstClr val="white"/>
              </a:solidFill>
            </a:endParaRPr>
          </a:p>
          <a:p>
            <a:r>
              <a:rPr lang="en-US" sz="2400" dirty="0">
                <a:solidFill>
                  <a:prstClr val="white"/>
                </a:solidFill>
              </a:rPr>
              <a:t>Tel: 864.675.9800</a:t>
            </a:r>
            <a:endParaRPr lang="en-US" sz="2400" cap="all" dirty="0">
              <a:solidFill>
                <a:prstClr val="black"/>
              </a:solidFill>
            </a:endParaRPr>
          </a:p>
          <a:p>
            <a:endParaRPr lang="en-US" sz="1333" dirty="0">
              <a:solidFill>
                <a:prstClr val="white"/>
              </a:solidFill>
            </a:endParaRPr>
          </a:p>
          <a:p>
            <a:r>
              <a:rPr lang="en-US" sz="2400" dirty="0">
                <a:solidFill>
                  <a:prstClr val="white"/>
                </a:solidFill>
              </a:rPr>
              <a:t>Mail: 35 Tedwall Court</a:t>
            </a:r>
            <a:br>
              <a:rPr lang="en-US" sz="2400" dirty="0">
                <a:solidFill>
                  <a:prstClr val="white"/>
                </a:solidFill>
              </a:rPr>
            </a:br>
            <a:r>
              <a:rPr lang="en-US" sz="2400" dirty="0">
                <a:solidFill>
                  <a:prstClr val="white"/>
                </a:solidFill>
              </a:rPr>
              <a:t>          Greer, SC 29650-4791</a:t>
            </a:r>
            <a:br>
              <a:rPr lang="en-US" sz="2400" dirty="0">
                <a:solidFill>
                  <a:prstClr val="white"/>
                </a:solidFill>
              </a:rPr>
            </a:br>
            <a:endParaRPr lang="en-US" sz="1333" dirty="0">
              <a:solidFill>
                <a:prstClr val="white"/>
              </a:solidFill>
            </a:endParaRPr>
          </a:p>
          <a:p>
            <a:r>
              <a:rPr lang="en-US" sz="2400" dirty="0">
                <a:solidFill>
                  <a:prstClr val="white"/>
                </a:solidFill>
              </a:rPr>
              <a:t>Fax: 864.675.9880</a:t>
            </a:r>
          </a:p>
        </p:txBody>
      </p:sp>
      <p:pic>
        <p:nvPicPr>
          <p:cNvPr id="10" name="Picture 9" descr="Logo&#10;&#10;Description automatically generated">
            <a:extLst>
              <a:ext uri="{FF2B5EF4-FFF2-40B4-BE49-F238E27FC236}">
                <a16:creationId xmlns:a16="http://schemas.microsoft.com/office/drawing/2014/main" id="{B50B2479-3317-BB12-D721-5555A3EC8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5389" y="5399836"/>
            <a:ext cx="3425933" cy="1123707"/>
          </a:xfrm>
          <a:prstGeom prst="rect">
            <a:avLst/>
          </a:prstGeom>
        </p:spPr>
      </p:pic>
    </p:spTree>
    <p:extLst>
      <p:ext uri="{BB962C8B-B14F-4D97-AF65-F5344CB8AC3E}">
        <p14:creationId xmlns:p14="http://schemas.microsoft.com/office/powerpoint/2010/main" val="170199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a:t>
            </a:fld>
            <a:endParaRPr lang="en-US" dirty="0">
              <a:solidFill>
                <a:prstClr val="white"/>
              </a:solidFill>
            </a:endParaRPr>
          </a:p>
        </p:txBody>
      </p:sp>
      <p:sp>
        <p:nvSpPr>
          <p:cNvPr id="2" name="Text Placeholder 1"/>
          <p:cNvSpPr>
            <a:spLocks noGrp="1"/>
          </p:cNvSpPr>
          <p:nvPr>
            <p:ph type="body" sz="quarter" idx="12"/>
          </p:nvPr>
        </p:nvSpPr>
        <p:spPr>
          <a:xfrm>
            <a:off x="458820" y="934381"/>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830997"/>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133" i="1" dirty="0">
                <a:solidFill>
                  <a:prstClr val="black"/>
                </a:solidFill>
              </a:rPr>
              <a:t>decompression needle system orientation and training</a:t>
            </a:r>
          </a:p>
        </p:txBody>
      </p:sp>
    </p:spTree>
    <p:extLst>
      <p:ext uri="{BB962C8B-B14F-4D97-AF65-F5344CB8AC3E}">
        <p14:creationId xmlns:p14="http://schemas.microsoft.com/office/powerpoint/2010/main" val="162196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solidFill>
                  <a:schemeClr val="bg1">
                    <a:lumMod val="75000"/>
                  </a:schemeClr>
                </a:solidFill>
              </a:rPr>
              <a:t>Identify (right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lateral landmarks</a:t>
            </a:r>
            <a:r>
              <a:rPr lang="en-US" sz="2667" dirty="0">
                <a:solidFill>
                  <a:schemeClr val="bg1">
                    <a:lumMod val="75000"/>
                  </a:schemeClr>
                </a:solidFill>
              </a:rPr>
              <a:t> for thoracic decompression</a:t>
            </a:r>
          </a:p>
          <a:p>
            <a:pPr marL="1295368" lvl="1" indent="-609585">
              <a:lnSpc>
                <a:spcPct val="100000"/>
              </a:lnSpc>
              <a:buFont typeface="+mj-lt"/>
              <a:buAutoNum type="arabicPeriod"/>
            </a:pPr>
            <a:r>
              <a:rPr lang="en-US" sz="2667" dirty="0"/>
              <a:t>Identify</a:t>
            </a:r>
            <a:r>
              <a:rPr lang="en-US" sz="2667" b="1" dirty="0">
                <a:effectLst>
                  <a:outerShdw blurRad="38100" dist="38100" dir="2700000" algn="tl">
                    <a:srgbClr val="000000">
                      <a:alpha val="43137"/>
                    </a:srgbClr>
                  </a:outerShdw>
                </a:effectLst>
              </a:rPr>
              <a:t> </a:t>
            </a:r>
            <a:r>
              <a:rPr lang="en-US" sz="2667" dirty="0"/>
              <a:t>(right and left)</a:t>
            </a:r>
            <a:r>
              <a:rPr lang="en-US" sz="2667" dirty="0">
                <a:effectLst>
                  <a:outerShdw blurRad="38100" dist="38100" dir="2700000" algn="tl">
                    <a:srgbClr val="000000">
                      <a:alpha val="43137"/>
                    </a:srgbClr>
                  </a:outerShdw>
                </a:effectLst>
              </a:rPr>
              <a:t> </a:t>
            </a:r>
            <a:r>
              <a:rPr lang="en-US" sz="2667" b="1" dirty="0"/>
              <a:t>anterior landmarks</a:t>
            </a:r>
            <a:r>
              <a:rPr lang="en-US" sz="2667" dirty="0">
                <a:effectLst>
                  <a:outerShdw blurRad="38100" dist="38100" dir="2700000" algn="tl">
                    <a:srgbClr val="000000">
                      <a:alpha val="43137"/>
                    </a:srgbClr>
                  </a:outerShdw>
                </a:effectLst>
              </a:rPr>
              <a:t> </a:t>
            </a:r>
            <a:r>
              <a:rPr lang="en-US" sz="2667" dirty="0"/>
              <a:t>for</a:t>
            </a:r>
            <a:r>
              <a:rPr lang="en-US" sz="2667" dirty="0">
                <a:effectLst>
                  <a:outerShdw blurRad="38100" dist="38100" dir="2700000" algn="tl">
                    <a:srgbClr val="000000">
                      <a:alpha val="43137"/>
                    </a:srgbClr>
                  </a:outerShdw>
                </a:effectLst>
              </a:rPr>
              <a:t> </a:t>
            </a:r>
            <a:r>
              <a:rPr lang="en-US" sz="2667" dirty="0"/>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lvl="1" indent="0">
              <a:lnSpc>
                <a:spcPct val="100000"/>
              </a:lnSpc>
              <a:buNone/>
            </a:pPr>
            <a:endParaRPr lang="en-US" sz="2667" dirty="0"/>
          </a:p>
        </p:txBody>
      </p:sp>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5</a:t>
            </a:fld>
            <a:endParaRPr lang="en-US" dirty="0">
              <a:solidFill>
                <a:prstClr val="white"/>
              </a:solidFill>
            </a:endParaRPr>
          </a:p>
        </p:txBody>
      </p:sp>
      <p:sp>
        <p:nvSpPr>
          <p:cNvPr id="7" name="Rectangle 6"/>
          <p:cNvSpPr/>
          <p:nvPr/>
        </p:nvSpPr>
        <p:spPr>
          <a:xfrm>
            <a:off x="398987" y="260043"/>
            <a:ext cx="2157782" cy="523220"/>
          </a:xfrm>
          <a:prstGeom prst="rect">
            <a:avLst/>
          </a:prstGeom>
        </p:spPr>
        <p:txBody>
          <a:bodyPr wrap="square">
            <a:spAutoFit/>
          </a:bodyPr>
          <a:lstStyle/>
          <a:p>
            <a:r>
              <a:rPr lang="en-US" sz="2800" dirty="0">
                <a:solidFill>
                  <a:prstClr val="white">
                    <a:lumMod val="75000"/>
                  </a:prstClr>
                </a:solidFill>
              </a:rPr>
              <a:t>Objectives</a:t>
            </a:r>
            <a:r>
              <a:rPr lang="en-US" sz="2000" dirty="0">
                <a:solidFill>
                  <a:prstClr val="white">
                    <a:lumMod val="75000"/>
                  </a:prstClr>
                </a:solidFill>
              </a:rPr>
              <a:t> </a:t>
            </a:r>
          </a:p>
        </p:txBody>
      </p:sp>
      <p:pic>
        <p:nvPicPr>
          <p:cNvPr id="6" name="Picture 5" descr="Text&#10;&#10;Description automatically generated with low confidence">
            <a:extLst>
              <a:ext uri="{FF2B5EF4-FFF2-40B4-BE49-F238E27FC236}">
                <a16:creationId xmlns:a16="http://schemas.microsoft.com/office/drawing/2014/main" id="{30E2521C-B019-B467-2526-9C2B67069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7317" y="1483137"/>
            <a:ext cx="1443318" cy="473409"/>
          </a:xfrm>
          <a:prstGeom prst="rect">
            <a:avLst/>
          </a:prstGeom>
        </p:spPr>
      </p:pic>
      <p:sp>
        <p:nvSpPr>
          <p:cNvPr id="10" name="TextBox 9">
            <a:extLst>
              <a:ext uri="{FF2B5EF4-FFF2-40B4-BE49-F238E27FC236}">
                <a16:creationId xmlns:a16="http://schemas.microsoft.com/office/drawing/2014/main" id="{1B0078F7-0AB0-7E50-AA29-E2916F457BA4}"/>
              </a:ext>
            </a:extLst>
          </p:cNvPr>
          <p:cNvSpPr txBox="1"/>
          <p:nvPr/>
        </p:nvSpPr>
        <p:spPr>
          <a:xfrm>
            <a:off x="81957" y="2868706"/>
            <a:ext cx="1027012" cy="461665"/>
          </a:xfrm>
          <a:prstGeom prst="rect">
            <a:avLst/>
          </a:prstGeom>
          <a:noFill/>
        </p:spPr>
        <p:txBody>
          <a:bodyPr wrap="none" rtlCol="0">
            <a:spAutoFit/>
          </a:bodyPr>
          <a:lstStyle/>
          <a:p>
            <a:pPr algn="ctr"/>
            <a:r>
              <a:rPr lang="en-US" sz="1200" dirty="0">
                <a:solidFill>
                  <a:schemeClr val="bg1">
                    <a:lumMod val="75000"/>
                  </a:schemeClr>
                </a:solidFill>
              </a:rPr>
              <a:t>See lateral</a:t>
            </a:r>
          </a:p>
          <a:p>
            <a:pPr algn="ctr"/>
            <a:r>
              <a:rPr lang="en-US" sz="1200" dirty="0">
                <a:solidFill>
                  <a:schemeClr val="bg1">
                    <a:lumMod val="75000"/>
                  </a:schemeClr>
                </a:solidFill>
              </a:rPr>
              <a:t>NDC program</a:t>
            </a:r>
            <a:endParaRPr lang="en-US" sz="1400" dirty="0">
              <a:solidFill>
                <a:schemeClr val="bg1">
                  <a:lumMod val="75000"/>
                </a:schemeClr>
              </a:solidFill>
            </a:endParaRPr>
          </a:p>
        </p:txBody>
      </p:sp>
    </p:spTree>
    <p:extLst>
      <p:ext uri="{BB962C8B-B14F-4D97-AF65-F5344CB8AC3E}">
        <p14:creationId xmlns:p14="http://schemas.microsoft.com/office/powerpoint/2010/main" val="2475946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CBA641E-FC2F-9AB4-8501-2D22107F3405}"/>
              </a:ext>
            </a:extLst>
          </p:cNvPr>
          <p:cNvSpPr/>
          <p:nvPr/>
        </p:nvSpPr>
        <p:spPr>
          <a:xfrm>
            <a:off x="331830" y="956440"/>
            <a:ext cx="6349593" cy="50700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up of a syringe and a pen&#10;&#10;Description automatically generated with low confidence">
            <a:extLst>
              <a:ext uri="{FF2B5EF4-FFF2-40B4-BE49-F238E27FC236}">
                <a16:creationId xmlns:a16="http://schemas.microsoft.com/office/drawing/2014/main" id="{0BB25594-BDED-0DCC-B973-45215DCB7A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830" y="1151522"/>
            <a:ext cx="6349593" cy="4806289"/>
          </a:xfrm>
          <a:prstGeom prst="rect">
            <a:avLst/>
          </a:prstGeom>
        </p:spPr>
      </p:pic>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628305" y="1802802"/>
            <a:ext cx="3142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a:t>
            </a:r>
          </a:p>
        </p:txBody>
      </p:sp>
      <p:sp>
        <p:nvSpPr>
          <p:cNvPr id="12" name="TextBox 11"/>
          <p:cNvSpPr txBox="1"/>
          <p:nvPr/>
        </p:nvSpPr>
        <p:spPr>
          <a:xfrm>
            <a:off x="-1567520" y="2701047"/>
            <a:ext cx="3401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2</a:t>
            </a:r>
          </a:p>
        </p:txBody>
      </p:sp>
      <p:sp>
        <p:nvSpPr>
          <p:cNvPr id="13" name="TextBox 12"/>
          <p:cNvSpPr txBox="1"/>
          <p:nvPr/>
        </p:nvSpPr>
        <p:spPr>
          <a:xfrm>
            <a:off x="-1811342" y="4240396"/>
            <a:ext cx="3401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3</a:t>
            </a:r>
          </a:p>
        </p:txBody>
      </p:sp>
      <p:sp>
        <p:nvSpPr>
          <p:cNvPr id="8" name="TextBox 7"/>
          <p:cNvSpPr txBox="1"/>
          <p:nvPr/>
        </p:nvSpPr>
        <p:spPr>
          <a:xfrm>
            <a:off x="1213755" y="1067442"/>
            <a:ext cx="45024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protective case </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(sterile if seal unbroken)</a:t>
            </a:r>
          </a:p>
        </p:txBody>
      </p:sp>
      <p:sp>
        <p:nvSpPr>
          <p:cNvPr id="16" name="TextBox 15"/>
          <p:cNvSpPr txBox="1"/>
          <p:nvPr/>
        </p:nvSpPr>
        <p:spPr>
          <a:xfrm>
            <a:off x="-22347" y="2264467"/>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twist off cap</a:t>
            </a:r>
          </a:p>
        </p:txBody>
      </p:sp>
      <p:sp>
        <p:nvSpPr>
          <p:cNvPr id="17" name="TextBox 16"/>
          <p:cNvSpPr txBox="1"/>
          <p:nvPr/>
        </p:nvSpPr>
        <p:spPr>
          <a:xfrm>
            <a:off x="4273084" y="7720273"/>
            <a:ext cx="52621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case cap removed </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(exposing proximal needle set)</a:t>
            </a:r>
          </a:p>
        </p:txBody>
      </p:sp>
      <p:sp>
        <p:nvSpPr>
          <p:cNvPr id="18" name="Rectangle 17"/>
          <p:cNvSpPr/>
          <p:nvPr/>
        </p:nvSpPr>
        <p:spPr>
          <a:xfrm>
            <a:off x="478970" y="224988"/>
            <a:ext cx="1118387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(removal from protective case)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6AA362E7-96B3-4984-8C10-6E1021D316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0359" y="5481448"/>
            <a:ext cx="2085993" cy="596594"/>
          </a:xfrm>
          <a:prstGeom prst="rect">
            <a:avLst/>
          </a:prstGeom>
        </p:spPr>
      </p:pic>
      <p:sp>
        <p:nvSpPr>
          <p:cNvPr id="4" name="TextBox 3">
            <a:extLst>
              <a:ext uri="{FF2B5EF4-FFF2-40B4-BE49-F238E27FC236}">
                <a16:creationId xmlns:a16="http://schemas.microsoft.com/office/drawing/2014/main" id="{53EABE2B-9786-9953-5F76-0E194DA85C4C}"/>
              </a:ext>
            </a:extLst>
          </p:cNvPr>
          <p:cNvSpPr txBox="1"/>
          <p:nvPr/>
        </p:nvSpPr>
        <p:spPr>
          <a:xfrm>
            <a:off x="1469660" y="4709616"/>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prstClr val="white"/>
                </a:solidFill>
                <a:effectLst>
                  <a:outerShdw blurRad="38100" dist="38100" dir="2700000" algn="tl">
                    <a:srgbClr val="000000">
                      <a:alpha val="43137"/>
                    </a:srgbClr>
                  </a:outerShdw>
                </a:effectLst>
                <a:latin typeface="Calibri" panose="020F0502020204030204"/>
              </a:rPr>
              <a:t>10GA needle</a:t>
            </a:r>
            <a:endPar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055E4E8-C09E-AA7A-211E-D8A33A080BBB}"/>
              </a:ext>
            </a:extLst>
          </p:cNvPr>
          <p:cNvSpPr txBox="1"/>
          <p:nvPr/>
        </p:nvSpPr>
        <p:spPr>
          <a:xfrm>
            <a:off x="4175157" y="3175564"/>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prstClr val="white"/>
                </a:solidFill>
                <a:effectLst>
                  <a:outerShdw blurRad="38100" dist="38100" dir="2700000" algn="tl">
                    <a:srgbClr val="000000">
                      <a:alpha val="43137"/>
                    </a:srgbClr>
                  </a:outerShdw>
                </a:effectLst>
                <a:latin typeface="Calibri" panose="020F0502020204030204"/>
              </a:rPr>
              <a:t>10GA catheter</a:t>
            </a:r>
            <a:endPar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cxnSp>
        <p:nvCxnSpPr>
          <p:cNvPr id="10" name="Straight Arrow Connector 9">
            <a:extLst>
              <a:ext uri="{FF2B5EF4-FFF2-40B4-BE49-F238E27FC236}">
                <a16:creationId xmlns:a16="http://schemas.microsoft.com/office/drawing/2014/main" id="{E17C9AAE-FBF2-B51F-C7A0-6B96CC895E8F}"/>
              </a:ext>
            </a:extLst>
          </p:cNvPr>
          <p:cNvCxnSpPr>
            <a:cxnSpLocks/>
          </p:cNvCxnSpPr>
          <p:nvPr/>
        </p:nvCxnSpPr>
        <p:spPr>
          <a:xfrm>
            <a:off x="3801299" y="1529107"/>
            <a:ext cx="0" cy="4018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841DED2-5EAC-17AD-2F4B-3677EFF55CFE}"/>
              </a:ext>
            </a:extLst>
          </p:cNvPr>
          <p:cNvCxnSpPr>
            <a:cxnSpLocks/>
          </p:cNvCxnSpPr>
          <p:nvPr/>
        </p:nvCxnSpPr>
        <p:spPr>
          <a:xfrm flipV="1">
            <a:off x="1635640" y="1930999"/>
            <a:ext cx="245717" cy="50274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038C9F6-7B3E-9E60-25BF-59C074FC8F02}"/>
              </a:ext>
            </a:extLst>
          </p:cNvPr>
          <p:cNvCxnSpPr>
            <a:cxnSpLocks/>
          </p:cNvCxnSpPr>
          <p:nvPr/>
        </p:nvCxnSpPr>
        <p:spPr>
          <a:xfrm flipV="1">
            <a:off x="2615165" y="4132269"/>
            <a:ext cx="408832" cy="55280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C74E0FC-4A60-6350-150A-3FE0CB2DE418}"/>
              </a:ext>
            </a:extLst>
          </p:cNvPr>
          <p:cNvCxnSpPr>
            <a:cxnSpLocks/>
          </p:cNvCxnSpPr>
          <p:nvPr/>
        </p:nvCxnSpPr>
        <p:spPr>
          <a:xfrm flipH="1">
            <a:off x="4776565" y="3514118"/>
            <a:ext cx="522370" cy="26505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Logo&#10;&#10;Description automatically generated">
            <a:extLst>
              <a:ext uri="{FF2B5EF4-FFF2-40B4-BE49-F238E27FC236}">
                <a16:creationId xmlns:a16="http://schemas.microsoft.com/office/drawing/2014/main" id="{5BEA775F-73CF-0AD3-EF5C-1D5059BED5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43725" y="1058378"/>
            <a:ext cx="3381887" cy="1109618"/>
          </a:xfrm>
          <a:prstGeom prst="rect">
            <a:avLst/>
          </a:prstGeom>
        </p:spPr>
      </p:pic>
      <p:pic>
        <p:nvPicPr>
          <p:cNvPr id="24" name="Picture 23" descr="A picture containing office supplies, office instrument, writing implement, stationery&#10;&#10;Description automatically generated">
            <a:extLst>
              <a:ext uri="{FF2B5EF4-FFF2-40B4-BE49-F238E27FC236}">
                <a16:creationId xmlns:a16="http://schemas.microsoft.com/office/drawing/2014/main" id="{EBAD704C-44BF-C77E-1D55-F514561A1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6374" y="2671860"/>
            <a:ext cx="5119502" cy="2543766"/>
          </a:xfrm>
          <a:prstGeom prst="rect">
            <a:avLst/>
          </a:prstGeom>
        </p:spPr>
      </p:pic>
    </p:spTree>
    <p:extLst>
      <p:ext uri="{BB962C8B-B14F-4D97-AF65-F5344CB8AC3E}">
        <p14:creationId xmlns:p14="http://schemas.microsoft.com/office/powerpoint/2010/main" val="240334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sz="4000" b="0" i="1" dirty="0"/>
              <a:t>ENHANCED ARS™</a:t>
            </a:r>
            <a:r>
              <a:rPr lang="en-US" sz="4000" b="0" dirty="0"/>
              <a:t> decompression needle system</a:t>
            </a:r>
          </a:p>
        </p:txBody>
      </p:sp>
      <p:sp>
        <p:nvSpPr>
          <p:cNvPr id="5" name="Text Placeholder 4"/>
          <p:cNvSpPr>
            <a:spLocks noGrp="1"/>
          </p:cNvSpPr>
          <p:nvPr>
            <p:ph type="body" sz="quarter" idx="13"/>
          </p:nvPr>
        </p:nvSpPr>
        <p:spPr>
          <a:xfrm>
            <a:off x="943751" y="5158333"/>
            <a:ext cx="10521176" cy="411260"/>
          </a:xfrm>
        </p:spPr>
        <p:txBody>
          <a:bodyPr/>
          <a:lstStyle/>
          <a:p>
            <a:pPr algn="ctr"/>
            <a:r>
              <a:rPr lang="en-US" sz="4267" b="0" dirty="0">
                <a:solidFill>
                  <a:srgbClr val="009900"/>
                </a:solidFill>
              </a:rPr>
              <a:t>six (6) key system features</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7</a:t>
            </a:fld>
            <a:endParaRPr lang="en-US" dirty="0">
              <a:solidFill>
                <a:prstClr val="white"/>
              </a:solidFill>
            </a:endParaRPr>
          </a:p>
        </p:txBody>
      </p:sp>
      <p:sp>
        <p:nvSpPr>
          <p:cNvPr id="2" name="Rectangle 1"/>
          <p:cNvSpPr/>
          <p:nvPr/>
        </p:nvSpPr>
        <p:spPr>
          <a:xfrm>
            <a:off x="478971" y="224987"/>
            <a:ext cx="5088221" cy="461665"/>
          </a:xfrm>
          <a:prstGeom prst="rect">
            <a:avLst/>
          </a:prstGeom>
        </p:spPr>
        <p:txBody>
          <a:bodyPr wrap="square">
            <a:spAutoFit/>
          </a:bodyPr>
          <a:lstStyle/>
          <a:p>
            <a:r>
              <a:rPr lang="en-US" sz="2400" dirty="0">
                <a:solidFill>
                  <a:prstClr val="white">
                    <a:lumMod val="75000"/>
                  </a:prstClr>
                </a:solidFill>
              </a:rPr>
              <a:t>Objective 1: components and function</a:t>
            </a:r>
            <a:r>
              <a:rPr lang="en-US" sz="1867" dirty="0">
                <a:solidFill>
                  <a:prstClr val="white">
                    <a:lumMod val="75000"/>
                  </a:prstClr>
                </a:solidFill>
              </a:rPr>
              <a:t> </a:t>
            </a:r>
            <a:endParaRPr lang="en-US" sz="2400" dirty="0">
              <a:solidFill>
                <a:prstClr val="white">
                  <a:lumMod val="75000"/>
                </a:prstClr>
              </a:solidFill>
            </a:endParaRPr>
          </a:p>
        </p:txBody>
      </p:sp>
      <p:pic>
        <p:nvPicPr>
          <p:cNvPr id="10" name="Picture 9" descr="Diagram&#10;&#10;Description automatically generated">
            <a:extLst>
              <a:ext uri="{FF2B5EF4-FFF2-40B4-BE49-F238E27FC236}">
                <a16:creationId xmlns:a16="http://schemas.microsoft.com/office/drawing/2014/main" id="{078F74D9-612E-422B-E84C-CB4862DDC1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36" y="1930884"/>
            <a:ext cx="9888528" cy="2770524"/>
          </a:xfrm>
          <a:prstGeom prst="rect">
            <a:avLst/>
          </a:prstGeom>
        </p:spPr>
      </p:pic>
    </p:spTree>
    <p:extLst>
      <p:ext uri="{BB962C8B-B14F-4D97-AF65-F5344CB8AC3E}">
        <p14:creationId xmlns:p14="http://schemas.microsoft.com/office/powerpoint/2010/main" val="2468465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8</a:t>
            </a:fld>
            <a:endParaRPr lang="en-US" dirty="0">
              <a:solidFill>
                <a:prstClr val="white"/>
              </a:solidFill>
            </a:endParaRPr>
          </a:p>
        </p:txBody>
      </p:sp>
      <p:sp>
        <p:nvSpPr>
          <p:cNvPr id="12" name="TextBox 11"/>
          <p:cNvSpPr txBox="1"/>
          <p:nvPr/>
        </p:nvSpPr>
        <p:spPr>
          <a:xfrm>
            <a:off x="1770905" y="4542985"/>
            <a:ext cx="8650189" cy="523220"/>
          </a:xfrm>
          <a:prstGeom prst="rect">
            <a:avLst/>
          </a:prstGeom>
          <a:noFill/>
        </p:spPr>
        <p:txBody>
          <a:bodyPr wrap="none" rtlCol="0">
            <a:spAutoFit/>
          </a:bodyPr>
          <a:lstStyle/>
          <a:p>
            <a:r>
              <a:rPr lang="en-US" sz="2400" dirty="0">
                <a:solidFill>
                  <a:prstClr val="black"/>
                </a:solidFill>
              </a:rPr>
              <a:t>catheter “threads” into position</a:t>
            </a:r>
            <a:r>
              <a:rPr lang="en-US" sz="2400" dirty="0">
                <a:solidFill>
                  <a:prstClr val="white">
                    <a:lumMod val="50000"/>
                  </a:prstClr>
                </a:solidFill>
              </a:rPr>
              <a:t> </a:t>
            </a:r>
            <a:r>
              <a:rPr lang="en-US" sz="2800" dirty="0">
                <a:solidFill>
                  <a:srgbClr val="C00000"/>
                </a:solidFill>
              </a:rPr>
              <a:t>while needle is </a:t>
            </a:r>
            <a:r>
              <a:rPr lang="en-US" sz="2800" u="sng" dirty="0">
                <a:solidFill>
                  <a:srgbClr val="C00000"/>
                </a:solidFill>
              </a:rPr>
              <a:t>held stationary</a:t>
            </a:r>
            <a:endParaRPr lang="en-US" sz="2133" dirty="0">
              <a:solidFill>
                <a:srgbClr val="C00000"/>
              </a:solidFill>
            </a:endParaRPr>
          </a:p>
        </p:txBody>
      </p:sp>
      <p:sp>
        <p:nvSpPr>
          <p:cNvPr id="13" name="Rectangle 12"/>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6" name="TextBox 5"/>
          <p:cNvSpPr txBox="1"/>
          <p:nvPr/>
        </p:nvSpPr>
        <p:spPr>
          <a:xfrm>
            <a:off x="478971" y="1484017"/>
            <a:ext cx="11153631" cy="830997"/>
          </a:xfrm>
          <a:prstGeom prst="rect">
            <a:avLst/>
          </a:prstGeom>
          <a:noFill/>
        </p:spPr>
        <p:txBody>
          <a:bodyPr wrap="square" rtlCol="0">
            <a:spAutoFit/>
          </a:bodyPr>
          <a:lstStyle/>
          <a:p>
            <a:pPr algn="ctr"/>
            <a:r>
              <a:rPr lang="en-US" sz="2400" dirty="0">
                <a:solidFill>
                  <a:prstClr val="black"/>
                </a:solidFill>
              </a:rPr>
              <a:t>catheter disconnects from needle by gently sliding (</a:t>
            </a:r>
            <a:r>
              <a:rPr lang="en-US" sz="2400" i="1" dirty="0">
                <a:solidFill>
                  <a:prstClr val="black"/>
                </a:solidFill>
              </a:rPr>
              <a:t>threading </a:t>
            </a:r>
            <a:r>
              <a:rPr lang="en-US" sz="2400" i="1" dirty="0">
                <a:solidFill>
                  <a:schemeClr val="bg1">
                    <a:lumMod val="50000"/>
                  </a:schemeClr>
                </a:solidFill>
              </a:rPr>
              <a:t>or advancing</a:t>
            </a:r>
            <a:r>
              <a:rPr lang="en-US" sz="2400" dirty="0">
                <a:solidFill>
                  <a:prstClr val="black"/>
                </a:solidFill>
              </a:rPr>
              <a:t>) </a:t>
            </a:r>
          </a:p>
          <a:p>
            <a:pPr algn="ctr"/>
            <a:r>
              <a:rPr lang="en-US" sz="2400" dirty="0">
                <a:solidFill>
                  <a:prstClr val="black"/>
                </a:solidFill>
              </a:rPr>
              <a:t>catheter into position</a:t>
            </a:r>
            <a:endParaRPr lang="en-US" sz="2133" dirty="0">
              <a:solidFill>
                <a:prstClr val="white">
                  <a:lumMod val="50000"/>
                </a:prstClr>
              </a:solidFill>
            </a:endParaRPr>
          </a:p>
        </p:txBody>
      </p:sp>
      <p:pic>
        <p:nvPicPr>
          <p:cNvPr id="5" name="Picture 4" descr="A close-up of a syringe&#10;&#10;Description automatically generated with medium confidence">
            <a:extLst>
              <a:ext uri="{FF2B5EF4-FFF2-40B4-BE49-F238E27FC236}">
                <a16:creationId xmlns:a16="http://schemas.microsoft.com/office/drawing/2014/main" id="{C4DAC089-919C-1007-181F-BDBFB4B61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287" y="2695765"/>
            <a:ext cx="8504366" cy="1466469"/>
          </a:xfrm>
          <a:prstGeom prst="rect">
            <a:avLst/>
          </a:prstGeom>
        </p:spPr>
      </p:pic>
    </p:spTree>
    <p:extLst>
      <p:ext uri="{BB962C8B-B14F-4D97-AF65-F5344CB8AC3E}">
        <p14:creationId xmlns:p14="http://schemas.microsoft.com/office/powerpoint/2010/main" val="1231360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9</a:t>
            </a:fld>
            <a:endParaRPr lang="en-US" dirty="0">
              <a:solidFill>
                <a:prstClr val="white"/>
              </a:solidFill>
            </a:endParaRPr>
          </a:p>
        </p:txBody>
      </p:sp>
      <p:sp>
        <p:nvSpPr>
          <p:cNvPr id="6" name="Rectangle 5"/>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9" name="TextBox 8"/>
          <p:cNvSpPr txBox="1"/>
          <p:nvPr/>
        </p:nvSpPr>
        <p:spPr>
          <a:xfrm>
            <a:off x="1956505" y="1086486"/>
            <a:ext cx="8803571" cy="461665"/>
          </a:xfrm>
          <a:prstGeom prst="rect">
            <a:avLst/>
          </a:prstGeom>
          <a:solidFill>
            <a:schemeClr val="bg1"/>
          </a:solidFill>
        </p:spPr>
        <p:txBody>
          <a:bodyPr wrap="square" rtlCol="0">
            <a:spAutoFit/>
          </a:bodyPr>
          <a:lstStyle/>
          <a:p>
            <a:r>
              <a:rPr lang="en-US" sz="2400" dirty="0">
                <a:solidFill>
                  <a:prstClr val="black"/>
                </a:solidFill>
              </a:rPr>
              <a:t>remove entire needle </a:t>
            </a:r>
            <a:r>
              <a:rPr lang="en-US" sz="2133" dirty="0">
                <a:solidFill>
                  <a:prstClr val="white">
                    <a:lumMod val="50000"/>
                  </a:prstClr>
                </a:solidFill>
              </a:rPr>
              <a:t>(after catheter has been threaded into position)</a:t>
            </a:r>
          </a:p>
        </p:txBody>
      </p:sp>
      <p:sp>
        <p:nvSpPr>
          <p:cNvPr id="10" name="TextBox 9"/>
          <p:cNvSpPr txBox="1"/>
          <p:nvPr/>
        </p:nvSpPr>
        <p:spPr>
          <a:xfrm>
            <a:off x="4961108" y="5564853"/>
            <a:ext cx="3082062" cy="461665"/>
          </a:xfrm>
          <a:prstGeom prst="rect">
            <a:avLst/>
          </a:prstGeom>
          <a:solidFill>
            <a:schemeClr val="bg1"/>
          </a:solidFill>
        </p:spPr>
        <p:txBody>
          <a:bodyPr wrap="none" rtlCol="0">
            <a:spAutoFit/>
          </a:bodyPr>
          <a:lstStyle/>
          <a:p>
            <a:r>
              <a:rPr lang="en-US" sz="2400" dirty="0">
                <a:solidFill>
                  <a:prstClr val="black"/>
                </a:solidFill>
              </a:rPr>
              <a:t>note catheter flexibility</a:t>
            </a:r>
          </a:p>
        </p:txBody>
      </p:sp>
      <p:pic>
        <p:nvPicPr>
          <p:cNvPr id="4" name="Picture 3" descr="Diagram&#10;&#10;Description automatically generated">
            <a:extLst>
              <a:ext uri="{FF2B5EF4-FFF2-40B4-BE49-F238E27FC236}">
                <a16:creationId xmlns:a16="http://schemas.microsoft.com/office/drawing/2014/main" id="{3A2C9D53-D686-BEE8-573A-916D4891B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7096" y="1861602"/>
            <a:ext cx="7332980" cy="3616868"/>
          </a:xfrm>
          <a:prstGeom prst="rect">
            <a:avLst/>
          </a:prstGeom>
        </p:spPr>
      </p:pic>
      <p:sp>
        <p:nvSpPr>
          <p:cNvPr id="2" name="TextBox 1">
            <a:extLst>
              <a:ext uri="{FF2B5EF4-FFF2-40B4-BE49-F238E27FC236}">
                <a16:creationId xmlns:a16="http://schemas.microsoft.com/office/drawing/2014/main" id="{9BAD0404-039B-80BD-90A3-85EA6B484523}"/>
              </a:ext>
            </a:extLst>
          </p:cNvPr>
          <p:cNvSpPr txBox="1"/>
          <p:nvPr/>
        </p:nvSpPr>
        <p:spPr>
          <a:xfrm>
            <a:off x="478971" y="2264635"/>
            <a:ext cx="2981714" cy="923330"/>
          </a:xfrm>
          <a:prstGeom prst="rect">
            <a:avLst/>
          </a:prstGeom>
          <a:noFill/>
        </p:spPr>
        <p:txBody>
          <a:bodyPr wrap="none" rtlCol="0">
            <a:spAutoFit/>
          </a:bodyPr>
          <a:lstStyle/>
          <a:p>
            <a:pPr algn="ctr"/>
            <a:r>
              <a:rPr lang="en-US" dirty="0">
                <a:solidFill>
                  <a:srgbClr val="C00000"/>
                </a:solidFill>
                <a:latin typeface="+mj-lt"/>
              </a:rPr>
              <a:t>once removed</a:t>
            </a:r>
          </a:p>
          <a:p>
            <a:pPr algn="ctr"/>
            <a:r>
              <a:rPr lang="en-US" dirty="0">
                <a:solidFill>
                  <a:srgbClr val="C00000"/>
                </a:solidFill>
                <a:latin typeface="+mj-lt"/>
              </a:rPr>
              <a:t>safely dispose of needle</a:t>
            </a:r>
          </a:p>
          <a:p>
            <a:pPr algn="ctr"/>
            <a:r>
              <a:rPr lang="en-US" dirty="0">
                <a:solidFill>
                  <a:srgbClr val="C00000"/>
                </a:solidFill>
                <a:latin typeface="+mj-lt"/>
              </a:rPr>
              <a:t>in biohazard/sharps container</a:t>
            </a:r>
            <a:endParaRPr lang="en-US" sz="2400" dirty="0">
              <a:solidFill>
                <a:srgbClr val="C00000"/>
              </a:solidFill>
              <a:latin typeface="+mj-lt"/>
            </a:endParaRPr>
          </a:p>
        </p:txBody>
      </p:sp>
    </p:spTree>
    <p:extLst>
      <p:ext uri="{BB962C8B-B14F-4D97-AF65-F5344CB8AC3E}">
        <p14:creationId xmlns:p14="http://schemas.microsoft.com/office/powerpoint/2010/main" val="361396283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5056</TotalTime>
  <Words>5199</Words>
  <Application>Microsoft Macintosh PowerPoint</Application>
  <PresentationFormat>Widescreen</PresentationFormat>
  <Paragraphs>698</Paragraphs>
  <Slides>38</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AntennaCond-Bold</vt:lpstr>
      <vt:lpstr>Arial</vt:lpstr>
      <vt:lpstr>Calibri</vt:lpstr>
      <vt:lpstr>Calibri Light</vt:lpstr>
      <vt:lpstr>Impact</vt:lpstr>
      <vt:lpstr>Times New Roman</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ENHANCED ARS™ decompression needle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57</cp:revision>
  <cp:lastPrinted>2023-04-28T16:20:03Z</cp:lastPrinted>
  <dcterms:created xsi:type="dcterms:W3CDTF">2018-11-01T11:58:14Z</dcterms:created>
  <dcterms:modified xsi:type="dcterms:W3CDTF">2023-05-16T12:22:21Z</dcterms:modified>
</cp:coreProperties>
</file>