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5"/>
  </p:notesMasterIdLst>
  <p:sldIdLst>
    <p:sldId id="258" r:id="rId3"/>
    <p:sldId id="349" r:id="rId4"/>
    <p:sldId id="259" r:id="rId5"/>
    <p:sldId id="268" r:id="rId6"/>
    <p:sldId id="260" r:id="rId7"/>
    <p:sldId id="262" r:id="rId8"/>
    <p:sldId id="294" r:id="rId9"/>
    <p:sldId id="301" r:id="rId10"/>
    <p:sldId id="265" r:id="rId11"/>
    <p:sldId id="267" r:id="rId12"/>
    <p:sldId id="269" r:id="rId13"/>
    <p:sldId id="295" r:id="rId14"/>
    <p:sldId id="296" r:id="rId15"/>
    <p:sldId id="272" r:id="rId16"/>
    <p:sldId id="273" r:id="rId17"/>
    <p:sldId id="274" r:id="rId18"/>
    <p:sldId id="275" r:id="rId19"/>
    <p:sldId id="276" r:id="rId20"/>
    <p:sldId id="277" r:id="rId21"/>
    <p:sldId id="297" r:id="rId22"/>
    <p:sldId id="279" r:id="rId23"/>
    <p:sldId id="280" r:id="rId24"/>
    <p:sldId id="281" r:id="rId25"/>
    <p:sldId id="283" r:id="rId26"/>
    <p:sldId id="284" r:id="rId27"/>
    <p:sldId id="287" r:id="rId28"/>
    <p:sldId id="288" r:id="rId29"/>
    <p:sldId id="289" r:id="rId30"/>
    <p:sldId id="290" r:id="rId31"/>
    <p:sldId id="312" r:id="rId32"/>
    <p:sldId id="292" r:id="rId33"/>
    <p:sldId id="300"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4" autoAdjust="0"/>
    <p:restoredTop sz="89660" autoAdjust="0"/>
  </p:normalViewPr>
  <p:slideViewPr>
    <p:cSldViewPr snapToGrid="0">
      <p:cViewPr varScale="1">
        <p:scale>
          <a:sx n="114" d="100"/>
          <a:sy n="114" d="100"/>
        </p:scale>
        <p:origin x="920" y="24"/>
      </p:cViewPr>
      <p:guideLst/>
    </p:cSldViewPr>
  </p:slideViewPr>
  <p:outlineViewPr>
    <p:cViewPr>
      <p:scale>
        <a:sx n="33" d="100"/>
        <a:sy n="33" d="100"/>
      </p:scale>
      <p:origin x="0" y="0"/>
    </p:cViewPr>
  </p:outlineViewPr>
  <p:notesTextViewPr>
    <p:cViewPr>
      <p:scale>
        <a:sx n="3" d="2"/>
        <a:sy n="3" d="2"/>
      </p:scale>
      <p:origin x="0" y="-40"/>
    </p:cViewPr>
  </p:notesTextViewPr>
  <p:sorterViewPr>
    <p:cViewPr>
      <p:scale>
        <a:sx n="80" d="100"/>
        <a:sy n="80" d="100"/>
      </p:scale>
      <p:origin x="0" y="-4656"/>
    </p:cViewPr>
  </p:sorterViewPr>
  <p:notesViewPr>
    <p:cSldViewPr snapToGrid="0">
      <p:cViewPr varScale="1">
        <p:scale>
          <a:sx n="95" d="100"/>
          <a:sy n="95" d="100"/>
        </p:scale>
        <p:origin x="43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317459B-EDA6-4AF8-AA5D-25E3D0E27EF5}" type="datetimeFigureOut">
              <a:rPr lang="en-US" smtClean="0"/>
              <a:t>5/16/23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A7DF583-FE36-4D30-92C6-D7B62887F209}" type="slidenum">
              <a:rPr lang="en-US" smtClean="0"/>
              <a:t>‹#›</a:t>
            </a:fld>
            <a:endParaRPr lang="en-US"/>
          </a:p>
        </p:txBody>
      </p:sp>
    </p:spTree>
    <p:extLst>
      <p:ext uri="{BB962C8B-B14F-4D97-AF65-F5344CB8AC3E}">
        <p14:creationId xmlns:p14="http://schemas.microsoft.com/office/powerpoint/2010/main" val="496182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a:t>
            </a:fld>
            <a:endParaRPr lang="en-US">
              <a:solidFill>
                <a:prstClr val="black"/>
              </a:solidFill>
            </a:endParaRPr>
          </a:p>
        </p:txBody>
      </p:sp>
      <p:sp>
        <p:nvSpPr>
          <p:cNvPr id="7" name="Notes Placeholder 2">
            <a:extLst>
              <a:ext uri="{FF2B5EF4-FFF2-40B4-BE49-F238E27FC236}">
                <a16:creationId xmlns:a16="http://schemas.microsoft.com/office/drawing/2014/main" id="{B5F8F345-F0E0-2C8C-2054-1E8D46FF24EF}"/>
              </a:ext>
            </a:extLst>
          </p:cNvPr>
          <p:cNvSpPr txBox="1">
            <a:spLocks/>
          </p:cNvSpPr>
          <p:nvPr/>
        </p:nvSpPr>
        <p:spPr>
          <a:xfrm>
            <a:off x="716619" y="4813455"/>
            <a:ext cx="5732949" cy="3721466"/>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The following program was created specifically for the ENHANCED ARS™ (</a:t>
            </a:r>
            <a:r>
              <a:rPr lang="en-US" b="1" i="1" dirty="0"/>
              <a:t>Air Release System</a:t>
            </a:r>
            <a:r>
              <a:rPr lang="en-US" b="1" dirty="0"/>
              <a:t>) decompression needle orientation and training.</a:t>
            </a:r>
          </a:p>
          <a:p>
            <a:endParaRPr lang="en-US" dirty="0"/>
          </a:p>
          <a:p>
            <a:r>
              <a:rPr lang="en-US" dirty="0"/>
              <a:t>For  questions, concerns or additional information please contact: </a:t>
            </a:r>
          </a:p>
          <a:p>
            <a:endParaRPr lang="en-US" dirty="0"/>
          </a:p>
          <a:p>
            <a:r>
              <a:rPr lang="en-US" dirty="0"/>
              <a:t>North American Rescue®, LLC </a:t>
            </a:r>
          </a:p>
          <a:p>
            <a:endParaRPr lang="en-US" dirty="0"/>
          </a:p>
          <a:p>
            <a:r>
              <a:rPr lang="en-US" dirty="0"/>
              <a:t>email: info@NARescue.com</a:t>
            </a:r>
          </a:p>
          <a:p>
            <a:endParaRPr lang="en-US" b="1" dirty="0"/>
          </a:p>
          <a:p>
            <a:r>
              <a:rPr lang="en-US" dirty="0"/>
              <a:t>Tel: 864.675.9800</a:t>
            </a:r>
            <a:endParaRPr lang="en-US" cap="all" dirty="0"/>
          </a:p>
          <a:p>
            <a:endParaRPr lang="en-US" dirty="0"/>
          </a:p>
          <a:p>
            <a:r>
              <a:rPr lang="en-US" dirty="0"/>
              <a:t>Mail: 35 </a:t>
            </a:r>
            <a:r>
              <a:rPr lang="en-US" dirty="0" err="1"/>
              <a:t>Tedwall</a:t>
            </a:r>
            <a:r>
              <a:rPr lang="en-US" dirty="0"/>
              <a:t> Court</a:t>
            </a:r>
            <a:br>
              <a:rPr lang="en-US" dirty="0"/>
            </a:br>
            <a:r>
              <a:rPr lang="en-US" dirty="0"/>
              <a:t>          Greer, SC 29650-4791</a:t>
            </a:r>
            <a:br>
              <a:rPr lang="en-US" dirty="0"/>
            </a:br>
            <a:endParaRPr lang="en-US" dirty="0"/>
          </a:p>
          <a:p>
            <a:r>
              <a:rPr lang="en-US" dirty="0"/>
              <a:t>Fax: 864.675.9880</a:t>
            </a:r>
          </a:p>
          <a:p>
            <a:endParaRPr lang="en-US" dirty="0"/>
          </a:p>
        </p:txBody>
      </p:sp>
    </p:spTree>
    <p:extLst>
      <p:ext uri="{BB962C8B-B14F-4D97-AF65-F5344CB8AC3E}">
        <p14:creationId xmlns:p14="http://schemas.microsoft.com/office/powerpoint/2010/main" val="2762952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
        <p:nvSpPr>
          <p:cNvPr id="5" name="Notes Placeholder 2">
            <a:extLst>
              <a:ext uri="{FF2B5EF4-FFF2-40B4-BE49-F238E27FC236}">
                <a16:creationId xmlns:a16="http://schemas.microsoft.com/office/drawing/2014/main" id="{7B98EDE1-D3FA-7FD7-3700-325B3FFA25DC}"/>
              </a:ext>
            </a:extLst>
          </p:cNvPr>
          <p:cNvSpPr txBox="1">
            <a:spLocks/>
          </p:cNvSpPr>
          <p:nvPr/>
        </p:nvSpPr>
        <p:spPr>
          <a:xfrm>
            <a:off x="938062" y="4473892"/>
            <a:ext cx="5134276"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31774">
              <a:defRPr/>
            </a:pPr>
            <a:r>
              <a:rPr lang="en-US" b="1" dirty="0">
                <a:solidFill>
                  <a:prstClr val="black"/>
                </a:solidFill>
                <a:latin typeface="Calibri" panose="020F0502020204030204"/>
                <a:ea typeface="Calibri" panose="020F0502020204030204" pitchFamily="34" charset="0"/>
                <a:cs typeface="Times New Roman" panose="02020603050405020304" pitchFamily="18" charset="0"/>
              </a:rPr>
              <a:t>10ga</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catheter</a:t>
            </a:r>
            <a:r>
              <a:rPr lang="en-US" dirty="0">
                <a:solidFill>
                  <a:prstClr val="black"/>
                </a:solidFill>
                <a:latin typeface="Calibri" panose="020F0502020204030204"/>
                <a:ea typeface="Calibri" panose="020F0502020204030204" pitchFamily="34" charset="0"/>
                <a:cs typeface="Times New Roman" panose="02020603050405020304" pitchFamily="18" charset="0"/>
              </a:rPr>
              <a:t> </a:t>
            </a:r>
            <a:r>
              <a:rPr lang="en-US" b="1" dirty="0">
                <a:solidFill>
                  <a:prstClr val="black"/>
                </a:solidFill>
                <a:latin typeface="Calibri" panose="020F0502020204030204"/>
                <a:ea typeface="Calibri" panose="020F0502020204030204" pitchFamily="34" charset="0"/>
                <a:cs typeface="Times New Roman" panose="02020603050405020304" pitchFamily="18" charset="0"/>
              </a:rPr>
              <a:t>with distal fenestrations</a:t>
            </a:r>
            <a:r>
              <a:rPr lang="en-US" dirty="0">
                <a:solidFill>
                  <a:prstClr val="black"/>
                </a:solidFill>
                <a:latin typeface="Calibri" panose="020F0502020204030204"/>
                <a:ea typeface="Calibri" panose="020F0502020204030204" pitchFamily="34" charset="0"/>
                <a:cs typeface="Times New Roman" panose="02020603050405020304" pitchFamily="18" charset="0"/>
              </a:rPr>
              <a:t> (holes). The fenestrations provide</a:t>
            </a:r>
            <a:r>
              <a:rPr lang="en-US" b="1" dirty="0">
                <a:solidFill>
                  <a:prstClr val="black"/>
                </a:solidFill>
                <a:latin typeface="Calibri" panose="020F0502020204030204"/>
                <a:ea typeface="Calibri" panose="020F0502020204030204" pitchFamily="34" charset="0"/>
                <a:cs typeface="Times New Roman" panose="02020603050405020304" pitchFamily="18" charset="0"/>
              </a:rPr>
              <a:t> </a:t>
            </a:r>
            <a:r>
              <a:rPr lang="en-US" dirty="0">
                <a:solidFill>
                  <a:prstClr val="black"/>
                </a:solidFill>
                <a:latin typeface="Calibri" panose="020F0502020204030204"/>
                <a:ea typeface="Calibri" panose="020F0502020204030204" pitchFamily="34" charset="0"/>
                <a:cs typeface="Times New Roman" panose="02020603050405020304" pitchFamily="18" charset="0"/>
              </a:rPr>
              <a:t>a documented increase in opportunity for air outflow (when compared to a non-fenestrated 10ga or any type of 14ga catheter).</a:t>
            </a:r>
          </a:p>
          <a:p>
            <a:endParaRPr lang="en-US" b="1" dirty="0"/>
          </a:p>
        </p:txBody>
      </p:sp>
    </p:spTree>
    <p:extLst>
      <p:ext uri="{BB962C8B-B14F-4D97-AF65-F5344CB8AC3E}">
        <p14:creationId xmlns:p14="http://schemas.microsoft.com/office/powerpoint/2010/main" val="225042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tension pneumothorax is known to be a life-threatening emergency, which if left untreated, may result in death.</a:t>
            </a:r>
          </a:p>
          <a:p>
            <a:endParaRPr lang="en-US" dirty="0"/>
          </a:p>
          <a:p>
            <a:r>
              <a:rPr lang="en-US" dirty="0"/>
              <a:t>NOTE: Illustration depicts left lateral view of patient WITH left-sided tension pneumothorax.</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754844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
        <p:nvSpPr>
          <p:cNvPr id="7" name="Notes Placeholder 2">
            <a:extLst>
              <a:ext uri="{FF2B5EF4-FFF2-40B4-BE49-F238E27FC236}">
                <a16:creationId xmlns:a16="http://schemas.microsoft.com/office/drawing/2014/main" id="{53857846-F661-BE34-820C-337C457BEB46}"/>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t>There are MANY reasons a tension pneumothorax may develop. These include both medical issues as well as trauma.</a:t>
            </a:r>
          </a:p>
          <a:p>
            <a:endParaRPr lang="en-US" b="1" dirty="0">
              <a:solidFill>
                <a:srgbClr val="009900"/>
              </a:solidFill>
            </a:endParaRPr>
          </a:p>
          <a:p>
            <a:r>
              <a:rPr lang="en-US" b="1" dirty="0">
                <a:solidFill>
                  <a:srgbClr val="009900"/>
                </a:solidFill>
              </a:rPr>
              <a:t>Indications:</a:t>
            </a:r>
            <a:r>
              <a:rPr lang="en-US" b="1" dirty="0">
                <a:solidFill>
                  <a:srgbClr val="009900"/>
                </a:solidFill>
                <a:effectLst>
                  <a:outerShdw blurRad="38100" dist="38100" dir="2700000" algn="tl">
                    <a:srgbClr val="000000">
                      <a:alpha val="43137"/>
                    </a:srgbClr>
                  </a:outerShdw>
                </a:effectLst>
              </a:rPr>
              <a:t> </a:t>
            </a:r>
            <a:r>
              <a:rPr lang="en-US" b="1" dirty="0"/>
              <a:t>Treatment of a tension pneumothorax should be considered when </a:t>
            </a:r>
            <a:r>
              <a:rPr lang="en-US" b="1" i="1" dirty="0"/>
              <a:t>one or more </a:t>
            </a:r>
            <a:r>
              <a:rPr lang="en-US" b="1" dirty="0"/>
              <a:t>of the following are present:</a:t>
            </a:r>
          </a:p>
          <a:p>
            <a:endParaRPr lang="en-US" b="1" dirty="0">
              <a:solidFill>
                <a:srgbClr val="009900"/>
              </a:solidFill>
              <a:effectLst>
                <a:outerShdw blurRad="38100" dist="38100" dir="2700000" algn="tl">
                  <a:srgbClr val="000000">
                    <a:alpha val="43137"/>
                  </a:srgbClr>
                </a:outerShdw>
              </a:effectLst>
            </a:endParaRPr>
          </a:p>
          <a:p>
            <a:pPr marL="296711" indent="-296711">
              <a:buFont typeface="Arial" panose="020B0604020202020204" pitchFamily="34" charset="0"/>
              <a:buChar char="•"/>
            </a:pPr>
            <a:r>
              <a:rPr lang="en-US" dirty="0"/>
              <a:t>Severe or progressive respiratory distress.</a:t>
            </a:r>
          </a:p>
          <a:p>
            <a:pPr marL="296711" indent="-296711">
              <a:buFont typeface="Arial" panose="020B0604020202020204" pitchFamily="34" charset="0"/>
              <a:buChar char="•"/>
            </a:pPr>
            <a:r>
              <a:rPr lang="en-US" dirty="0"/>
              <a:t>oxygen saturation less than 90%.</a:t>
            </a:r>
          </a:p>
          <a:p>
            <a:pPr marL="296711" indent="-296711">
              <a:buFont typeface="Arial" panose="020B0604020202020204" pitchFamily="34" charset="0"/>
              <a:buChar char="•"/>
            </a:pPr>
            <a:r>
              <a:rPr lang="en-US" dirty="0"/>
              <a:t>Shock.</a:t>
            </a:r>
          </a:p>
          <a:p>
            <a:pPr marL="296711" indent="-296711">
              <a:buFont typeface="Arial" panose="020B0604020202020204" pitchFamily="34" charset="0"/>
              <a:buChar char="•"/>
              <a:defRPr/>
            </a:pPr>
            <a:r>
              <a:rPr lang="en-US" dirty="0">
                <a:solidFill>
                  <a:prstClr val="black"/>
                </a:solidFill>
                <a:latin typeface="Calibri" panose="020F0502020204030204"/>
              </a:rPr>
              <a:t>Absent or markedly decreased breath sounds.</a:t>
            </a:r>
            <a:endParaRPr lang="en-US" dirty="0"/>
          </a:p>
          <a:p>
            <a:pPr marL="296711" indent="-296711">
              <a:buFont typeface="Arial" panose="020B0604020202020204" pitchFamily="34" charset="0"/>
              <a:buChar char="•"/>
            </a:pPr>
            <a:r>
              <a:rPr lang="en-US" dirty="0"/>
              <a:t>Traumatic cardiac arrest without obvious fatal wounds </a:t>
            </a:r>
            <a:r>
              <a:rPr lang="en-US" dirty="0">
                <a:solidFill>
                  <a:schemeClr val="bg1">
                    <a:lumMod val="50000"/>
                  </a:schemeClr>
                </a:solidFill>
              </a:rPr>
              <a:t>(consider immediate placement of bilateral ENHANCED ARS™ decompression needles</a:t>
            </a:r>
            <a:r>
              <a:rPr lang="en-US" b="1" dirty="0">
                <a:solidFill>
                  <a:schemeClr val="bg1">
                    <a:lumMod val="50000"/>
                  </a:schemeClr>
                </a:solidFill>
              </a:rPr>
              <a:t> and </a:t>
            </a:r>
            <a:r>
              <a:rPr lang="en-US" b="1" dirty="0">
                <a:solidFill>
                  <a:srgbClr val="C00000"/>
                </a:solidFill>
              </a:rPr>
              <a:t>consider ALL other possible causes</a:t>
            </a:r>
            <a:r>
              <a:rPr lang="en-US" dirty="0">
                <a:solidFill>
                  <a:srgbClr val="C00000"/>
                </a:solidFill>
              </a:rPr>
              <a:t>).</a:t>
            </a:r>
            <a:endParaRPr lang="en-US" sz="1800" dirty="0">
              <a:solidFill>
                <a:srgbClr val="C00000"/>
              </a:solidFill>
            </a:endParaRPr>
          </a:p>
          <a:p>
            <a:pPr marL="296711" indent="-296711">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235051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88191F"/>
                </a:solidFill>
              </a:rPr>
              <a:t>Contraindications:</a:t>
            </a:r>
            <a:r>
              <a:rPr lang="en-US" b="1" dirty="0">
                <a:solidFill>
                  <a:srgbClr val="C00000"/>
                </a:solidFill>
                <a:effectLst>
                  <a:outerShdw blurRad="38100" dist="38100" dir="2700000" algn="tl">
                    <a:srgbClr val="000000">
                      <a:alpha val="43137"/>
                    </a:srgbClr>
                  </a:outerShdw>
                </a:effectLst>
              </a:rPr>
              <a:t> </a:t>
            </a:r>
            <a:r>
              <a:rPr lang="en-US" dirty="0"/>
              <a:t>The ENHANCED</a:t>
            </a:r>
            <a:r>
              <a:rPr lang="en-US" baseline="0" dirty="0"/>
              <a:t> ARS</a:t>
            </a:r>
            <a:r>
              <a:rPr lang="en-US" dirty="0"/>
              <a:t>™ is not intended for treatment of simple pneumothorax or hemothorax.</a:t>
            </a:r>
          </a:p>
          <a:p>
            <a:endParaRPr lang="en-US" dirty="0"/>
          </a:p>
          <a:p>
            <a:r>
              <a:rPr lang="en-US" i="1" dirty="0">
                <a:solidFill>
                  <a:srgbClr val="FF9900"/>
                </a:solidFill>
              </a:rPr>
              <a:t>Efficacy of the ENHANCED</a:t>
            </a:r>
            <a:r>
              <a:rPr lang="en-US" i="1" baseline="0" dirty="0">
                <a:solidFill>
                  <a:srgbClr val="FF9900"/>
                </a:solidFill>
              </a:rPr>
              <a:t> ARS</a:t>
            </a:r>
            <a:r>
              <a:rPr lang="en-US" i="1" dirty="0">
                <a:solidFill>
                  <a:srgbClr val="FF9900"/>
                </a:solidFill>
              </a:rPr>
              <a:t>™ has not been established in pediatric patients.</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57330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rPr>
              <a:t>thoracic decompression</a:t>
            </a:r>
            <a:r>
              <a:rPr lang="en-US" dirty="0">
                <a:solidFill>
                  <a:srgbClr val="002060"/>
                </a:solidFill>
              </a:rPr>
              <a:t> </a:t>
            </a:r>
            <a:r>
              <a:rPr lang="en-US" dirty="0"/>
              <a:t>should improve </a:t>
            </a:r>
            <a:r>
              <a:rPr lang="en-US" i="1" dirty="0"/>
              <a:t>one or more </a:t>
            </a:r>
            <a:r>
              <a:rPr lang="en-US" dirty="0"/>
              <a:t>of the following:</a:t>
            </a:r>
          </a:p>
          <a:p>
            <a:endParaRPr lang="en-US" sz="800" dirty="0"/>
          </a:p>
          <a:p>
            <a:pPr marL="291179" indent="-291179">
              <a:buFont typeface="Arial" panose="020B0604020202020204" pitchFamily="34" charset="0"/>
              <a:buChar char="•"/>
            </a:pPr>
            <a:r>
              <a:rPr lang="en-US" dirty="0"/>
              <a:t>Respiratory distress.</a:t>
            </a:r>
          </a:p>
          <a:p>
            <a:pPr marL="291179" indent="-291179">
              <a:buFont typeface="Arial" panose="020B0604020202020204" pitchFamily="34" charset="0"/>
              <a:buChar char="•"/>
            </a:pPr>
            <a:r>
              <a:rPr lang="en-US" dirty="0"/>
              <a:t>Relief of restrictive pressure between the parietal and visceral pleura </a:t>
            </a:r>
            <a:r>
              <a:rPr lang="en-US" dirty="0">
                <a:solidFill>
                  <a:schemeClr val="bg1">
                    <a:lumMod val="50000"/>
                  </a:schemeClr>
                </a:solidFill>
              </a:rPr>
              <a:t>(secondary to injury or significant medical complication).</a:t>
            </a:r>
          </a:p>
          <a:p>
            <a:pPr marL="291179" indent="-291179">
              <a:buFont typeface="Arial" panose="020B0604020202020204" pitchFamily="34" charset="0"/>
              <a:buChar char="•"/>
            </a:pPr>
            <a:r>
              <a:rPr lang="en-US" dirty="0"/>
              <a:t>Oxygen saturation </a:t>
            </a:r>
            <a:r>
              <a:rPr lang="en-US" dirty="0">
                <a:solidFill>
                  <a:schemeClr val="bg1">
                    <a:lumMod val="50000"/>
                  </a:schemeClr>
                </a:solidFill>
              </a:rPr>
              <a:t>(≥ 90% </a:t>
            </a:r>
            <a:r>
              <a:rPr lang="en-US" i="1" dirty="0">
                <a:solidFill>
                  <a:schemeClr val="bg1">
                    <a:lumMod val="50000"/>
                  </a:schemeClr>
                </a:solidFill>
              </a:rPr>
              <a:t>may be dependent on use of supplemental oxygen</a:t>
            </a:r>
            <a:r>
              <a:rPr lang="en-US" dirty="0">
                <a:solidFill>
                  <a:schemeClr val="bg1">
                    <a:lumMod val="50000"/>
                  </a:schemeClr>
                </a:solidFill>
              </a:rPr>
              <a:t>).</a:t>
            </a:r>
          </a:p>
          <a:p>
            <a:pPr marL="291179" indent="-291179">
              <a:buFont typeface="Arial" panose="020B0604020202020204" pitchFamily="34" charset="0"/>
              <a:buChar char="•"/>
            </a:pPr>
            <a:r>
              <a:rPr lang="en-US" dirty="0"/>
              <a:t>Return of radial pulse or vital signs.</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56603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Lateral land-marking for thoracic decompression is critical for patient safety.</a:t>
            </a:r>
          </a:p>
          <a:p>
            <a:endParaRPr lang="en-US" dirty="0"/>
          </a:p>
          <a:p>
            <a:r>
              <a:rPr lang="en-US" dirty="0"/>
              <a:t>Note that thoracic decompression may be relieved at either the 4</a:t>
            </a:r>
            <a:r>
              <a:rPr lang="en-US" baseline="30000" dirty="0"/>
              <a:t>th</a:t>
            </a:r>
            <a:r>
              <a:rPr lang="en-US" dirty="0"/>
              <a:t> or 5</a:t>
            </a:r>
            <a:r>
              <a:rPr lang="en-US" baseline="30000" dirty="0"/>
              <a:t>th</a:t>
            </a:r>
            <a:r>
              <a:rPr lang="en-US" dirty="0"/>
              <a:t> intercostal space (consult your protocol or standards for specific verification).</a:t>
            </a:r>
          </a:p>
          <a:p>
            <a:endParaRPr lang="en-US" dirty="0"/>
          </a:p>
          <a:p>
            <a:r>
              <a:rPr lang="en-US" dirty="0"/>
              <a:t>IMPORTANT POINT: The images presented on this slide depict intercostal spaces and ribs that are numbered for clinician clarification and discussion. </a:t>
            </a:r>
          </a:p>
          <a:p>
            <a:endParaRPr lang="en-US" dirty="0"/>
          </a:p>
          <a:p>
            <a:r>
              <a:rPr lang="en-US" dirty="0"/>
              <a:t>Providers MUST ensure proper land-marking prior to ENHANCED</a:t>
            </a:r>
            <a:r>
              <a:rPr lang="en-US" baseline="0" dirty="0"/>
              <a:t> ARS</a:t>
            </a:r>
            <a:r>
              <a:rPr lang="en-US" dirty="0"/>
              <a:t>™ insertion.</a:t>
            </a:r>
          </a:p>
          <a:p>
            <a:endParaRPr lang="en-US" dirty="0"/>
          </a:p>
          <a:p>
            <a:r>
              <a:rPr lang="en-US" dirty="0"/>
              <a:t>NOTE: Insertion site is superior to the rib that is initially targeted. </a:t>
            </a:r>
            <a:r>
              <a:rPr lang="en-US" u="sng" dirty="0"/>
              <a:t>THIS IS A CRITICAL STEP</a:t>
            </a:r>
            <a:r>
              <a:rPr lang="en-US" dirty="0"/>
              <a:t> to ensure proper placement location, avoidance of neurovascular bundle beneath each rib, and represents a </a:t>
            </a:r>
            <a:r>
              <a:rPr lang="en-US" i="1" dirty="0"/>
              <a:t>known, safe starting position, </a:t>
            </a:r>
            <a:r>
              <a:rPr lang="en-US" dirty="0"/>
              <a:t>from which the provider can control precise placement and insertion depth. </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8657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insertion sites commonly accepted for lateral decompression include the 4</a:t>
            </a:r>
            <a:r>
              <a:rPr lang="en-US" b="1" baseline="30000" dirty="0"/>
              <a:t>th</a:t>
            </a:r>
            <a:r>
              <a:rPr lang="en-US" b="1" dirty="0"/>
              <a:t> or 5</a:t>
            </a:r>
            <a:r>
              <a:rPr lang="en-US" b="1" baseline="30000" dirty="0"/>
              <a:t>th</a:t>
            </a:r>
            <a:r>
              <a:rPr lang="en-US" b="1" dirty="0"/>
              <a:t> intercostal space on the anterior axillary line</a:t>
            </a:r>
            <a:r>
              <a:rPr lang="en-US" dirty="0"/>
              <a:t> (traditionally, insertion has also been viewed as acceptable between the anterior and midaxillary lines. Consult protocol or standards for verification).</a:t>
            </a:r>
          </a:p>
          <a:p>
            <a:endParaRPr lang="en-US" dirty="0"/>
          </a:p>
          <a:p>
            <a:r>
              <a:rPr lang="en-US" b="1" dirty="0"/>
              <a:t>Once site has been correctly identified, it should be thoroughly cleansed according to protocol and applicable standards of care. </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569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site has been properly cleansed, preparations for ENHANCED</a:t>
            </a:r>
            <a:r>
              <a:rPr lang="en-US" baseline="0" dirty="0"/>
              <a:t> ARS</a:t>
            </a:r>
            <a:r>
              <a:rPr lang="en-US" dirty="0"/>
              <a:t>™ insertion can be completed.</a:t>
            </a:r>
          </a:p>
          <a:p>
            <a:endParaRPr lang="en-US" dirty="0"/>
          </a:p>
          <a:p>
            <a:r>
              <a:rPr lang="en-US" dirty="0"/>
              <a:t>Note site “framing” and “reverification” in the image provided. </a:t>
            </a:r>
            <a:r>
              <a:rPr lang="en-US" b="1" dirty="0"/>
              <a:t>Framing tightens the skin to improve penetration.</a:t>
            </a:r>
          </a:p>
          <a:p>
            <a:endParaRPr lang="en-US" dirty="0"/>
          </a:p>
          <a:p>
            <a:r>
              <a:rPr lang="en-US" dirty="0"/>
              <a:t>Site reverification (of the targeted rib) ensures that the ENHANCED</a:t>
            </a:r>
            <a:r>
              <a:rPr lang="en-US" baseline="0" dirty="0"/>
              <a:t> ARS</a:t>
            </a:r>
            <a:r>
              <a:rPr lang="en-US" dirty="0"/>
              <a:t>™ needle tip will FIRST be placed against the rib.</a:t>
            </a:r>
          </a:p>
          <a:p>
            <a:r>
              <a:rPr lang="en-US" dirty="0"/>
              <a:t>  </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374463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18</a:t>
            </a:fld>
            <a:endParaRPr lang="en-US">
              <a:solidFill>
                <a:prstClr val="black"/>
              </a:solidFill>
            </a:endParaRPr>
          </a:p>
        </p:txBody>
      </p:sp>
      <p:sp>
        <p:nvSpPr>
          <p:cNvPr id="7" name="Notes Placeholder 2">
            <a:extLst>
              <a:ext uri="{FF2B5EF4-FFF2-40B4-BE49-F238E27FC236}">
                <a16:creationId xmlns:a16="http://schemas.microsoft.com/office/drawing/2014/main" id="{5270BE6A-A7CD-A6C2-D690-5B53233F69C2}"/>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Once site has been properly cleansed, preparations for ENHANCED ARS™ insertion can be completed.</a:t>
            </a:r>
          </a:p>
          <a:p>
            <a:endParaRPr lang="en-US" dirty="0"/>
          </a:p>
          <a:p>
            <a:r>
              <a:rPr lang="en-US" dirty="0"/>
              <a:t>Note site “framing” and “reverification” in the image provided. </a:t>
            </a:r>
            <a:r>
              <a:rPr lang="en-US" b="1" dirty="0"/>
              <a:t>Framing</a:t>
            </a:r>
            <a:r>
              <a:rPr lang="en-US" dirty="0"/>
              <a:t> (spreading the skin between two fingers) </a:t>
            </a:r>
            <a:r>
              <a:rPr lang="en-US" b="1" dirty="0"/>
              <a:t>tightens the tissue to improve penetration.</a:t>
            </a:r>
          </a:p>
          <a:p>
            <a:endParaRPr lang="en-US" dirty="0"/>
          </a:p>
          <a:p>
            <a:r>
              <a:rPr lang="en-US" dirty="0"/>
              <a:t>Site reverification (of the targeted rib) ensures that the ENHANCED ARS™ needle tip will FIRST be placed against the rib.</a:t>
            </a:r>
          </a:p>
          <a:p>
            <a:endParaRPr lang="en-US" dirty="0"/>
          </a:p>
          <a:p>
            <a:r>
              <a:rPr lang="en-US" i="1" dirty="0">
                <a:solidFill>
                  <a:srgbClr val="C00000"/>
                </a:solidFill>
                <a:latin typeface="+mj-lt"/>
              </a:rPr>
              <a:t>Consider nicking skin with needle tip to ease ENHANCED ARS™ penetration through epidermis and dermis.</a:t>
            </a:r>
            <a:endParaRPr lang="en-US" dirty="0"/>
          </a:p>
          <a:p>
            <a:endParaRPr lang="en-US" dirty="0"/>
          </a:p>
        </p:txBody>
      </p:sp>
    </p:spTree>
    <p:extLst>
      <p:ext uri="{BB962C8B-B14F-4D97-AF65-F5344CB8AC3E}">
        <p14:creationId xmlns:p14="http://schemas.microsoft.com/office/powerpoint/2010/main" val="3253437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19</a:t>
            </a:fld>
            <a:endParaRPr lang="en-US">
              <a:solidFill>
                <a:prstClr val="black"/>
              </a:solidFill>
            </a:endParaRPr>
          </a:p>
        </p:txBody>
      </p:sp>
      <p:sp>
        <p:nvSpPr>
          <p:cNvPr id="8" name="Notes Placeholder 2">
            <a:extLst>
              <a:ext uri="{FF2B5EF4-FFF2-40B4-BE49-F238E27FC236}">
                <a16:creationId xmlns:a16="http://schemas.microsoft.com/office/drawing/2014/main" id="{B286E20F-79D0-6C38-C2D7-1851F63BB268}"/>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a:t>Once the ENHANCED ARS™ has penetrated the skin and adipose tissue, it should be firmly placed against the rib </a:t>
            </a:r>
            <a:r>
              <a:rPr lang="en-US"/>
              <a:t>(this is a critical identification step to ensure patient safety).</a:t>
            </a:r>
          </a:p>
          <a:p>
            <a:endParaRPr lang="en-US"/>
          </a:p>
          <a:p>
            <a:r>
              <a:rPr lang="en-US"/>
              <a:t>When the ENHANCED ARS™ needle tip has been placed against the targeted rib, the </a:t>
            </a:r>
            <a:r>
              <a:rPr lang="en-US" b="1"/>
              <a:t>provider should MARK and HOLD 3 centimeters above the skin. </a:t>
            </a:r>
          </a:p>
          <a:p>
            <a:endParaRPr lang="en-US"/>
          </a:p>
          <a:p>
            <a:r>
              <a:rPr lang="en-US" b="1"/>
              <a:t>Depth marking is critical to the next phase of insertion (which is entry of the needle set within the pleural space). </a:t>
            </a:r>
            <a:endParaRPr lang="en-US" b="1" dirty="0"/>
          </a:p>
        </p:txBody>
      </p:sp>
    </p:spTree>
    <p:extLst>
      <p:ext uri="{BB962C8B-B14F-4D97-AF65-F5344CB8AC3E}">
        <p14:creationId xmlns:p14="http://schemas.microsoft.com/office/powerpoint/2010/main" val="186808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a:p>
            <a:r>
              <a:rPr lang="en-US" dirty="0"/>
              <a:t>Videos</a:t>
            </a:r>
            <a:r>
              <a:rPr lang="en-US"/>
              <a:t>, Presentations, </a:t>
            </a:r>
            <a:r>
              <a:rPr lang="en-US" dirty="0"/>
              <a:t>and Instructions for Use (IFUs) are part of our complete training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A0F12-909E-4C39-A25E-042BD66EEA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31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on this slide is for additional clarity of previous point.</a:t>
            </a:r>
          </a:p>
          <a:p>
            <a:endParaRPr lang="en-US" b="1" dirty="0"/>
          </a:p>
          <a:p>
            <a:r>
              <a:rPr lang="en-US" b="1" dirty="0"/>
              <a:t>Once the ENHANCED</a:t>
            </a:r>
            <a:r>
              <a:rPr lang="en-US" b="1" baseline="0" dirty="0"/>
              <a:t> ARS</a:t>
            </a:r>
            <a:r>
              <a:rPr lang="en-US" b="1" dirty="0"/>
              <a:t>™ has penetrated the skin and adipose tissue, it should be firmly placed against the rib </a:t>
            </a:r>
            <a:r>
              <a:rPr lang="en-US" dirty="0"/>
              <a:t>(this is a critical identification step to ensure patient safety).</a:t>
            </a:r>
          </a:p>
          <a:p>
            <a:endParaRPr lang="en-US" dirty="0"/>
          </a:p>
          <a:p>
            <a:r>
              <a:rPr lang="en-US" dirty="0"/>
              <a:t>Once the ENHANCED</a:t>
            </a:r>
            <a:r>
              <a:rPr lang="en-US" baseline="0" dirty="0"/>
              <a:t> ARS</a:t>
            </a:r>
            <a:r>
              <a:rPr lang="en-US" dirty="0"/>
              <a:t>™ needle tip has been placed against the targeted rib, the </a:t>
            </a:r>
            <a:r>
              <a:rPr lang="en-US" b="1" dirty="0"/>
              <a:t>provider should MARK and HOLD 3 centimeters above the skin. </a:t>
            </a:r>
          </a:p>
          <a:p>
            <a:endParaRPr lang="en-US" dirty="0"/>
          </a:p>
          <a:p>
            <a:r>
              <a:rPr lang="en-US" b="1" dirty="0"/>
              <a:t>Depth marking is critical to the next phase of insertion (which is entry of the needle set within the pleural space). </a:t>
            </a:r>
          </a:p>
          <a:p>
            <a:endParaRPr lang="en-US" dirty="0"/>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200990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3 centimeters identified, the provider must carefully </a:t>
            </a:r>
            <a:r>
              <a:rPr lang="en-US" b="1" dirty="0"/>
              <a:t>move the ENHANCED</a:t>
            </a:r>
            <a:r>
              <a:rPr lang="en-US" b="1" baseline="0" dirty="0"/>
              <a:t> ARS</a:t>
            </a:r>
            <a:r>
              <a:rPr lang="en-US" b="1" dirty="0"/>
              <a:t>™ needle tip superiorly over the targeted rib and guide the assembly into the thoracic cavity. </a:t>
            </a:r>
            <a:r>
              <a:rPr lang="en-US" dirty="0"/>
              <a:t>Images on this slide depict two methods. Note that each image in this slide demonstrates the </a:t>
            </a:r>
            <a:r>
              <a:rPr lang="en-US" b="1" dirty="0"/>
              <a:t>ENHANCED</a:t>
            </a:r>
            <a:r>
              <a:rPr lang="en-US" b="1" baseline="0" dirty="0"/>
              <a:t> ARS</a:t>
            </a:r>
            <a:r>
              <a:rPr lang="en-US" b="1" dirty="0"/>
              <a:t>™ being advanced a specific distance with “fingertip control.” </a:t>
            </a:r>
          </a:p>
          <a:p>
            <a:endParaRPr lang="en-US" dirty="0"/>
          </a:p>
          <a:p>
            <a:r>
              <a:rPr lang="en-US" dirty="0"/>
              <a:t>This step is safely accomplished by pinning 3 centimeters above the tissue WHILE the needle tip is against the rib. Note that the provider ASSURES proper insertion depth is achieved (and NOT exceeded). </a:t>
            </a:r>
          </a:p>
          <a:p>
            <a:endParaRPr lang="en-US" dirty="0"/>
          </a:p>
          <a:p>
            <a:r>
              <a:rPr lang="en-US" b="1" dirty="0"/>
              <a:t>Critical Point: </a:t>
            </a:r>
            <a:r>
              <a:rPr lang="en-US" dirty="0"/>
              <a:t>Ensure that ENHANCED</a:t>
            </a:r>
            <a:r>
              <a:rPr lang="en-US" baseline="0" dirty="0"/>
              <a:t> ARS</a:t>
            </a:r>
            <a:r>
              <a:rPr lang="en-US" dirty="0"/>
              <a:t>™ placement is accomplished with the needle set </a:t>
            </a:r>
            <a:r>
              <a:rPr lang="en-US" b="1" dirty="0"/>
              <a:t>perpendicular to the thoracic wall.</a:t>
            </a:r>
          </a:p>
          <a:p>
            <a:endParaRPr lang="en-US" dirty="0"/>
          </a:p>
          <a:p>
            <a:r>
              <a:rPr lang="en-US" dirty="0"/>
              <a:t>It is well established that some experienced providers can appreciate (feel) needle set penetration of the parietal pleura (thus indicating the appropriate initial needle set penetration depth). Regardless of depth control method - </a:t>
            </a:r>
            <a:r>
              <a:rPr lang="en-US" b="1" dirty="0"/>
              <a:t>DO NOT “BURY” or fully extend ANY decompression needle into the thoracic cavity.     </a:t>
            </a:r>
          </a:p>
          <a:p>
            <a:endParaRPr lang="en-US" b="1" dirty="0"/>
          </a:p>
          <a:p>
            <a:r>
              <a:rPr lang="en-US" b="1" dirty="0"/>
              <a:t>*Air under pressure may release from the thoracic cavity at this point.</a:t>
            </a:r>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38848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22</a:t>
            </a:fld>
            <a:endParaRPr lang="en-US">
              <a:solidFill>
                <a:prstClr val="black"/>
              </a:solidFill>
            </a:endParaRPr>
          </a:p>
        </p:txBody>
      </p:sp>
      <p:sp>
        <p:nvSpPr>
          <p:cNvPr id="5" name="Notes Placeholder 2"/>
          <p:cNvSpPr>
            <a:spLocks noGrp="1"/>
          </p:cNvSpPr>
          <p:nvPr>
            <p:ph type="body" idx="1"/>
          </p:nvPr>
        </p:nvSpPr>
        <p:spPr>
          <a:xfrm>
            <a:off x="701040" y="4473892"/>
            <a:ext cx="5608320" cy="4202748"/>
          </a:xfrm>
        </p:spPr>
        <p:txBody>
          <a:bodyPr/>
          <a:lstStyle/>
          <a:p>
            <a:r>
              <a:rPr lang="en-US" dirty="0"/>
              <a:t>The illustration on this slide is for additional clarity of previous point.</a:t>
            </a:r>
          </a:p>
          <a:p>
            <a:endParaRPr lang="en-US" dirty="0"/>
          </a:p>
          <a:p>
            <a:r>
              <a:rPr lang="en-US" dirty="0"/>
              <a:t>With 3 centimeters identified, the provider must carefully </a:t>
            </a:r>
            <a:r>
              <a:rPr lang="en-US" b="1" dirty="0"/>
              <a:t>move the ENHANCED</a:t>
            </a:r>
            <a:r>
              <a:rPr lang="en-US" b="1" baseline="0" dirty="0"/>
              <a:t> ARS</a:t>
            </a:r>
            <a:r>
              <a:rPr lang="en-US" b="1" dirty="0"/>
              <a:t>™ needle tip superiorly over the targeted rib and guide the assembly into the thoracic cavity. </a:t>
            </a:r>
            <a:r>
              <a:rPr lang="en-US" dirty="0"/>
              <a:t>Illustrations on this slide depict needle set entry over the targeted rib. Note that this image shows the </a:t>
            </a:r>
            <a:r>
              <a:rPr lang="en-US" b="1" dirty="0"/>
              <a:t>ENHANCED</a:t>
            </a:r>
            <a:r>
              <a:rPr lang="en-US" b="1" baseline="0" dirty="0"/>
              <a:t> ARS</a:t>
            </a:r>
            <a:r>
              <a:rPr lang="en-US" b="1" dirty="0"/>
              <a:t>™ advanced the correct distance with “finger tip control.” </a:t>
            </a:r>
          </a:p>
          <a:p>
            <a:endParaRPr lang="en-US" dirty="0"/>
          </a:p>
          <a:p>
            <a:r>
              <a:rPr lang="en-US" dirty="0"/>
              <a:t>This step was safely accomplished by pinning</a:t>
            </a:r>
            <a:r>
              <a:rPr lang="en-US" baseline="0" dirty="0"/>
              <a:t> </a:t>
            </a:r>
            <a:r>
              <a:rPr lang="en-US" dirty="0"/>
              <a:t>3 centimeter above the tissue WHILE the needle tip was against the rib. Note that the provider ASSURED proper insertion depth was achieved (and NOT exceeded). </a:t>
            </a:r>
          </a:p>
          <a:p>
            <a:endParaRPr lang="en-US" dirty="0"/>
          </a:p>
          <a:p>
            <a:r>
              <a:rPr lang="en-US" b="1" dirty="0"/>
              <a:t>Critical Point: </a:t>
            </a:r>
            <a:r>
              <a:rPr lang="en-US" dirty="0"/>
              <a:t>Ensure that ENHANCED</a:t>
            </a:r>
            <a:r>
              <a:rPr lang="en-US" baseline="0" dirty="0"/>
              <a:t> ARS</a:t>
            </a:r>
            <a:r>
              <a:rPr lang="en-US" dirty="0"/>
              <a:t>™ placement is accomplished with the needle set </a:t>
            </a:r>
            <a:r>
              <a:rPr lang="en-US" b="1" dirty="0"/>
              <a:t>perpendicular to the thoracic wall.</a:t>
            </a:r>
          </a:p>
          <a:p>
            <a:endParaRPr lang="en-US" dirty="0"/>
          </a:p>
          <a:p>
            <a:r>
              <a:rPr lang="en-US" dirty="0"/>
              <a:t>It is well understood and established that some experienced providers can appreciate needle set penetration of the parietal pleura (thus indicating appropriately achieved depth). Regardless of depth control method - </a:t>
            </a:r>
            <a:r>
              <a:rPr lang="en-US" b="1" dirty="0"/>
              <a:t>DO NOT “BURY” or fully extend ANY decompression needle completely into the thoracic cavity.     </a:t>
            </a:r>
          </a:p>
          <a:p>
            <a:endParaRPr lang="en-US" b="1" dirty="0"/>
          </a:p>
          <a:p>
            <a:r>
              <a:rPr lang="en-US" b="1" dirty="0"/>
              <a:t>*Air under pressure may release from the thoracic cavity at this point.</a:t>
            </a:r>
          </a:p>
        </p:txBody>
      </p:sp>
    </p:spTree>
    <p:extLst>
      <p:ext uri="{BB962C8B-B14F-4D97-AF65-F5344CB8AC3E}">
        <p14:creationId xmlns:p14="http://schemas.microsoft.com/office/powerpoint/2010/main" val="2606688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23</a:t>
            </a:fld>
            <a:endParaRPr lang="en-US">
              <a:solidFill>
                <a:prstClr val="black"/>
              </a:solidFill>
            </a:endParaRPr>
          </a:p>
        </p:txBody>
      </p:sp>
      <p:sp>
        <p:nvSpPr>
          <p:cNvPr id="7" name="Notes Placeholder 2">
            <a:extLst>
              <a:ext uri="{FF2B5EF4-FFF2-40B4-BE49-F238E27FC236}">
                <a16:creationId xmlns:a16="http://schemas.microsoft.com/office/drawing/2014/main" id="{8DAF7C8B-F4A6-F7E7-F846-08FBBA158B75}"/>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t>Once the ENHANCED ARS™ has been placed into the thoracic cavity, </a:t>
            </a:r>
            <a:r>
              <a:rPr lang="en-US" b="1"/>
              <a:t>DIRECT the assembly toward the middle of the clavicle.</a:t>
            </a:r>
          </a:p>
          <a:p>
            <a:endParaRPr lang="en-US"/>
          </a:p>
          <a:p>
            <a:r>
              <a:rPr lang="en-US" b="1"/>
              <a:t>Thread catheter into position, ensuring that the needle remains stationary</a:t>
            </a:r>
            <a:r>
              <a:rPr lang="en-US"/>
              <a:t>.  </a:t>
            </a:r>
            <a:endParaRPr lang="en-US" b="1"/>
          </a:p>
          <a:p>
            <a:endParaRPr lang="en-US" b="1"/>
          </a:p>
          <a:p>
            <a:r>
              <a:rPr lang="en-US" b="1"/>
              <a:t>*Air under pressure may release from the thoracic cavity at this point.</a:t>
            </a:r>
          </a:p>
          <a:p>
            <a:endParaRPr lang="en-US" b="1"/>
          </a:p>
          <a:p>
            <a:endParaRPr lang="en-US"/>
          </a:p>
          <a:p>
            <a:endParaRPr lang="en-US" dirty="0"/>
          </a:p>
        </p:txBody>
      </p:sp>
    </p:spTree>
    <p:extLst>
      <p:ext uri="{BB962C8B-B14F-4D97-AF65-F5344CB8AC3E}">
        <p14:creationId xmlns:p14="http://schemas.microsoft.com/office/powerpoint/2010/main" val="2710407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24</a:t>
            </a:fld>
            <a:endParaRPr lang="en-US">
              <a:solidFill>
                <a:prstClr val="black"/>
              </a:solidFill>
            </a:endParaRPr>
          </a:p>
        </p:txBody>
      </p:sp>
      <p:sp>
        <p:nvSpPr>
          <p:cNvPr id="5" name="Notes Placeholder 2"/>
          <p:cNvSpPr>
            <a:spLocks noGrp="1"/>
          </p:cNvSpPr>
          <p:nvPr>
            <p:ph type="body" idx="1"/>
          </p:nvPr>
        </p:nvSpPr>
        <p:spPr/>
        <p:txBody>
          <a:bodyPr/>
          <a:lstStyle/>
          <a:p>
            <a:r>
              <a:rPr lang="en-US" dirty="0"/>
              <a:t>The illustrations on this slide are for additional clarity of previous point.</a:t>
            </a:r>
          </a:p>
          <a:p>
            <a:endParaRPr lang="en-US" dirty="0"/>
          </a:p>
          <a:p>
            <a:r>
              <a:rPr lang="en-US" dirty="0"/>
              <a:t>Once catheter has been released from the needle, </a:t>
            </a:r>
            <a:r>
              <a:rPr lang="en-US" b="1" dirty="0"/>
              <a:t>advance the catheter while keeping the needle stationary as a catheter guide.</a:t>
            </a:r>
          </a:p>
          <a:p>
            <a:endParaRPr lang="en-US" b="1" dirty="0"/>
          </a:p>
          <a:p>
            <a:r>
              <a:rPr lang="en-US" b="1" dirty="0"/>
              <a:t>*Air under pressure may release from the thoracic cavity at this point.</a:t>
            </a:r>
          </a:p>
          <a:p>
            <a:endParaRPr lang="en-US" b="1" dirty="0"/>
          </a:p>
          <a:p>
            <a:endParaRPr lang="en-US" dirty="0"/>
          </a:p>
        </p:txBody>
      </p:sp>
    </p:spTree>
    <p:extLst>
      <p:ext uri="{BB962C8B-B14F-4D97-AF65-F5344CB8AC3E}">
        <p14:creationId xmlns:p14="http://schemas.microsoft.com/office/powerpoint/2010/main" val="2640677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25</a:t>
            </a:fld>
            <a:endParaRPr lang="en-US">
              <a:solidFill>
                <a:prstClr val="black"/>
              </a:solidFill>
            </a:endParaRPr>
          </a:p>
        </p:txBody>
      </p:sp>
      <p:sp>
        <p:nvSpPr>
          <p:cNvPr id="7" name="Notes Placeholder 2">
            <a:extLst>
              <a:ext uri="{FF2B5EF4-FFF2-40B4-BE49-F238E27FC236}">
                <a16:creationId xmlns:a16="http://schemas.microsoft.com/office/drawing/2014/main" id="{A276A6BC-5594-7FED-F65A-FA57A34B825F}"/>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t>The images on this slide are for additional clarity of previous point.</a:t>
            </a:r>
          </a:p>
          <a:p>
            <a:endParaRPr lang="en-US" b="1"/>
          </a:p>
          <a:p>
            <a:r>
              <a:rPr lang="en-US" b="1"/>
              <a:t>Advance the catheter completely into the pleural cavity.</a:t>
            </a:r>
          </a:p>
          <a:p>
            <a:endParaRPr lang="en-US"/>
          </a:p>
          <a:p>
            <a:r>
              <a:rPr lang="en-US" b="1"/>
              <a:t>Critical Point: </a:t>
            </a:r>
            <a:r>
              <a:rPr lang="en-US"/>
              <a:t>Ensure that ENHANCED ARS™ placement is accomplished with the needle set </a:t>
            </a:r>
            <a:r>
              <a:rPr lang="en-US" b="1"/>
              <a:t>perpendicular to the thoracic wall.</a:t>
            </a:r>
          </a:p>
          <a:p>
            <a:endParaRPr lang="en-US" b="1"/>
          </a:p>
          <a:p>
            <a:r>
              <a:rPr lang="en-US" b="1"/>
              <a:t>*Air under pressure may release from the thoracic cavity at this point.</a:t>
            </a:r>
          </a:p>
          <a:p>
            <a:endParaRPr lang="en-US" b="1"/>
          </a:p>
          <a:p>
            <a:endParaRPr lang="en-US" dirty="0"/>
          </a:p>
        </p:txBody>
      </p:sp>
    </p:spTree>
    <p:extLst>
      <p:ext uri="{BB962C8B-B14F-4D97-AF65-F5344CB8AC3E}">
        <p14:creationId xmlns:p14="http://schemas.microsoft.com/office/powerpoint/2010/main" val="1137037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26</a:t>
            </a:fld>
            <a:endParaRPr lang="en-US">
              <a:solidFill>
                <a:prstClr val="black"/>
              </a:solidFill>
            </a:endParaRPr>
          </a:p>
        </p:txBody>
      </p:sp>
      <p:sp>
        <p:nvSpPr>
          <p:cNvPr id="5" name="Notes Placeholder 2"/>
          <p:cNvSpPr>
            <a:spLocks noGrp="1"/>
          </p:cNvSpPr>
          <p:nvPr>
            <p:ph type="body" idx="1"/>
          </p:nvPr>
        </p:nvSpPr>
        <p:spPr/>
        <p:txBody>
          <a:bodyPr/>
          <a:lstStyle/>
          <a:p>
            <a:r>
              <a:rPr lang="en-US" dirty="0"/>
              <a:t>The illustration on this slide is for additional clarity of previous point.</a:t>
            </a:r>
          </a:p>
          <a:p>
            <a:endParaRPr lang="en-US" b="1" dirty="0"/>
          </a:p>
          <a:p>
            <a:r>
              <a:rPr lang="en-US" dirty="0"/>
              <a:t>Secure the catheter according to local protocol and standards.</a:t>
            </a:r>
          </a:p>
          <a:p>
            <a:endParaRPr lang="en-US" dirty="0"/>
          </a:p>
          <a:p>
            <a:r>
              <a:rPr lang="en-US" b="1" dirty="0"/>
              <a:t>Monitor the patient. </a:t>
            </a:r>
          </a:p>
        </p:txBody>
      </p:sp>
    </p:spTree>
    <p:extLst>
      <p:ext uri="{BB962C8B-B14F-4D97-AF65-F5344CB8AC3E}">
        <p14:creationId xmlns:p14="http://schemas.microsoft.com/office/powerpoint/2010/main" val="80276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rPr>
              <a:t>Successful thoracic decompression</a:t>
            </a:r>
            <a:r>
              <a:rPr lang="en-US" dirty="0">
                <a:solidFill>
                  <a:srgbClr val="002060"/>
                </a:solidFill>
              </a:rPr>
              <a:t> </a:t>
            </a:r>
            <a:r>
              <a:rPr lang="en-US" dirty="0"/>
              <a:t>may have occurred if </a:t>
            </a:r>
            <a:r>
              <a:rPr lang="en-US" i="1" dirty="0"/>
              <a:t>one or more </a:t>
            </a:r>
            <a:r>
              <a:rPr lang="en-US" dirty="0"/>
              <a:t>of the following is observed:</a:t>
            </a:r>
          </a:p>
          <a:p>
            <a:endParaRPr lang="en-US" sz="800" dirty="0"/>
          </a:p>
          <a:p>
            <a:pPr marL="291179" indent="-291179">
              <a:buFont typeface="Arial" panose="020B0604020202020204" pitchFamily="34" charset="0"/>
              <a:buChar char="•"/>
            </a:pPr>
            <a:r>
              <a:rPr lang="en-US" dirty="0"/>
              <a:t>Improvement of respiratory distress.</a:t>
            </a:r>
          </a:p>
          <a:p>
            <a:pPr marL="291179" indent="-291179">
              <a:buFont typeface="Arial" panose="020B0604020202020204" pitchFamily="34" charset="0"/>
              <a:buChar char="•"/>
            </a:pPr>
            <a:r>
              <a:rPr lang="en-US" dirty="0"/>
              <a:t>Relief of air from catheter</a:t>
            </a:r>
            <a:r>
              <a:rPr lang="en-US" dirty="0">
                <a:solidFill>
                  <a:schemeClr val="bg1">
                    <a:lumMod val="50000"/>
                  </a:schemeClr>
                </a:solidFill>
              </a:rPr>
              <a:t>.</a:t>
            </a:r>
          </a:p>
          <a:p>
            <a:pPr marL="291179" indent="-291179">
              <a:buFont typeface="Arial" panose="020B0604020202020204" pitchFamily="34" charset="0"/>
              <a:buChar char="•"/>
            </a:pPr>
            <a:r>
              <a:rPr lang="en-US" dirty="0"/>
              <a:t>Improvement of oxygen saturation </a:t>
            </a:r>
            <a:r>
              <a:rPr lang="en-US" dirty="0">
                <a:solidFill>
                  <a:schemeClr val="bg1">
                    <a:lumMod val="50000"/>
                  </a:schemeClr>
                </a:solidFill>
              </a:rPr>
              <a:t>(≥ 90% </a:t>
            </a:r>
            <a:r>
              <a:rPr lang="en-US" i="1" dirty="0">
                <a:solidFill>
                  <a:schemeClr val="bg1">
                    <a:lumMod val="50000"/>
                  </a:schemeClr>
                </a:solidFill>
              </a:rPr>
              <a:t>may be dependent on use of supplemental oxygen</a:t>
            </a:r>
            <a:r>
              <a:rPr lang="en-US" dirty="0">
                <a:solidFill>
                  <a:schemeClr val="bg1">
                    <a:lumMod val="50000"/>
                  </a:schemeClr>
                </a:solidFill>
              </a:rPr>
              <a:t>).</a:t>
            </a:r>
          </a:p>
          <a:p>
            <a:pPr marL="291179" indent="-291179">
              <a:buFont typeface="Arial" panose="020B0604020202020204" pitchFamily="34" charset="0"/>
              <a:buChar char="•"/>
            </a:pPr>
            <a:r>
              <a:rPr lang="en-US" dirty="0"/>
              <a:t>Return of radial pulse or vital signs.</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11048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1219200"/>
            <a:ext cx="5576887" cy="3136900"/>
          </a:xfrm>
        </p:spPr>
      </p:sp>
      <p:sp>
        <p:nvSpPr>
          <p:cNvPr id="3" name="Notes Placeholder 2"/>
          <p:cNvSpPr>
            <a:spLocks noGrp="1"/>
          </p:cNvSpPr>
          <p:nvPr>
            <p:ph type="body" idx="1"/>
          </p:nvPr>
        </p:nvSpPr>
        <p:spPr/>
        <p:txBody>
          <a:bodyPr/>
          <a:lstStyle/>
          <a:p>
            <a:r>
              <a:rPr lang="en-US" dirty="0"/>
              <a:t>A patient should be monitored following any medical procedure. Thoracic decompression (by definition) is a life-saving procedure that is NOT without risk.</a:t>
            </a:r>
          </a:p>
          <a:p>
            <a:endParaRPr lang="en-US" dirty="0"/>
          </a:p>
          <a:p>
            <a:r>
              <a:rPr lang="en-US" dirty="0"/>
              <a:t>With continuous training, as well as safeguards and careful considerations, patient and provider risk can be mitigated. </a:t>
            </a:r>
          </a:p>
          <a:p>
            <a:endParaRPr lang="en-US" dirty="0"/>
          </a:p>
          <a:p>
            <a:r>
              <a:rPr lang="en-US" dirty="0"/>
              <a:t>Following thoracic decompression, continually assess the patient for complications. These should include (but not be limited to):</a:t>
            </a:r>
          </a:p>
          <a:p>
            <a:endParaRPr lang="en-US" dirty="0"/>
          </a:p>
          <a:p>
            <a:pPr marL="465887" indent="-465887">
              <a:buFont typeface="Arial" panose="020B0604020202020204" pitchFamily="34" charset="0"/>
              <a:buChar char="•"/>
            </a:pPr>
            <a:r>
              <a:rPr lang="en-US" dirty="0"/>
              <a:t>Hemodynamic instability</a:t>
            </a:r>
          </a:p>
          <a:p>
            <a:pPr marL="465887" indent="-465887">
              <a:buFont typeface="Arial" panose="020B0604020202020204" pitchFamily="34" charset="0"/>
              <a:buChar char="•"/>
            </a:pPr>
            <a:r>
              <a:rPr lang="en-US" dirty="0"/>
              <a:t>Respiratory distress</a:t>
            </a:r>
          </a:p>
          <a:p>
            <a:pPr marL="465887" indent="-465887">
              <a:buFont typeface="Arial" panose="020B0604020202020204" pitchFamily="34" charset="0"/>
              <a:buChar char="•"/>
            </a:pPr>
            <a:r>
              <a:rPr lang="en-US" dirty="0"/>
              <a:t>Unilateral chest expansion</a:t>
            </a:r>
          </a:p>
          <a:p>
            <a:pPr marL="465887" indent="-465887">
              <a:buFont typeface="Arial" panose="020B0604020202020204" pitchFamily="34" charset="0"/>
              <a:buChar char="•"/>
            </a:pPr>
            <a:r>
              <a:rPr lang="en-US" dirty="0"/>
              <a:t>Decreased oxygen saturation</a:t>
            </a:r>
          </a:p>
          <a:p>
            <a:pPr marL="465887" indent="-465887">
              <a:buFont typeface="Arial" panose="020B0604020202020204" pitchFamily="34" charset="0"/>
              <a:buChar char="•"/>
            </a:pPr>
            <a:r>
              <a:rPr lang="en-US" dirty="0"/>
              <a:t>Bleeding</a:t>
            </a:r>
          </a:p>
          <a:p>
            <a:pPr marL="465887" indent="-465887">
              <a:buFont typeface="Arial" panose="020B0604020202020204" pitchFamily="34" charset="0"/>
              <a:buChar char="•"/>
            </a:pPr>
            <a:r>
              <a:rPr lang="en-US" dirty="0"/>
              <a:t>Catheter occlusion</a:t>
            </a:r>
          </a:p>
          <a:p>
            <a:pPr marL="465887" indent="-465887">
              <a:buFont typeface="Arial" panose="020B0604020202020204" pitchFamily="34" charset="0"/>
              <a:buChar char="•"/>
            </a:pPr>
            <a:r>
              <a:rPr lang="en-US" dirty="0"/>
              <a:t>Hematoma</a:t>
            </a:r>
            <a:endParaRPr lang="en-US" sz="3700" dirty="0"/>
          </a:p>
          <a:p>
            <a:endParaRPr lang="en-US" dirty="0"/>
          </a:p>
          <a:p>
            <a:r>
              <a:rPr lang="en-US" dirty="0"/>
              <a:t>If two needle decompression attempts fail to relieve the suspected problem </a:t>
            </a:r>
            <a:r>
              <a:rPr lang="en-US" b="1" dirty="0">
                <a:solidFill>
                  <a:srgbClr val="C00000"/>
                </a:solidFill>
              </a:rPr>
              <a:t>consider other causes and potential treatments. </a:t>
            </a:r>
            <a:r>
              <a:rPr lang="en-US" dirty="0">
                <a:solidFill>
                  <a:srgbClr val="FF9900"/>
                </a:solidFill>
                <a:effectLst>
                  <a:outerShdw blurRad="38100" dist="38100" dir="2700000" algn="tl">
                    <a:srgbClr val="000000">
                      <a:alpha val="43137"/>
                    </a:srgbClr>
                  </a:outerShdw>
                </a:effectLst>
              </a:rPr>
              <a:t>IS THIS A CIRCULATORY PROBLEM?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177100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852488"/>
            <a:ext cx="4849812" cy="2727325"/>
          </a:xfrm>
        </p:spPr>
      </p:sp>
      <p:sp>
        <p:nvSpPr>
          <p:cNvPr id="3" name="Notes Placeholder 2"/>
          <p:cNvSpPr>
            <a:spLocks noGrp="1"/>
          </p:cNvSpPr>
          <p:nvPr>
            <p:ph type="body" idx="1"/>
          </p:nvPr>
        </p:nvSpPr>
        <p:spPr>
          <a:xfrm>
            <a:off x="613410" y="3749565"/>
            <a:ext cx="5701942" cy="5080402"/>
          </a:xfrm>
        </p:spPr>
        <p:txBody>
          <a:bodyPr/>
          <a:lstStyle/>
          <a:p>
            <a:r>
              <a:rPr lang="en-US" dirty="0"/>
              <a:t>As with all invasive medical devices, potential adverse complications are a risk that MUST be considered. Most often, complications are the result of improperly performed interventions. Thoracic decompression is NOT WITHOUT RISK. </a:t>
            </a:r>
            <a:endParaRPr lang="en-US" dirty="0">
              <a:solidFill>
                <a:schemeClr val="bg1">
                  <a:lumMod val="75000"/>
                </a:schemeClr>
              </a:solidFill>
            </a:endParaRPr>
          </a:p>
          <a:p>
            <a:endParaRPr lang="en-US" dirty="0">
              <a:solidFill>
                <a:schemeClr val="bg1">
                  <a:lumMod val="75000"/>
                </a:schemeClr>
              </a:solidFill>
            </a:endParaRPr>
          </a:p>
          <a:p>
            <a:r>
              <a:rPr lang="en-US" dirty="0"/>
              <a:t>The FIRST step to avoiding injury is a complete understanding of the indications and contraindications for SPEAR™ usage. Each of the listed complications SHOULD be discussed WITH </a:t>
            </a:r>
            <a:r>
              <a:rPr lang="en-US" b="1" dirty="0">
                <a:solidFill>
                  <a:schemeClr val="bg1">
                    <a:lumMod val="50000"/>
                  </a:schemeClr>
                </a:solidFill>
              </a:rPr>
              <a:t>specific mitigation strategies </a:t>
            </a:r>
            <a:r>
              <a:rPr lang="en-US" dirty="0"/>
              <a:t>integrated into the training program.</a:t>
            </a:r>
          </a:p>
          <a:p>
            <a:r>
              <a:rPr lang="en-US" dirty="0">
                <a:solidFill>
                  <a:schemeClr val="bg1">
                    <a:lumMod val="50000"/>
                  </a:schemeClr>
                </a:solidFill>
              </a:rPr>
              <a:t> </a:t>
            </a:r>
            <a:endParaRPr lang="en-US" b="1" dirty="0"/>
          </a:p>
          <a:p>
            <a:pPr algn="ctr"/>
            <a:r>
              <a:rPr lang="en-US" b="1" dirty="0"/>
              <a:t>Complications are bolded in BLACK</a:t>
            </a:r>
          </a:p>
          <a:p>
            <a:endParaRPr lang="en-US" dirty="0">
              <a:solidFill>
                <a:schemeClr val="bg1">
                  <a:lumMod val="50000"/>
                </a:schemeClr>
              </a:solidFill>
            </a:endParaRPr>
          </a:p>
          <a:p>
            <a:pPr algn="ctr"/>
            <a:r>
              <a:rPr lang="en-US" b="1" dirty="0">
                <a:solidFill>
                  <a:schemeClr val="bg1">
                    <a:lumMod val="50000"/>
                  </a:schemeClr>
                </a:solidFill>
              </a:rPr>
              <a:t>Mitigation strategies presented in GRAY</a:t>
            </a:r>
          </a:p>
          <a:p>
            <a:endParaRPr lang="en-US" dirty="0"/>
          </a:p>
          <a:p>
            <a:r>
              <a:rPr lang="en-US" dirty="0"/>
              <a:t>Potential complications include (but are not limited to):</a:t>
            </a:r>
            <a:r>
              <a:rPr lang="en-US" dirty="0">
                <a:solidFill>
                  <a:schemeClr val="bg1">
                    <a:lumMod val="50000"/>
                  </a:schemeClr>
                </a:solidFill>
              </a:rPr>
              <a:t> </a:t>
            </a:r>
          </a:p>
          <a:p>
            <a:endParaRPr lang="en-US" b="1" dirty="0"/>
          </a:p>
          <a:p>
            <a:endParaRPr lang="en-US" sz="200" dirty="0"/>
          </a:p>
          <a:p>
            <a:pPr marL="349415" indent="-349415">
              <a:buFont typeface="Arial" panose="020B0604020202020204" pitchFamily="34" charset="0"/>
              <a:buChar char="•"/>
            </a:pPr>
            <a:r>
              <a:rPr lang="en-US" b="1" dirty="0"/>
              <a:t>Death secondary to cardiac penetration </a:t>
            </a:r>
            <a:r>
              <a:rPr lang="en-US" dirty="0">
                <a:solidFill>
                  <a:schemeClr val="bg1">
                    <a:lumMod val="50000"/>
                  </a:schemeClr>
                </a:solidFill>
              </a:rPr>
              <a:t>(clinician should control thoracic penetration and restrict depth of needle set insertion)</a:t>
            </a:r>
          </a:p>
          <a:p>
            <a:pPr marL="349415" indent="-349415">
              <a:buFont typeface="Arial" panose="020B0604020202020204" pitchFamily="34" charset="0"/>
              <a:buChar char="•"/>
            </a:pPr>
            <a:r>
              <a:rPr lang="en-US" b="1" dirty="0"/>
              <a:t>Lung injury </a:t>
            </a:r>
            <a:r>
              <a:rPr lang="en-US" dirty="0">
                <a:solidFill>
                  <a:schemeClr val="bg1">
                    <a:lumMod val="50000"/>
                  </a:schemeClr>
                </a:solidFill>
              </a:rPr>
              <a:t>(insertion of needle set should be 2 cm past the parietal pleura)</a:t>
            </a:r>
          </a:p>
          <a:p>
            <a:pPr marL="349415" indent="-349415">
              <a:buFont typeface="Arial" panose="020B0604020202020204" pitchFamily="34" charset="0"/>
              <a:buChar char="•"/>
            </a:pPr>
            <a:r>
              <a:rPr lang="en-US" b="1" dirty="0"/>
              <a:t>Vascular injury </a:t>
            </a:r>
            <a:r>
              <a:rPr lang="en-US" dirty="0">
                <a:solidFill>
                  <a:schemeClr val="bg1">
                    <a:lumMod val="50000"/>
                  </a:schemeClr>
                </a:solidFill>
              </a:rPr>
              <a:t>(1. insertion site restrictions to the specific locations identified in this training program. 2. maintain proper needle set angle during insertion. </a:t>
            </a:r>
          </a:p>
          <a:p>
            <a:r>
              <a:rPr lang="en-US" dirty="0">
                <a:solidFill>
                  <a:schemeClr val="bg1">
                    <a:lumMod val="50000"/>
                  </a:schemeClr>
                </a:solidFill>
              </a:rPr>
              <a:t>          3. avoidance of needle set over penetration.</a:t>
            </a:r>
          </a:p>
          <a:p>
            <a:pPr marL="349415" indent="-349415">
              <a:buFont typeface="Arial" panose="020B0604020202020204" pitchFamily="34" charset="0"/>
              <a:buChar char="•"/>
            </a:pPr>
            <a:r>
              <a:rPr lang="en-US" b="1" dirty="0"/>
              <a:t>Nerve damage </a:t>
            </a:r>
            <a:r>
              <a:rPr lang="en-US" dirty="0">
                <a:solidFill>
                  <a:schemeClr val="bg1">
                    <a:lumMod val="50000"/>
                  </a:schemeClr>
                </a:solidFill>
              </a:rPr>
              <a:t>(ensure proper insertion site location “superior to targeted rib”) </a:t>
            </a:r>
          </a:p>
          <a:p>
            <a:pPr marL="873538" lvl="1" indent="-349415"/>
            <a:r>
              <a:rPr lang="en-US" dirty="0"/>
              <a:t>Pain </a:t>
            </a:r>
            <a:r>
              <a:rPr lang="en-US" dirty="0">
                <a:solidFill>
                  <a:schemeClr val="bg1">
                    <a:lumMod val="50000"/>
                  </a:schemeClr>
                </a:solidFill>
              </a:rPr>
              <a:t>(if time permits, consider local anesthetic per protocol or standard)</a:t>
            </a:r>
          </a:p>
          <a:p>
            <a:pPr marL="873538" lvl="1" indent="-349415"/>
            <a:r>
              <a:rPr lang="en-US" dirty="0"/>
              <a:t>Numbness </a:t>
            </a:r>
            <a:r>
              <a:rPr lang="en-US" dirty="0">
                <a:solidFill>
                  <a:schemeClr val="bg1">
                    <a:lumMod val="50000"/>
                  </a:schemeClr>
                </a:solidFill>
              </a:rPr>
              <a:t>(avoid insertion on the inferior aspect of the rib)</a:t>
            </a:r>
          </a:p>
          <a:p>
            <a:pPr marL="873538" lvl="1" indent="-349415"/>
            <a:r>
              <a:rPr lang="en-US" dirty="0"/>
              <a:t>Paralysis of intercostal muscle </a:t>
            </a:r>
            <a:r>
              <a:rPr lang="en-US" dirty="0">
                <a:solidFill>
                  <a:schemeClr val="bg1">
                    <a:lumMod val="50000"/>
                  </a:schemeClr>
                </a:solidFill>
              </a:rPr>
              <a:t>(avoid insertion on the inferior aspect of the rib)</a:t>
            </a:r>
          </a:p>
          <a:p>
            <a:pPr marL="349415" indent="-349415">
              <a:buFont typeface="Arial" panose="020B0604020202020204" pitchFamily="34" charset="0"/>
              <a:buChar char="•"/>
            </a:pPr>
            <a:r>
              <a:rPr lang="en-US" b="1" dirty="0"/>
              <a:t>Infection </a:t>
            </a:r>
            <a:r>
              <a:rPr lang="en-US" dirty="0">
                <a:solidFill>
                  <a:schemeClr val="bg1">
                    <a:lumMod val="50000"/>
                  </a:schemeClr>
                </a:solidFill>
              </a:rPr>
              <a:t>(use aseptic technique)</a:t>
            </a:r>
          </a:p>
          <a:p>
            <a:endParaRPr lang="en-US" sz="500" dirty="0"/>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00616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most modern medical devices, the ENHANCED ARS™ decompression needle system meets rigid safety standards, governmental mandates, and the demanding expectation of clinicians worldwide.</a:t>
            </a:r>
          </a:p>
          <a:p>
            <a:endParaRPr lang="en-US" dirty="0"/>
          </a:p>
          <a:p>
            <a:r>
              <a:rPr lang="en-US" dirty="0"/>
              <a:t>The ENHANCED ARS™ decompression needle system was developed with attention to the latest presented and published scientific evidence, as well as guidance from today’s leading experts in the fields of Emergency Medicine, Trauma Surgery, Pulmonology, Critical Care, Combat Care, and Pre-Hospital Emergency Medicine. </a:t>
            </a:r>
          </a:p>
          <a:p>
            <a:endParaRPr lang="en-US" dirty="0"/>
          </a:p>
          <a:p>
            <a:r>
              <a:rPr lang="en-US" b="1" dirty="0"/>
              <a:t>The ENHANCED ARS™ Warranty and Advisory should be read and understood as a component of this program.</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327117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p:cNvSpPr>
            <a:spLocks noGrp="1"/>
          </p:cNvSpPr>
          <p:nvPr>
            <p:ph type="body" idx="1"/>
          </p:nvPr>
        </p:nvSpPr>
        <p:spPr/>
        <p:txBody>
          <a:bodyPr/>
          <a:lstStyle/>
          <a:p>
            <a:r>
              <a:rPr lang="en-US" dirty="0"/>
              <a:t>The ENHANCED</a:t>
            </a:r>
            <a:r>
              <a:rPr lang="en-US" baseline="0" dirty="0"/>
              <a:t> ARS</a:t>
            </a:r>
            <a:r>
              <a:rPr lang="en-US" dirty="0"/>
              <a:t>™ decompression needle system, and this presentation, were developed utilizing the latest published evidence, independent research, and the support of dedicated Military and Civilian medical professionals in Emergency Medicine, Trauma Surgery, Pulmonology, Radiology, and Pathology. </a:t>
            </a:r>
          </a:p>
          <a:p>
            <a:endParaRPr lang="en-US" dirty="0"/>
          </a:p>
          <a:p>
            <a:r>
              <a:rPr lang="en-US" dirty="0"/>
              <a:t>Clinical providers, regardless of their position, must dedicate themselves to the unrelenting truth that </a:t>
            </a:r>
            <a:r>
              <a:rPr lang="en-US" b="1" i="1" dirty="0"/>
              <a:t>critical care is an evolution on behalf of those in need</a:t>
            </a:r>
            <a:r>
              <a:rPr lang="en-US" dirty="0"/>
              <a:t>.</a:t>
            </a:r>
          </a:p>
          <a:p>
            <a:endParaRPr lang="en-US" dirty="0"/>
          </a:p>
          <a:p>
            <a:r>
              <a:rPr lang="en-US" dirty="0"/>
              <a:t>Butler F, Holcomb J, Shackelford S, et al. Management of the Suspected Tension Pneumothorax in Tactical Combat Care, TCCC Guidelines Change 17-02. J </a:t>
            </a:r>
            <a:r>
              <a:rPr lang="en-US" dirty="0" err="1"/>
              <a:t>Spe</a:t>
            </a:r>
            <a:r>
              <a:rPr lang="en-US" dirty="0"/>
              <a:t> Op Med. 2018; 18: 19-35.</a:t>
            </a:r>
          </a:p>
          <a:p>
            <a:endParaRPr lang="en-US" dirty="0"/>
          </a:p>
          <a:p>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Kruse A, Achay J, et al Cross-Over Study Comparing 14G and 10G Needle Decompression in a Cadaver Pneumothorax Model SOMA Training, Education &amp; Scientific Assembly 2023, Presentation.</a:t>
            </a:r>
          </a:p>
          <a:p>
            <a:endParaRPr lang="en-US" sz="800" dirty="0"/>
          </a:p>
          <a:p>
            <a:endParaRPr lang="en-US" sz="800" dirty="0"/>
          </a:p>
          <a:p>
            <a:r>
              <a:rPr lang="en-US" sz="1100" i="1" dirty="0"/>
              <a:t>*</a:t>
            </a:r>
            <a:r>
              <a:rPr lang="en-US" sz="1000" i="1" dirty="0"/>
              <a:t>The aforementioned publication references ninety-six additional papers worthy of careful review. </a:t>
            </a:r>
          </a:p>
          <a:p>
            <a:endParaRPr lang="en-US" dirty="0"/>
          </a:p>
        </p:txBody>
      </p:sp>
    </p:spTree>
    <p:extLst>
      <p:ext uri="{BB962C8B-B14F-4D97-AF65-F5344CB8AC3E}">
        <p14:creationId xmlns:p14="http://schemas.microsoft.com/office/powerpoint/2010/main" val="3468815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777875"/>
            <a:ext cx="3714750" cy="2089150"/>
          </a:xfrm>
        </p:spPr>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31</a:t>
            </a:fld>
            <a:endParaRPr lang="en-US">
              <a:solidFill>
                <a:prstClr val="black"/>
              </a:solidFill>
            </a:endParaRPr>
          </a:p>
        </p:txBody>
      </p:sp>
      <p:sp>
        <p:nvSpPr>
          <p:cNvPr id="7" name="Notes Placeholder 2">
            <a:extLst>
              <a:ext uri="{FF2B5EF4-FFF2-40B4-BE49-F238E27FC236}">
                <a16:creationId xmlns:a16="http://schemas.microsoft.com/office/drawing/2014/main" id="{E5E5FA11-4A68-9E68-28AA-80AB89DC9B5E}"/>
              </a:ext>
            </a:extLst>
          </p:cNvPr>
          <p:cNvSpPr txBox="1">
            <a:spLocks/>
          </p:cNvSpPr>
          <p:nvPr/>
        </p:nvSpPr>
        <p:spPr>
          <a:xfrm>
            <a:off x="555192" y="3158349"/>
            <a:ext cx="5900016" cy="379927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are nine Key Facets to thoracic decompression in the Tactical Combat Care Guidelines Change 17-02 that should be considered: </a:t>
            </a:r>
            <a:r>
              <a:rPr lang="en-US" sz="1100">
                <a:solidFill>
                  <a:schemeClr val="bg1">
                    <a:lumMod val="50000"/>
                  </a:schemeClr>
                </a:solidFill>
                <a:latin typeface="Calibri" panose="020F0502020204030204" pitchFamily="34" charset="0"/>
                <a:ea typeface="Times New Roman" panose="02020603050405020304" pitchFamily="18" charset="0"/>
                <a:cs typeface="Times New Roman" panose="02020603050405020304" pitchFamily="18" charset="0"/>
              </a:rPr>
              <a:t>Slide numbers correspond to Anterior Insertion Program</a:t>
            </a:r>
            <a:endParaRPr lang="en-US" sz="1100" b="1">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endParaRPr lang="en-US" sz="400">
              <a:latin typeface="Times New Roman" panose="02020603050405020304" pitchFamily="18" charset="0"/>
              <a:ea typeface="Times New Roman" panose="02020603050405020304" pitchFamily="18" charset="0"/>
            </a:endParaRPr>
          </a:p>
          <a:p>
            <a:r>
              <a:rPr lang="en-US" sz="300">
                <a:latin typeface="Times New Roman" panose="02020603050405020304" pitchFamily="18" charset="0"/>
                <a:ea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Continuation of aggressive approach to suspecting and treating tension pneumothorax.</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There is discussion and some evidence that unwarranted needle decompressions have presented complications. While this is a valid concern, failure to recognize and treat tension pneumothorax remains a lethal reality.</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Emphasis of bilateral decompression in traumatic arrest.</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Failure to completely address ALL possible causes of traumatic arrest continues to present as a lethal concern.</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Adds 10 Gauge.</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Designates either Lateral or Anterior sites as acceptable for thoracic decompression. </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Defines successful thoracic decompression.</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Recommends ONLY two needle decompressions be attempted before moving on to circulation.</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 of materials that recommend consideration of tension pneumothorax in presentations of shock.</a:t>
            </a:r>
            <a:r>
              <a:rPr lang="en-US" sz="1100">
                <a:solidFill>
                  <a:srgbClr val="7F7F7F"/>
                </a:solidFill>
                <a:latin typeface="Calibri" panose="020F0502020204030204" pitchFamily="34" charset="0"/>
                <a:ea typeface="Times New Roman" panose="02020603050405020304" pitchFamily="18" charset="0"/>
                <a:cs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marL="349415" indent="-349415">
              <a:buFont typeface="+mj-lt"/>
              <a:buAutoNum type="arabicPeriod"/>
              <a:tabLst>
                <a:tab pos="465887" algn="l"/>
              </a:tabLst>
            </a:pPr>
            <a:r>
              <a:rPr lang="en-US" sz="110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Addition of finger thoracostomy when presentation warrants. </a:t>
            </a:r>
            <a:r>
              <a:rPr lang="en-US" sz="1100">
                <a:solidFill>
                  <a:srgbClr val="7F7F7F"/>
                </a:solidFill>
                <a:latin typeface="Calibri" panose="020F0502020204030204" pitchFamily="34" charset="0"/>
                <a:ea typeface="Times New Roman" panose="02020603050405020304" pitchFamily="18" charset="0"/>
                <a:cs typeface="Times New Roman" panose="02020603050405020304" pitchFamily="18" charset="0"/>
              </a:rPr>
              <a:t>Provider has attempted two needle decompressions without success and is authorized to perform procedure.</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2882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for participating in the ENHANCED</a:t>
            </a:r>
            <a:r>
              <a:rPr lang="en-US" b="1" baseline="0" dirty="0"/>
              <a:t> ARS</a:t>
            </a:r>
            <a:r>
              <a:rPr lang="en-US" b="1" dirty="0"/>
              <a:t>™ decompression needle system orientation and training.</a:t>
            </a:r>
          </a:p>
          <a:p>
            <a:endParaRPr lang="en-US" dirty="0"/>
          </a:p>
          <a:p>
            <a:r>
              <a:rPr lang="en-US" dirty="0"/>
              <a:t>If you have any questions, concerns or would like additional information please contact:</a:t>
            </a:r>
          </a:p>
          <a:p>
            <a:endParaRPr lang="en-US" dirty="0"/>
          </a:p>
          <a:p>
            <a:r>
              <a:rPr lang="en-US" dirty="0"/>
              <a:t>North American Rescue®, LLC </a:t>
            </a:r>
          </a:p>
          <a:p>
            <a:endParaRPr lang="en-US" dirty="0"/>
          </a:p>
          <a:p>
            <a:r>
              <a:rPr lang="en-US" dirty="0"/>
              <a:t>email: info@NARescue.com</a:t>
            </a:r>
          </a:p>
          <a:p>
            <a:endParaRPr lang="en-US" b="1" dirty="0"/>
          </a:p>
          <a:p>
            <a:r>
              <a:rPr lang="en-US" dirty="0"/>
              <a:t>Tel: 864.675.9800</a:t>
            </a:r>
            <a:endParaRPr lang="en-US" cap="all" dirty="0"/>
          </a:p>
          <a:p>
            <a:endParaRPr lang="en-US" dirty="0"/>
          </a:p>
          <a:p>
            <a:r>
              <a:rPr lang="en-US" dirty="0"/>
              <a:t>Mail: 35 Tedwall Court</a:t>
            </a:r>
            <a:br>
              <a:rPr lang="en-US" dirty="0"/>
            </a:br>
            <a:r>
              <a:rPr lang="en-US" dirty="0"/>
              <a:t>          Greer, SC 29650-4791</a:t>
            </a:r>
            <a:br>
              <a:rPr lang="en-US" dirty="0"/>
            </a:br>
            <a:endParaRPr lang="en-US" dirty="0"/>
          </a:p>
          <a:p>
            <a:r>
              <a:rPr lang="en-US" dirty="0"/>
              <a:t>Fax: 864.675.9880</a:t>
            </a:r>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6813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sz="1400" b="1" dirty="0"/>
              <a:t>Key Term</a:t>
            </a:r>
            <a:r>
              <a:rPr lang="en-US" dirty="0"/>
              <a:t>, </a:t>
            </a:r>
            <a:r>
              <a:rPr lang="en-US" sz="1400" b="1" dirty="0">
                <a:solidFill>
                  <a:srgbClr val="009900"/>
                </a:solidFill>
              </a:rPr>
              <a:t>Indication</a:t>
            </a:r>
            <a:r>
              <a:rPr lang="en-US" dirty="0"/>
              <a:t> and </a:t>
            </a:r>
            <a:r>
              <a:rPr lang="en-US" sz="1400" b="1" dirty="0">
                <a:solidFill>
                  <a:srgbClr val="C00000"/>
                </a:solidFill>
              </a:rPr>
              <a:t>Contraindications</a:t>
            </a:r>
            <a:r>
              <a:rPr lang="en-US" dirty="0"/>
              <a:t> are further reinforced within this program.</a:t>
            </a:r>
          </a:p>
          <a:p>
            <a:endParaRPr lang="en-US" dirty="0"/>
          </a:p>
          <a:p>
            <a:r>
              <a:rPr lang="en-US" sz="1400" b="1" dirty="0">
                <a:solidFill>
                  <a:srgbClr val="FF9900"/>
                </a:solidFill>
              </a:rPr>
              <a:t>WARNING</a:t>
            </a:r>
            <a:r>
              <a:rPr lang="en-US" sz="1400" dirty="0">
                <a:solidFill>
                  <a:srgbClr val="FF9900"/>
                </a:solidFill>
              </a:rPr>
              <a:t>:</a:t>
            </a:r>
            <a:r>
              <a:rPr lang="en-US" dirty="0"/>
              <a:t> As with all invasive medical devices, usage is predicated on proper orientation and training, careful consideration of the indications, patient condition, review of potential contraindications, and a specific </a:t>
            </a:r>
            <a:r>
              <a:rPr lang="en-US" sz="1400" b="1" dirty="0"/>
              <a:t>RISK versus BENEFIT analysis.</a:t>
            </a:r>
          </a:p>
          <a:p>
            <a:pPr algn="ctr"/>
            <a:endParaRPr lang="en-US" sz="1400" b="1" dirty="0"/>
          </a:p>
          <a:p>
            <a:r>
              <a:rPr lang="en-US" sz="1400" b="1" dirty="0">
                <a:solidFill>
                  <a:srgbClr val="C00000"/>
                </a:solidFill>
              </a:rPr>
              <a:t>Failure to utilize this device according to the directions for use, didactic materials provided, and  NAR recommended hands-on training MAY CAUSE FURTHER INJURY.</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48784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63083"/>
            <a:ext cx="5608320" cy="4366883"/>
          </a:xfrm>
        </p:spPr>
        <p:txBody>
          <a:bodyPr/>
          <a:lstStyle/>
          <a:p>
            <a:r>
              <a:rPr lang="en-US" b="1" dirty="0"/>
              <a:t>At the conclusion of this specifically developed ENHANCED</a:t>
            </a:r>
            <a:r>
              <a:rPr lang="en-US" b="1" baseline="0" dirty="0"/>
              <a:t> ARS</a:t>
            </a:r>
            <a:r>
              <a:rPr lang="en-US" b="1" dirty="0"/>
              <a:t>™ didactic, </a:t>
            </a:r>
            <a:r>
              <a:rPr lang="en-US" b="1" i="1" dirty="0"/>
              <a:t>and NAR recommended hands-on training program</a:t>
            </a:r>
            <a:r>
              <a:rPr lang="en-US" b="1" dirty="0"/>
              <a:t>, the clinical provider should be able to:</a:t>
            </a:r>
          </a:p>
          <a:p>
            <a:endParaRPr lang="en-US" sz="400" dirty="0"/>
          </a:p>
          <a:p>
            <a:pPr marL="990009" lvl="1" indent="-465887">
              <a:buFont typeface="+mj-lt"/>
              <a:buAutoNum type="arabicPeriod"/>
            </a:pPr>
            <a:r>
              <a:rPr lang="en-US" dirty="0"/>
              <a:t>Identify the </a:t>
            </a:r>
            <a:r>
              <a:rPr lang="en-US" sz="1400" i="1" dirty="0">
                <a:latin typeface="Impact" panose="020B0806030902050204" pitchFamily="34" charset="0"/>
              </a:rPr>
              <a:t>ENHANCED</a:t>
            </a:r>
            <a:r>
              <a:rPr lang="en-US" sz="1400" i="1" baseline="0" dirty="0">
                <a:latin typeface="Impact" panose="020B0806030902050204" pitchFamily="34" charset="0"/>
              </a:rPr>
              <a:t> ARS</a:t>
            </a:r>
            <a:r>
              <a:rPr lang="en-US" sz="700" i="1" dirty="0">
                <a:latin typeface="Impact" panose="020B0806030902050204" pitchFamily="34" charset="0"/>
              </a:rPr>
              <a:t>™</a:t>
            </a:r>
            <a:r>
              <a:rPr lang="en-US" sz="600" b="1" dirty="0"/>
              <a:t> </a:t>
            </a:r>
            <a:r>
              <a:rPr lang="en-US" sz="700" b="1" dirty="0"/>
              <a:t> </a:t>
            </a:r>
            <a:r>
              <a:rPr lang="en-US" b="1" dirty="0">
                <a:solidFill>
                  <a:srgbClr val="002060"/>
                </a:solidFill>
              </a:rPr>
              <a:t>components</a:t>
            </a:r>
            <a:r>
              <a:rPr lang="en-US" dirty="0"/>
              <a:t> and </a:t>
            </a:r>
            <a:r>
              <a:rPr lang="en-US" b="1" dirty="0">
                <a:solidFill>
                  <a:srgbClr val="002060"/>
                </a:solidFill>
              </a:rPr>
              <a:t>function.</a:t>
            </a:r>
            <a:endParaRPr lang="en-US" dirty="0">
              <a:solidFill>
                <a:srgbClr val="002060"/>
              </a:solidFill>
            </a:endParaRPr>
          </a:p>
          <a:p>
            <a:pPr marL="990009" lvl="1" indent="-465887">
              <a:buFont typeface="+mj-lt"/>
              <a:buAutoNum type="arabicPeriod"/>
            </a:pPr>
            <a:r>
              <a:rPr lang="en-US" dirty="0"/>
              <a:t>List the </a:t>
            </a:r>
            <a:r>
              <a:rPr lang="en-US" b="1" dirty="0">
                <a:solidFill>
                  <a:srgbClr val="009900"/>
                </a:solidFill>
              </a:rPr>
              <a:t>indications</a:t>
            </a:r>
            <a:r>
              <a:rPr lang="en-US" dirty="0"/>
              <a:t>, </a:t>
            </a:r>
            <a:r>
              <a:rPr lang="en-US" b="1" dirty="0">
                <a:solidFill>
                  <a:srgbClr val="C00000"/>
                </a:solidFill>
              </a:rPr>
              <a:t>contraindications</a:t>
            </a:r>
            <a:r>
              <a:rPr lang="en-US" dirty="0"/>
              <a:t>, and expected </a:t>
            </a:r>
            <a:r>
              <a:rPr lang="en-US" b="1" dirty="0">
                <a:solidFill>
                  <a:srgbClr val="002060"/>
                </a:solidFill>
              </a:rPr>
              <a:t>therapeutic benefits</a:t>
            </a:r>
            <a:r>
              <a:rPr lang="en-US" dirty="0"/>
              <a:t> of thoracic decompression.</a:t>
            </a:r>
          </a:p>
          <a:p>
            <a:pPr marL="990009" lvl="1" indent="-465887">
              <a:buFont typeface="+mj-lt"/>
              <a:buAutoNum type="arabicPeriod"/>
            </a:pPr>
            <a:r>
              <a:rPr lang="en-US" dirty="0"/>
              <a:t>Identify the (right and left)</a:t>
            </a:r>
            <a:r>
              <a:rPr lang="en-US" dirty="0">
                <a:effectLst>
                  <a:outerShdw blurRad="38100" dist="38100" dir="2700000" algn="tl">
                    <a:srgbClr val="000000">
                      <a:alpha val="43137"/>
                    </a:srgbClr>
                  </a:outerShdw>
                </a:effectLst>
              </a:rPr>
              <a:t> </a:t>
            </a:r>
            <a:r>
              <a:rPr lang="en-US" b="1" dirty="0"/>
              <a:t>lateral landmarks</a:t>
            </a:r>
            <a:r>
              <a:rPr lang="en-US" dirty="0"/>
              <a:t> for thoracic decompression.</a:t>
            </a:r>
          </a:p>
          <a:p>
            <a:pPr marL="990009" lvl="1" indent="-465887">
              <a:buFont typeface="+mj-lt"/>
              <a:buAutoNum type="arabicPeriod"/>
            </a:pPr>
            <a:r>
              <a:rPr lang="en-US" dirty="0">
                <a:solidFill>
                  <a:schemeClr val="bg1">
                    <a:lumMod val="75000"/>
                  </a:schemeClr>
                </a:solidFill>
              </a:rPr>
              <a:t>Identify</a:t>
            </a:r>
            <a:r>
              <a:rPr lang="en-US" b="1" dirty="0">
                <a:solidFill>
                  <a:schemeClr val="bg1">
                    <a:lumMod val="75000"/>
                  </a:schemeClr>
                </a:solidFill>
                <a:effectLst>
                  <a:outerShdw blurRad="38100" dist="38100" dir="2700000" algn="tl">
                    <a:srgbClr val="000000">
                      <a:alpha val="43137"/>
                    </a:srgbClr>
                  </a:outerShdw>
                </a:effectLst>
              </a:rPr>
              <a:t> </a:t>
            </a:r>
            <a:r>
              <a:rPr lang="en-US" dirty="0">
                <a:solidFill>
                  <a:schemeClr val="bg1">
                    <a:lumMod val="75000"/>
                  </a:schemeClr>
                </a:solidFill>
              </a:rPr>
              <a:t>the (right and left)</a:t>
            </a:r>
            <a:r>
              <a:rPr lang="en-US" dirty="0">
                <a:solidFill>
                  <a:schemeClr val="bg1">
                    <a:lumMod val="75000"/>
                  </a:schemeClr>
                </a:solidFill>
                <a:effectLst>
                  <a:outerShdw blurRad="38100" dist="38100" dir="2700000" algn="tl">
                    <a:srgbClr val="000000">
                      <a:alpha val="43137"/>
                    </a:srgbClr>
                  </a:outerShdw>
                </a:effectLst>
              </a:rPr>
              <a:t> </a:t>
            </a:r>
            <a:r>
              <a:rPr lang="en-US" b="1" dirty="0">
                <a:solidFill>
                  <a:schemeClr val="bg1">
                    <a:lumMod val="75000"/>
                  </a:schemeClr>
                </a:solidFill>
              </a:rPr>
              <a:t>anterior landmarks</a:t>
            </a:r>
            <a:r>
              <a:rPr lang="en-US" dirty="0">
                <a:solidFill>
                  <a:schemeClr val="bg1">
                    <a:lumMod val="75000"/>
                  </a:schemeClr>
                </a:solidFill>
                <a:effectLst>
                  <a:outerShdw blurRad="38100" dist="38100" dir="2700000" algn="tl">
                    <a:srgbClr val="000000">
                      <a:alpha val="43137"/>
                    </a:srgbClr>
                  </a:outerShdw>
                </a:effectLst>
              </a:rPr>
              <a:t> </a:t>
            </a:r>
            <a:r>
              <a:rPr lang="en-US" dirty="0">
                <a:solidFill>
                  <a:schemeClr val="bg1">
                    <a:lumMod val="75000"/>
                  </a:schemeClr>
                </a:solidFill>
              </a:rPr>
              <a:t>for</a:t>
            </a:r>
            <a:r>
              <a:rPr lang="en-US" dirty="0">
                <a:solidFill>
                  <a:schemeClr val="bg1">
                    <a:lumMod val="75000"/>
                  </a:schemeClr>
                </a:solidFill>
                <a:effectLst>
                  <a:outerShdw blurRad="38100" dist="38100" dir="2700000" algn="tl">
                    <a:srgbClr val="000000">
                      <a:alpha val="43137"/>
                    </a:srgbClr>
                  </a:outerShdw>
                </a:effectLst>
              </a:rPr>
              <a:t> </a:t>
            </a:r>
            <a:r>
              <a:rPr lang="en-US" dirty="0">
                <a:solidFill>
                  <a:schemeClr val="bg1">
                    <a:lumMod val="75000"/>
                  </a:schemeClr>
                </a:solidFill>
              </a:rPr>
              <a:t>thoracic decompression. </a:t>
            </a:r>
            <a:r>
              <a:rPr lang="en-US" dirty="0">
                <a:solidFill>
                  <a:prstClr val="white">
                    <a:lumMod val="50000"/>
                  </a:prstClr>
                </a:solidFill>
              </a:rPr>
              <a:t>Objective is GRAY on this slide because it will be covered in anterior insertion program. Suggestion – review and become competent with both insertion locations.</a:t>
            </a:r>
            <a:endParaRPr lang="en-US" dirty="0"/>
          </a:p>
          <a:p>
            <a:pPr marL="990009" lvl="1" indent="-465887">
              <a:buFont typeface="+mj-lt"/>
              <a:buAutoNum type="arabicPeriod"/>
            </a:pPr>
            <a:r>
              <a:rPr lang="en-US" dirty="0"/>
              <a:t>List the indications (signs and symptoms) of </a:t>
            </a:r>
            <a:r>
              <a:rPr lang="en-US" b="1" dirty="0">
                <a:solidFill>
                  <a:srgbClr val="002060"/>
                </a:solidFill>
              </a:rPr>
              <a:t>successful</a:t>
            </a:r>
            <a:r>
              <a:rPr lang="en-US" b="1" dirty="0">
                <a:solidFill>
                  <a:srgbClr val="002060"/>
                </a:solidFill>
                <a:effectLst>
                  <a:outerShdw blurRad="38100" dist="38100" dir="2700000" algn="tl">
                    <a:srgbClr val="000000">
                      <a:alpha val="43137"/>
                    </a:srgbClr>
                  </a:outerShdw>
                </a:effectLst>
              </a:rPr>
              <a:t> </a:t>
            </a:r>
            <a:r>
              <a:rPr lang="en-US" b="1" dirty="0">
                <a:solidFill>
                  <a:srgbClr val="002060"/>
                </a:solidFill>
              </a:rPr>
              <a:t>thoracic decompression.</a:t>
            </a:r>
          </a:p>
          <a:p>
            <a:pPr marL="990009" lvl="1" indent="-465887">
              <a:buFont typeface="+mj-lt"/>
              <a:buAutoNum type="arabicPeriod"/>
            </a:pPr>
            <a:r>
              <a:rPr lang="en-US" dirty="0"/>
              <a:t>Define the </a:t>
            </a:r>
            <a:r>
              <a:rPr lang="en-US" b="1" dirty="0">
                <a:solidFill>
                  <a:srgbClr val="FF9900"/>
                </a:solidFill>
              </a:rPr>
              <a:t>potential complications </a:t>
            </a:r>
            <a:r>
              <a:rPr lang="en-US" dirty="0"/>
              <a:t>of an improperly performed thoracic decompression procedure</a:t>
            </a:r>
            <a:r>
              <a:rPr lang="en-US" sz="1400" dirty="0"/>
              <a:t>.</a:t>
            </a:r>
          </a:p>
          <a:p>
            <a:pPr marL="990009" lvl="1" indent="-465887">
              <a:buFont typeface="+mj-lt"/>
              <a:buAutoNum type="arabicPeriod"/>
            </a:pPr>
            <a:r>
              <a:rPr lang="en-US" dirty="0"/>
              <a:t>Discuss current scientific evidence as it relates to thoracic decompression.</a:t>
            </a:r>
          </a:p>
          <a:p>
            <a:pPr marL="58236"/>
            <a:endParaRPr lang="en-US" sz="400" dirty="0"/>
          </a:p>
          <a:p>
            <a:pPr marL="58236"/>
            <a:r>
              <a:rPr lang="en-US" dirty="0"/>
              <a:t>At the completion of clinical training consider offering both a written and skills competency evaluation. </a:t>
            </a:r>
          </a:p>
          <a:p>
            <a:pPr marL="58236"/>
            <a:endParaRPr lang="en-US" b="1" dirty="0"/>
          </a:p>
          <a:p>
            <a:pPr marL="58236"/>
            <a:endParaRPr lang="en-US" sz="2000" dirty="0"/>
          </a:p>
          <a:p>
            <a:endParaRPr lang="en-US" dirty="0"/>
          </a:p>
        </p:txBody>
      </p:sp>
      <p:sp>
        <p:nvSpPr>
          <p:cNvPr id="4" name="Slide Number Placeholder 3"/>
          <p:cNvSpPr>
            <a:spLocks noGrp="1"/>
          </p:cNvSpPr>
          <p:nvPr>
            <p:ph type="sldNum" sz="quarter" idx="10"/>
          </p:nvPr>
        </p:nvSpPr>
        <p:spPr/>
        <p:txBody>
          <a:bodyPr/>
          <a:lstStyle/>
          <a:p>
            <a:fld id="{E6023C06-E23F-458F-BDFD-AE89A8D7716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82275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ENHANCED</a:t>
            </a:r>
            <a:r>
              <a:rPr lang="en-US" baseline="0" dirty="0"/>
              <a:t> ARS</a:t>
            </a:r>
            <a:r>
              <a:rPr lang="en-US" dirty="0"/>
              <a:t>™ decompression needle system is packaged in a proven, robust hard-shell case, with an assurance seal indicating sterility and lot number. As with all medical devices, labeling provides additional information regarding device length and size, as well as contact information for North American Rescue®, LLC. </a:t>
            </a:r>
          </a:p>
          <a:p>
            <a:endParaRPr lang="en-US" dirty="0"/>
          </a:p>
          <a:p>
            <a:r>
              <a:rPr lang="en-US" dirty="0"/>
              <a:t>Instructions for use accompany EACH needle set and should be reviewed during training efforts and emergent usage when needed. </a:t>
            </a:r>
          </a:p>
          <a:p>
            <a:endParaRPr lang="en-US" dirty="0"/>
          </a:p>
          <a:p>
            <a:r>
              <a:rPr lang="en-US" b="1" dirty="0"/>
              <a:t>To open:</a:t>
            </a:r>
          </a:p>
          <a:p>
            <a:endParaRPr lang="en-US" dirty="0"/>
          </a:p>
          <a:p>
            <a:pPr marL="232943" indent="-232943">
              <a:buAutoNum type="arabicPeriod"/>
            </a:pPr>
            <a:r>
              <a:rPr lang="en-US" dirty="0"/>
              <a:t>Ensure integrity of safety seal</a:t>
            </a:r>
          </a:p>
          <a:p>
            <a:pPr marL="232943" indent="-232943">
              <a:buAutoNum type="arabicPeriod"/>
            </a:pPr>
            <a:r>
              <a:rPr lang="en-US" dirty="0"/>
              <a:t>“Twist off” red cap, breaking safety seal</a:t>
            </a:r>
          </a:p>
          <a:p>
            <a:pPr marL="232943" indent="-232943">
              <a:buAutoNum type="arabicPeriod"/>
            </a:pPr>
            <a:r>
              <a:rPr lang="en-US" dirty="0"/>
              <a:t>Remove red case cap, exposing SPEAR™ </a:t>
            </a:r>
          </a:p>
          <a:p>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172460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4200" y="474663"/>
            <a:ext cx="3455988" cy="1943100"/>
          </a:xfrm>
        </p:spPr>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E25222AF-C3B8-9755-D241-59B55B8F8DE1}"/>
              </a:ext>
            </a:extLst>
          </p:cNvPr>
          <p:cNvSpPr txBox="1">
            <a:spLocks/>
          </p:cNvSpPr>
          <p:nvPr/>
        </p:nvSpPr>
        <p:spPr>
          <a:xfrm>
            <a:off x="574464" y="2700579"/>
            <a:ext cx="5861472" cy="4651691"/>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dirty="0">
                <a:solidFill>
                  <a:prstClr val="black"/>
                </a:solidFill>
                <a:ea typeface="Calibri" panose="020F0502020204030204" pitchFamily="34" charset="0"/>
                <a:cs typeface="Times New Roman" panose="02020603050405020304" pitchFamily="18" charset="0"/>
              </a:rPr>
              <a:t>ENHANCED ARS™</a:t>
            </a:r>
            <a:r>
              <a:rPr lang="en-US" dirty="0">
                <a:solidFill>
                  <a:prstClr val="black"/>
                </a:solidFill>
                <a:ea typeface="Calibri" panose="020F0502020204030204" pitchFamily="34" charset="0"/>
                <a:cs typeface="Times New Roman" panose="02020603050405020304" pitchFamily="18" charset="0"/>
              </a:rPr>
              <a:t> decompression needle system and training materials</a:t>
            </a:r>
            <a:r>
              <a:rPr lang="en-US" dirty="0">
                <a:solidFill>
                  <a:prstClr val="black"/>
                </a:solidFill>
                <a:latin typeface="Times New Roman" panose="02020603050405020304" pitchFamily="18" charset="0"/>
                <a:ea typeface="Calibri" panose="020F0502020204030204" pitchFamily="34" charset="0"/>
              </a:rPr>
              <a:t> </a:t>
            </a:r>
            <a:r>
              <a:rPr lang="en-US" u="sng" dirty="0">
                <a:solidFill>
                  <a:prstClr val="black"/>
                </a:solidFill>
                <a:ea typeface="Calibri" panose="020F0502020204030204" pitchFamily="34" charset="0"/>
                <a:cs typeface="Times New Roman" panose="02020603050405020304" pitchFamily="18" charset="0"/>
              </a:rPr>
              <a:t>meet and exceed</a:t>
            </a:r>
            <a:r>
              <a:rPr lang="en-US" dirty="0">
                <a:solidFill>
                  <a:prstClr val="black"/>
                </a:solidFill>
                <a:ea typeface="Calibri" panose="020F0502020204030204" pitchFamily="34" charset="0"/>
                <a:cs typeface="Times New Roman" panose="02020603050405020304" pitchFamily="18" charset="0"/>
              </a:rPr>
              <a:t> 11 April 18 TCCC Guidelines Change 17-02”. </a:t>
            </a:r>
          </a:p>
          <a:p>
            <a:endParaRPr lang="en-US" sz="400" dirty="0">
              <a:solidFill>
                <a:prstClr val="black"/>
              </a:solidFill>
              <a:ea typeface="Calibri" panose="020F0502020204030204" pitchFamily="34" charset="0"/>
              <a:cs typeface="Times New Roman" panose="02020603050405020304" pitchFamily="18" charset="0"/>
            </a:endParaRPr>
          </a:p>
          <a:p>
            <a:r>
              <a:rPr lang="en-US" dirty="0">
                <a:solidFill>
                  <a:prstClr val="black"/>
                </a:solidFill>
                <a:ea typeface="Calibri" panose="020F0502020204030204" pitchFamily="34" charset="0"/>
                <a:cs typeface="Times New Roman" panose="02020603050405020304" pitchFamily="18" charset="0"/>
              </a:rPr>
              <a:t>The</a:t>
            </a:r>
            <a:r>
              <a:rPr lang="en-US" b="1" dirty="0">
                <a:solidFill>
                  <a:prstClr val="black"/>
                </a:solidFill>
                <a:ea typeface="Calibri" panose="020F0502020204030204" pitchFamily="34" charset="0"/>
                <a:cs typeface="Times New Roman" panose="02020603050405020304" pitchFamily="18" charset="0"/>
              </a:rPr>
              <a:t> ENHANCED ARS™ is a</a:t>
            </a:r>
            <a:r>
              <a:rPr lang="en-US" dirty="0">
                <a:solidFill>
                  <a:prstClr val="black"/>
                </a:solidFill>
                <a:ea typeface="Calibri" panose="020F0502020204030204" pitchFamily="34" charset="0"/>
                <a:cs typeface="Times New Roman" panose="02020603050405020304" pitchFamily="18" charset="0"/>
              </a:rPr>
              <a:t> </a:t>
            </a:r>
            <a:r>
              <a:rPr lang="en-US" b="1" dirty="0">
                <a:solidFill>
                  <a:prstClr val="black"/>
                </a:solidFill>
                <a:ea typeface="Calibri" panose="020F0502020204030204" pitchFamily="34" charset="0"/>
                <a:cs typeface="Times New Roman" panose="02020603050405020304" pitchFamily="18" charset="0"/>
              </a:rPr>
              <a:t>robustly packaged complete assembly</a:t>
            </a:r>
            <a:r>
              <a:rPr lang="en-US" dirty="0">
                <a:solidFill>
                  <a:prstClr val="black"/>
                </a:solidFill>
                <a:ea typeface="Calibri" panose="020F0502020204030204" pitchFamily="34" charset="0"/>
                <a:cs typeface="Times New Roman" panose="02020603050405020304" pitchFamily="18" charset="0"/>
              </a:rPr>
              <a:t> created to address documented failures and current management challenges in the field and critical care settings.</a:t>
            </a:r>
          </a:p>
          <a:p>
            <a:endParaRPr lang="en-US" sz="400" dirty="0">
              <a:solidFill>
                <a:prstClr val="black"/>
              </a:solidFill>
              <a:ea typeface="Times New Roman" panose="02020603050405020304" pitchFamily="18"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Length:</a:t>
            </a:r>
            <a:r>
              <a:rPr lang="en-US" dirty="0">
                <a:solidFill>
                  <a:prstClr val="black"/>
                </a:solidFill>
                <a:ea typeface="Calibri" panose="020F0502020204030204" pitchFamily="34" charset="0"/>
                <a:cs typeface="Times New Roman" panose="02020603050405020304" pitchFamily="18" charset="0"/>
              </a:rPr>
              <a:t> </a:t>
            </a:r>
            <a:r>
              <a:rPr lang="en-US" b="1" dirty="0">
                <a:solidFill>
                  <a:prstClr val="black"/>
                </a:solidFill>
                <a:ea typeface="Calibri" panose="020F0502020204030204" pitchFamily="34" charset="0"/>
                <a:cs typeface="Times New Roman" panose="02020603050405020304" pitchFamily="18" charset="0"/>
              </a:rPr>
              <a:t>3.25 inches (8.25cm)</a:t>
            </a:r>
            <a:r>
              <a:rPr lang="en-US" b="1" dirty="0">
                <a:solidFill>
                  <a:prstClr val="black"/>
                </a:solidFill>
                <a:latin typeface="Calibri" panose="020F0502020204030204"/>
                <a:ea typeface="Calibri" panose="020F0502020204030204" pitchFamily="34" charset="0"/>
                <a:cs typeface="Times New Roman" panose="02020603050405020304" pitchFamily="18" charset="0"/>
              </a:rPr>
              <a:t> KEY Point: </a:t>
            </a:r>
            <a:r>
              <a:rPr lang="en-US" dirty="0">
                <a:solidFill>
                  <a:prstClr val="black"/>
                </a:solidFill>
                <a:latin typeface="Calibri" panose="020F0502020204030204"/>
                <a:ea typeface="Calibri" panose="020F0502020204030204" pitchFamily="34" charset="0"/>
                <a:cs typeface="Times New Roman" panose="02020603050405020304" pitchFamily="18" charset="0"/>
              </a:rPr>
              <a:t>Length is necessary based on an average 2.1 inches ( 5.3 centimeters) of </a:t>
            </a:r>
            <a:r>
              <a:rPr lang="en-US" b="1" dirty="0">
                <a:solidFill>
                  <a:prstClr val="black"/>
                </a:solidFill>
                <a:latin typeface="Calibri" panose="020F0502020204030204"/>
                <a:ea typeface="Calibri" panose="020F0502020204030204" pitchFamily="34" charset="0"/>
                <a:cs typeface="Times New Roman" panose="02020603050405020304" pitchFamily="18" charset="0"/>
              </a:rPr>
              <a:t>skin to rib</a:t>
            </a:r>
            <a:r>
              <a:rPr lang="en-US" dirty="0">
                <a:solidFill>
                  <a:prstClr val="black"/>
                </a:solidFill>
                <a:latin typeface="Calibri" panose="020F0502020204030204"/>
                <a:ea typeface="Calibri" panose="020F0502020204030204" pitchFamily="34" charset="0"/>
                <a:cs typeface="Times New Roman" panose="02020603050405020304" pitchFamily="18" charset="0"/>
              </a:rPr>
              <a:t> depth AND an additional average of 0.5+ inches of </a:t>
            </a:r>
            <a:r>
              <a:rPr lang="en-US" b="1" dirty="0">
                <a:solidFill>
                  <a:prstClr val="black"/>
                </a:solidFill>
                <a:latin typeface="Calibri" panose="020F0502020204030204"/>
                <a:ea typeface="Calibri" panose="020F0502020204030204" pitchFamily="34" charset="0"/>
                <a:cs typeface="Times New Roman" panose="02020603050405020304" pitchFamily="18" charset="0"/>
              </a:rPr>
              <a:t>rib to pleura </a:t>
            </a:r>
            <a:r>
              <a:rPr lang="en-US" dirty="0">
                <a:solidFill>
                  <a:prstClr val="black"/>
                </a:solidFill>
                <a:latin typeface="Calibri" panose="020F0502020204030204"/>
                <a:ea typeface="Calibri" panose="020F0502020204030204" pitchFamily="34" charset="0"/>
                <a:cs typeface="Times New Roman" panose="02020603050405020304" pitchFamily="18" charset="0"/>
              </a:rPr>
              <a:t>depth. </a:t>
            </a:r>
            <a:endParaRPr lang="en-US" b="1" dirty="0">
              <a:solidFill>
                <a:prstClr val="black"/>
              </a:solidFill>
              <a:ea typeface="Calibri" panose="020F0502020204030204" pitchFamily="34" charset="0"/>
              <a:cs typeface="Times New Roman" panose="02020603050405020304" pitchFamily="18" charset="0"/>
            </a:endParaRPr>
          </a:p>
          <a:p>
            <a:endParaRPr lang="en-US" sz="400" b="1" dirty="0">
              <a:solidFill>
                <a:prstClr val="black"/>
              </a:solidFill>
              <a:ea typeface="Calibri" panose="020F0502020204030204" pitchFamily="34"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Size &amp; modifications:</a:t>
            </a:r>
            <a:r>
              <a:rPr lang="en-US" dirty="0">
                <a:solidFill>
                  <a:prstClr val="black"/>
                </a:solidFill>
                <a:ea typeface="Calibri" panose="020F0502020204030204" pitchFamily="34" charset="0"/>
                <a:cs typeface="Times New Roman" panose="02020603050405020304" pitchFamily="18" charset="0"/>
              </a:rPr>
              <a:t> </a:t>
            </a:r>
            <a:r>
              <a:rPr lang="en-US" b="1" dirty="0">
                <a:solidFill>
                  <a:prstClr val="black"/>
                </a:solidFill>
                <a:ea typeface="Calibri" panose="020F0502020204030204" pitchFamily="34" charset="0"/>
                <a:cs typeface="Times New Roman" panose="02020603050405020304" pitchFamily="18" charset="0"/>
              </a:rPr>
              <a:t>10ga</a:t>
            </a:r>
            <a:r>
              <a:rPr lang="en-US" dirty="0">
                <a:solidFill>
                  <a:prstClr val="black"/>
                </a:solidFill>
                <a:ea typeface="Calibri" panose="020F0502020204030204" pitchFamily="34" charset="0"/>
                <a:cs typeface="Times New Roman" panose="02020603050405020304" pitchFamily="18" charset="0"/>
              </a:rPr>
              <a:t> (10 French) </a:t>
            </a:r>
            <a:r>
              <a:rPr lang="en-US" b="1" dirty="0">
                <a:solidFill>
                  <a:prstClr val="black"/>
                </a:solidFill>
                <a:ea typeface="Calibri" panose="020F0502020204030204" pitchFamily="34" charset="0"/>
                <a:cs typeface="Times New Roman" panose="02020603050405020304" pitchFamily="18" charset="0"/>
              </a:rPr>
              <a:t>catheter</a:t>
            </a:r>
            <a:r>
              <a:rPr lang="en-US" dirty="0">
                <a:solidFill>
                  <a:prstClr val="black"/>
                </a:solidFill>
                <a:ea typeface="Calibri" panose="020F0502020204030204" pitchFamily="34" charset="0"/>
                <a:cs typeface="Times New Roman" panose="02020603050405020304" pitchFamily="18" charset="0"/>
              </a:rPr>
              <a:t> </a:t>
            </a:r>
            <a:r>
              <a:rPr lang="en-US" b="1" dirty="0">
                <a:solidFill>
                  <a:prstClr val="black"/>
                </a:solidFill>
                <a:ea typeface="Calibri" panose="020F0502020204030204" pitchFamily="34" charset="0"/>
                <a:cs typeface="Times New Roman" panose="02020603050405020304" pitchFamily="18" charset="0"/>
              </a:rPr>
              <a:t>with distal fenestrations</a:t>
            </a:r>
            <a:r>
              <a:rPr lang="en-US" dirty="0">
                <a:solidFill>
                  <a:prstClr val="black"/>
                </a:solidFill>
                <a:ea typeface="Calibri" panose="020F0502020204030204" pitchFamily="34" charset="0"/>
                <a:cs typeface="Times New Roman" panose="02020603050405020304" pitchFamily="18" charset="0"/>
              </a:rPr>
              <a:t> (holes). The fenestrations provide</a:t>
            </a:r>
            <a:r>
              <a:rPr lang="en-US" b="1" dirty="0">
                <a:solidFill>
                  <a:prstClr val="black"/>
                </a:solidFill>
                <a:ea typeface="Calibri" panose="020F0502020204030204" pitchFamily="34" charset="0"/>
                <a:cs typeface="Times New Roman" panose="02020603050405020304" pitchFamily="18" charset="0"/>
              </a:rPr>
              <a:t> </a:t>
            </a:r>
            <a:r>
              <a:rPr lang="en-US" dirty="0">
                <a:solidFill>
                  <a:prstClr val="black"/>
                </a:solidFill>
                <a:ea typeface="Calibri" panose="020F0502020204030204" pitchFamily="34" charset="0"/>
                <a:cs typeface="Times New Roman" panose="02020603050405020304" pitchFamily="18" charset="0"/>
              </a:rPr>
              <a:t>a 314% increase in air outflow</a:t>
            </a:r>
            <a:r>
              <a:rPr lang="en-US" b="1" dirty="0">
                <a:solidFill>
                  <a:prstClr val="black"/>
                </a:solidFill>
                <a:ea typeface="Calibri" panose="020F0502020204030204" pitchFamily="34" charset="0"/>
                <a:cs typeface="Times New Roman" panose="02020603050405020304" pitchFamily="18" charset="0"/>
              </a:rPr>
              <a:t> </a:t>
            </a:r>
            <a:r>
              <a:rPr lang="en-US" dirty="0">
                <a:solidFill>
                  <a:prstClr val="black"/>
                </a:solidFill>
                <a:ea typeface="Calibri" panose="020F0502020204030204" pitchFamily="34" charset="0"/>
                <a:cs typeface="Times New Roman" panose="02020603050405020304" pitchFamily="18" charset="0"/>
              </a:rPr>
              <a:t>when compared to a 14ga catheter</a:t>
            </a:r>
            <a:r>
              <a:rPr lang="en-US" b="1" dirty="0">
                <a:solidFill>
                  <a:prstClr val="black"/>
                </a:solidFill>
                <a:ea typeface="Calibri" panose="020F0502020204030204" pitchFamily="34" charset="0"/>
                <a:cs typeface="Times New Roman" panose="02020603050405020304" pitchFamily="18" charset="0"/>
              </a:rPr>
              <a:t>, </a:t>
            </a:r>
            <a:r>
              <a:rPr lang="en-US" dirty="0">
                <a:solidFill>
                  <a:prstClr val="black"/>
                </a:solidFill>
                <a:ea typeface="Calibri" panose="020F0502020204030204" pitchFamily="34" charset="0"/>
                <a:cs typeface="Times New Roman" panose="02020603050405020304" pitchFamily="18" charset="0"/>
              </a:rPr>
              <a:t>and a 74% increase in air outflow over a non-fenestrated 10ga. </a:t>
            </a:r>
          </a:p>
          <a:p>
            <a:endParaRPr lang="en-US" b="1" dirty="0">
              <a:solidFill>
                <a:prstClr val="black"/>
              </a:solidFill>
              <a:ea typeface="Calibri" panose="020F0502020204030204" pitchFamily="34"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IMPORTANT POINT: 10ga ENHANCED ARS™ catheter walls </a:t>
            </a:r>
            <a:r>
              <a:rPr lang="en-US" dirty="0">
                <a:solidFill>
                  <a:prstClr val="black"/>
                </a:solidFill>
                <a:ea typeface="Calibri" panose="020F0502020204030204" pitchFamily="34" charset="0"/>
                <a:cs typeface="Times New Roman" panose="02020603050405020304" pitchFamily="18" charset="0"/>
              </a:rPr>
              <a:t>(external and internal lumen combined) </a:t>
            </a:r>
            <a:r>
              <a:rPr lang="en-US" b="1" dirty="0">
                <a:solidFill>
                  <a:prstClr val="black"/>
                </a:solidFill>
                <a:ea typeface="Calibri" panose="020F0502020204030204" pitchFamily="34" charset="0"/>
                <a:cs typeface="Times New Roman" panose="02020603050405020304" pitchFamily="18" charset="0"/>
              </a:rPr>
              <a:t>have been shown to remain patent </a:t>
            </a:r>
            <a:r>
              <a:rPr lang="en-US" dirty="0">
                <a:solidFill>
                  <a:prstClr val="black"/>
                </a:solidFill>
                <a:ea typeface="Calibri" panose="020F0502020204030204" pitchFamily="34" charset="0"/>
                <a:cs typeface="Times New Roman" panose="02020603050405020304" pitchFamily="18" charset="0"/>
              </a:rPr>
              <a:t>(open) </a:t>
            </a:r>
            <a:r>
              <a:rPr lang="en-US" b="1" dirty="0">
                <a:solidFill>
                  <a:prstClr val="black"/>
                </a:solidFill>
                <a:ea typeface="Calibri" panose="020F0502020204030204" pitchFamily="34" charset="0"/>
                <a:cs typeface="Times New Roman" panose="02020603050405020304" pitchFamily="18" charset="0"/>
              </a:rPr>
              <a:t>during routine usage.</a:t>
            </a:r>
          </a:p>
          <a:p>
            <a:endParaRPr lang="en-US" dirty="0">
              <a:solidFill>
                <a:prstClr val="black"/>
              </a:solidFill>
              <a:ea typeface="Calibri" panose="020F0502020204030204" pitchFamily="34"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The catheter</a:t>
            </a:r>
            <a:r>
              <a:rPr lang="en-US" dirty="0">
                <a:solidFill>
                  <a:prstClr val="black"/>
                </a:solidFill>
                <a:ea typeface="Calibri" panose="020F0502020204030204" pitchFamily="34" charset="0"/>
                <a:cs typeface="Times New Roman" panose="02020603050405020304" pitchFamily="18" charset="0"/>
              </a:rPr>
              <a:t> additionally has been designed with NVG-friendly </a:t>
            </a:r>
            <a:r>
              <a:rPr lang="en-US" b="1" dirty="0">
                <a:solidFill>
                  <a:prstClr val="black"/>
                </a:solidFill>
                <a:ea typeface="Calibri" panose="020F0502020204030204" pitchFamily="34" charset="0"/>
                <a:cs typeface="Times New Roman" panose="02020603050405020304" pitchFamily="18" charset="0"/>
              </a:rPr>
              <a:t>centimeter markings </a:t>
            </a:r>
            <a:r>
              <a:rPr lang="en-US" dirty="0">
                <a:solidFill>
                  <a:prstClr val="black"/>
                </a:solidFill>
                <a:ea typeface="Calibri" panose="020F0502020204030204" pitchFamily="34" charset="0"/>
                <a:cs typeface="Times New Roman" panose="02020603050405020304" pitchFamily="18" charset="0"/>
              </a:rPr>
              <a:t>along its length </a:t>
            </a:r>
            <a:r>
              <a:rPr lang="en-US" b="1" dirty="0">
                <a:solidFill>
                  <a:prstClr val="black"/>
                </a:solidFill>
                <a:ea typeface="Calibri" panose="020F0502020204030204" pitchFamily="34" charset="0"/>
                <a:cs typeface="Times New Roman" panose="02020603050405020304" pitchFamily="18" charset="0"/>
              </a:rPr>
              <a:t>for precise depth control </a:t>
            </a:r>
            <a:r>
              <a:rPr lang="en-US" dirty="0">
                <a:solidFill>
                  <a:prstClr val="black"/>
                </a:solidFill>
                <a:ea typeface="Calibri" panose="020F0502020204030204" pitchFamily="34" charset="0"/>
                <a:cs typeface="Times New Roman" panose="02020603050405020304" pitchFamily="18" charset="0"/>
              </a:rPr>
              <a:t>(a key factor to improve patient safety) </a:t>
            </a:r>
            <a:r>
              <a:rPr lang="en-US" b="1" dirty="0">
                <a:solidFill>
                  <a:prstClr val="black"/>
                </a:solidFill>
                <a:ea typeface="Calibri" panose="020F0502020204030204" pitchFamily="34" charset="0"/>
                <a:cs typeface="Times New Roman" panose="02020603050405020304" pitchFamily="18" charset="0"/>
              </a:rPr>
              <a:t>during placement. </a:t>
            </a:r>
          </a:p>
          <a:p>
            <a:r>
              <a:rPr lang="en-US" sz="400" b="1" dirty="0">
                <a:solidFill>
                  <a:prstClr val="black"/>
                </a:solidFill>
                <a:ea typeface="Calibri" panose="020F0502020204030204" pitchFamily="34" charset="0"/>
                <a:cs typeface="Times New Roman" panose="02020603050405020304" pitchFamily="18" charset="0"/>
              </a:rPr>
              <a:t> </a:t>
            </a:r>
            <a:endParaRPr lang="en-US" b="1" dirty="0">
              <a:solidFill>
                <a:prstClr val="black"/>
              </a:solidFill>
              <a:ea typeface="Calibri" panose="020F0502020204030204" pitchFamily="34" charset="0"/>
              <a:cs typeface="Times New Roman" panose="02020603050405020304" pitchFamily="18" charset="0"/>
            </a:endParaRPr>
          </a:p>
          <a:p>
            <a:endParaRPr lang="en-US" b="1" dirty="0">
              <a:solidFill>
                <a:prstClr val="black"/>
              </a:solidFill>
              <a:ea typeface="Calibri" panose="020F0502020204030204" pitchFamily="34" charset="0"/>
              <a:cs typeface="Times New Roman" panose="02020603050405020304" pitchFamily="18" charset="0"/>
            </a:endParaRPr>
          </a:p>
          <a:p>
            <a:r>
              <a:rPr lang="en-US" b="1" dirty="0">
                <a:solidFill>
                  <a:prstClr val="black"/>
                </a:solidFill>
                <a:ea typeface="Calibri" panose="020F0502020204030204" pitchFamily="34" charset="0"/>
                <a:cs typeface="Times New Roman" panose="02020603050405020304" pitchFamily="18" charset="0"/>
              </a:rPr>
              <a:t>Needle tip has been modified</a:t>
            </a:r>
            <a:r>
              <a:rPr lang="en-US" dirty="0">
                <a:solidFill>
                  <a:prstClr val="black"/>
                </a:solidFill>
                <a:latin typeface="Calibri" panose="020F0502020204030204"/>
                <a:ea typeface="Calibri" panose="020F0502020204030204" pitchFamily="34" charset="0"/>
                <a:cs typeface="Times New Roman" panose="02020603050405020304" pitchFamily="18" charset="0"/>
              </a:rPr>
              <a:t> to a bi-beveled cutting blade with an adjusted angle of entry to allow for a skin nick, and to improve penetration through varying types of tissue. This modification offers clinicians enhanced entry control (which prevents “explosive entry” and penetration failure, thus improving patient safety). </a:t>
            </a:r>
            <a:endParaRPr lang="en-US" b="1" dirty="0">
              <a:solidFill>
                <a:prstClr val="black"/>
              </a:solidFill>
              <a:ea typeface="Calibri" panose="020F0502020204030204" pitchFamily="34" charset="0"/>
              <a:cs typeface="Times New Roman" panose="02020603050405020304" pitchFamily="18" charset="0"/>
            </a:endParaRPr>
          </a:p>
          <a:p>
            <a:endParaRPr lang="en-US" sz="4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p14="http://schemas.microsoft.com/office/powerpoint/2010/main" val="75538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23C06-E23F-458F-BDFD-AE89A8D77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Notes Placeholder 2">
            <a:extLst>
              <a:ext uri="{FF2B5EF4-FFF2-40B4-BE49-F238E27FC236}">
                <a16:creationId xmlns:a16="http://schemas.microsoft.com/office/drawing/2014/main" id="{F7EDD29B-033D-04B8-6673-D32589ED711E}"/>
              </a:ext>
            </a:extLst>
          </p:cNvPr>
          <p:cNvSpPr txBox="1">
            <a:spLocks/>
          </p:cNvSpPr>
          <p:nvPr/>
        </p:nvSpPr>
        <p:spPr>
          <a:xfrm>
            <a:off x="701040" y="4473892"/>
            <a:ext cx="5608320" cy="3660458"/>
          </a:xfrm>
          <a:prstGeom prst="rect">
            <a:avLst/>
          </a:prstGeom>
        </p:spPr>
        <p:txBody>
          <a:bodyPr vert="horz" lIns="93177" tIns="46589" rIns="93177" bIns="46589"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t>The ENHANCED ARS™</a:t>
            </a:r>
          </a:p>
          <a:p>
            <a:endParaRPr lang="en-US"/>
          </a:p>
          <a:p>
            <a:r>
              <a:rPr lang="en-US" b="1"/>
              <a:t>Once proper insertion depth has been achieved (not deeper than 2 cm </a:t>
            </a:r>
            <a:r>
              <a:rPr lang="en-US" b="1" i="1"/>
              <a:t>beyond parietal pleura</a:t>
            </a:r>
            <a:r>
              <a:rPr lang="en-US" b="1"/>
              <a:t>), and ENHANCED ARS™ has been oriented toward the mid-clavicle, thread the catheter into position while holding needle stationary. </a:t>
            </a:r>
          </a:p>
          <a:p>
            <a:endParaRPr lang="en-US"/>
          </a:p>
          <a:p>
            <a:r>
              <a:rPr lang="en-US"/>
              <a:t>Catheter should be threaded (advanced) into position along parietal pleural wall for maximal therapeutic benefit.   </a:t>
            </a:r>
            <a:endParaRPr lang="en-US" dirty="0"/>
          </a:p>
        </p:txBody>
      </p:sp>
    </p:spTree>
    <p:extLst>
      <p:ext uri="{BB962C8B-B14F-4D97-AF65-F5344CB8AC3E}">
        <p14:creationId xmlns:p14="http://schemas.microsoft.com/office/powerpoint/2010/main" val="103261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ENHANCED</a:t>
            </a:r>
            <a:r>
              <a:rPr lang="en-US" baseline="0" dirty="0"/>
              <a:t> ARS</a:t>
            </a:r>
            <a:r>
              <a:rPr lang="en-US" dirty="0"/>
              <a:t>™ </a:t>
            </a:r>
            <a:r>
              <a:rPr lang="en-US" b="1" dirty="0"/>
              <a:t>needle should be removed ONLY when the catheter has been threaded into position</a:t>
            </a:r>
            <a:r>
              <a:rPr lang="en-US" dirty="0"/>
              <a:t> (an established failure point for needle decompression).</a:t>
            </a:r>
          </a:p>
          <a:p>
            <a:endParaRPr lang="en-US" dirty="0"/>
          </a:p>
          <a:p>
            <a:r>
              <a:rPr lang="en-US" dirty="0"/>
              <a:t>Note that 10ga catheter has improved flexibility to promote continued relief of thoracic pressure during critical patient management.   </a:t>
            </a:r>
          </a:p>
        </p:txBody>
      </p:sp>
      <p:sp>
        <p:nvSpPr>
          <p:cNvPr id="4" name="Slide Number Placeholder 3"/>
          <p:cNvSpPr>
            <a:spLocks noGrp="1"/>
          </p:cNvSpPr>
          <p:nvPr>
            <p:ph type="sldNum" sz="quarter" idx="10"/>
          </p:nvPr>
        </p:nvSpPr>
        <p:spPr/>
        <p:txBody>
          <a:bodyPr/>
          <a:lstStyle/>
          <a:p>
            <a:pPr defTabSz="931774">
              <a:defRPr/>
            </a:pPr>
            <a:fld id="{E6023C06-E23F-458F-BDFD-AE89A8D7716F}"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292225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
        <p:nvSpPr>
          <p:cNvPr id="9" name="Slide Number Placeholder 5"/>
          <p:cNvSpPr>
            <a:spLocks noGrp="1"/>
          </p:cNvSpPr>
          <p:nvPr>
            <p:ph type="sldNum" sz="quarter" idx="4"/>
          </p:nvPr>
        </p:nvSpPr>
        <p:spPr>
          <a:xfrm>
            <a:off x="-1663543" y="172458"/>
            <a:ext cx="752221" cy="646716"/>
          </a:xfrm>
          <a:prstGeom prst="rect">
            <a:avLst/>
          </a:prstGeom>
          <a:solidFill>
            <a:srgbClr val="9E0B0F"/>
          </a:solidFill>
        </p:spPr>
        <p:txBody>
          <a:bodyPr vert="horz" wrap="squar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r>
              <a:rPr lang="en-US">
                <a:solidFill>
                  <a:prstClr val="white"/>
                </a:solidFill>
              </a:rPr>
              <a:t>R 158</a:t>
            </a:r>
          </a:p>
          <a:p>
            <a:pPr defTabSz="457177">
              <a:defRPr/>
            </a:pPr>
            <a:r>
              <a:rPr lang="en-US">
                <a:solidFill>
                  <a:prstClr val="white"/>
                </a:solidFill>
              </a:rPr>
              <a:t>G 11</a:t>
            </a:r>
          </a:p>
          <a:p>
            <a:pPr defTabSz="457177">
              <a:defRPr/>
            </a:pPr>
            <a:r>
              <a:rPr lang="en-US">
                <a:solidFill>
                  <a:prstClr val="white"/>
                </a:solidFill>
              </a:rPr>
              <a:t>B 15</a:t>
            </a:r>
            <a:endParaRPr lang="en-US" dirty="0">
              <a:solidFill>
                <a:prstClr val="white"/>
              </a:solidFill>
            </a:endParaRPr>
          </a:p>
        </p:txBody>
      </p:sp>
    </p:spTree>
    <p:extLst>
      <p:ext uri="{BB962C8B-B14F-4D97-AF65-F5344CB8AC3E}">
        <p14:creationId xmlns:p14="http://schemas.microsoft.com/office/powerpoint/2010/main" val="1955144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85942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Simple text with NAR log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6023" y="1630910"/>
            <a:ext cx="3531703" cy="3546764"/>
          </a:xfrm>
          <a:prstGeom prst="rect">
            <a:avLst/>
          </a:prstGeom>
        </p:spPr>
      </p:pic>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4"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5"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6"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475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3"/>
          <p:cNvSpPr>
            <a:spLocks noGrp="1"/>
          </p:cNvSpPr>
          <p:nvPr>
            <p:ph type="body" sz="quarter" idx="10" hasCustomPrompt="1"/>
          </p:nvPr>
        </p:nvSpPr>
        <p:spPr>
          <a:xfrm>
            <a:off x="4253449" y="5362500"/>
            <a:ext cx="6018672" cy="430993"/>
          </a:xfrm>
          <a:prstGeom prst="rect">
            <a:avLst/>
          </a:prstGeom>
        </p:spPr>
        <p:txBody>
          <a:bodyPr lIns="0" rIns="0"/>
          <a:lstStyle>
            <a:lvl1pPr marL="0" indent="0" algn="r" rtl="0">
              <a:buNone/>
              <a:defRPr sz="2400">
                <a:solidFill>
                  <a:schemeClr val="bg1"/>
                </a:solidFill>
              </a:defRPr>
            </a:lvl1pPr>
          </a:lstStyle>
          <a:p>
            <a:pPr lvl="0"/>
            <a:r>
              <a:rPr lang="en-US" sz="3200" dirty="0"/>
              <a:t>Presentation Title</a:t>
            </a:r>
            <a:endParaRPr lang="en-US" dirty="0"/>
          </a:p>
        </p:txBody>
      </p:sp>
      <p:sp>
        <p:nvSpPr>
          <p:cNvPr id="8" name="Text Placeholder 3"/>
          <p:cNvSpPr>
            <a:spLocks noGrp="1"/>
          </p:cNvSpPr>
          <p:nvPr>
            <p:ph type="body" sz="quarter" idx="11" hasCustomPrompt="1"/>
          </p:nvPr>
        </p:nvSpPr>
        <p:spPr>
          <a:xfrm>
            <a:off x="5585821" y="5791482"/>
            <a:ext cx="4686300" cy="423689"/>
          </a:xfrm>
          <a:prstGeom prst="rect">
            <a:avLst/>
          </a:prstGeom>
        </p:spPr>
        <p:txBody>
          <a:bodyPr lIns="0" rIns="0"/>
          <a:lstStyle>
            <a:lvl1pPr marL="0" indent="0" algn="r" rtl="0">
              <a:buNone/>
              <a:defRPr sz="2400">
                <a:solidFill>
                  <a:schemeClr val="bg1"/>
                </a:solidFill>
              </a:defRPr>
            </a:lvl1pPr>
          </a:lstStyle>
          <a:p>
            <a:pPr lvl="0"/>
            <a:r>
              <a:rPr lang="en-US" sz="3200" dirty="0"/>
              <a:t>Date</a:t>
            </a:r>
            <a:endParaRPr lang="en-US" dirty="0"/>
          </a:p>
        </p:txBody>
      </p:sp>
    </p:spTree>
    <p:extLst>
      <p:ext uri="{BB962C8B-B14F-4D97-AF65-F5344CB8AC3E}">
        <p14:creationId xmlns:p14="http://schemas.microsoft.com/office/powerpoint/2010/main" val="750566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892244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598792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46418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751398"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094751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686044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620705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167515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imple text left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310793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321068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solidFill>
                <a:prstClr val="black">
                  <a:tint val="75000"/>
                </a:prstClr>
              </a:solidFill>
            </a:endParaRPr>
          </a:p>
        </p:txBody>
      </p:sp>
      <p:sp>
        <p:nvSpPr>
          <p:cNvPr id="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1" name="Slide Number Placeholder 5"/>
          <p:cNvSpPr>
            <a:spLocks noGrp="1"/>
          </p:cNvSpPr>
          <p:nvPr>
            <p:ph type="sldNum" sz="quarter" idx="4"/>
          </p:nvPr>
        </p:nvSpPr>
        <p:spPr>
          <a:xfrm>
            <a:off x="11750040" y="641908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92677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imple text bloc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2"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3" name="Text Placeholder 7"/>
          <p:cNvSpPr>
            <a:spLocks noGrp="1"/>
          </p:cNvSpPr>
          <p:nvPr>
            <p:ph type="body" sz="quarter" idx="12" hasCustomPrompt="1"/>
          </p:nvPr>
        </p:nvSpPr>
        <p:spPr>
          <a:xfrm>
            <a:off x="838200" y="1717199"/>
            <a:ext cx="10521176" cy="3801533"/>
          </a:xfrm>
          <a:prstGeom prst="rect">
            <a:avLst/>
          </a:prstGeom>
        </p:spPr>
        <p:txBody>
          <a:bodyPr/>
          <a:lstStyle>
            <a:lvl1pPr marL="0" indent="0">
              <a:buNone/>
              <a:defRPr sz="2400" b="0" baseline="0"/>
            </a:lvl1pPr>
          </a:lstStyle>
          <a:p>
            <a:pPr lvl="0"/>
            <a:r>
              <a:rPr lang="en-US" dirty="0"/>
              <a:t>Place text here</a:t>
            </a:r>
          </a:p>
        </p:txBody>
      </p:sp>
      <p:sp>
        <p:nvSpPr>
          <p:cNvPr id="14" name="Text Placeholder 7"/>
          <p:cNvSpPr>
            <a:spLocks noGrp="1"/>
          </p:cNvSpPr>
          <p:nvPr>
            <p:ph type="body" sz="quarter" idx="13" hasCustomPrompt="1"/>
          </p:nvPr>
        </p:nvSpPr>
        <p:spPr>
          <a:xfrm>
            <a:off x="838200" y="1238203"/>
            <a:ext cx="10521176"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54611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imple text 2 column">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0" name="Text Placeholder 7"/>
          <p:cNvSpPr>
            <a:spLocks noGrp="1"/>
          </p:cNvSpPr>
          <p:nvPr>
            <p:ph type="body" sz="quarter" idx="14" hasCustomPrompt="1"/>
          </p:nvPr>
        </p:nvSpPr>
        <p:spPr>
          <a:xfrm>
            <a:off x="6428680"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21" name="Text Placeholder 7"/>
          <p:cNvSpPr>
            <a:spLocks noGrp="1"/>
          </p:cNvSpPr>
          <p:nvPr>
            <p:ph type="body" sz="quarter" idx="15" hasCustomPrompt="1"/>
          </p:nvPr>
        </p:nvSpPr>
        <p:spPr>
          <a:xfrm>
            <a:off x="6428680"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323991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imple text with phot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Picture Placeholder 3"/>
          <p:cNvSpPr>
            <a:spLocks noGrp="1"/>
          </p:cNvSpPr>
          <p:nvPr>
            <p:ph type="pic" sz="quarter" idx="14"/>
          </p:nvPr>
        </p:nvSpPr>
        <p:spPr>
          <a:xfrm>
            <a:off x="6604000" y="1531197"/>
            <a:ext cx="4345517" cy="3801005"/>
          </a:xfrm>
          <a:prstGeom prst="rect">
            <a:avLst/>
          </a:prstGeom>
        </p:spPr>
        <p:txBody>
          <a:bodyPr/>
          <a:lstStyle/>
          <a:p>
            <a:endParaRPr lang="en-US"/>
          </a:p>
        </p:txBody>
      </p:sp>
      <p:sp>
        <p:nvSpPr>
          <p:cNvPr id="15"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6" name="Text Placeholder 7"/>
          <p:cNvSpPr>
            <a:spLocks noGrp="1"/>
          </p:cNvSpPr>
          <p:nvPr>
            <p:ph type="body" sz="quarter" idx="12" hasCustomPrompt="1"/>
          </p:nvPr>
        </p:nvSpPr>
        <p:spPr>
          <a:xfrm>
            <a:off x="838201" y="1717199"/>
            <a:ext cx="4930697" cy="3801533"/>
          </a:xfrm>
          <a:prstGeom prst="rect">
            <a:avLst/>
          </a:prstGeom>
        </p:spPr>
        <p:txBody>
          <a:bodyPr/>
          <a:lstStyle>
            <a:lvl1pPr marL="0" indent="0">
              <a:buNone/>
              <a:defRPr sz="2400" b="0" baseline="0"/>
            </a:lvl1pPr>
          </a:lstStyle>
          <a:p>
            <a:pPr lvl="0"/>
            <a:r>
              <a:rPr lang="en-US" dirty="0"/>
              <a:t>Place text here</a:t>
            </a:r>
          </a:p>
        </p:txBody>
      </p:sp>
      <p:sp>
        <p:nvSpPr>
          <p:cNvPr id="17" name="Text Placeholder 7"/>
          <p:cNvSpPr>
            <a:spLocks noGrp="1"/>
          </p:cNvSpPr>
          <p:nvPr>
            <p:ph type="body" sz="quarter" idx="13" hasCustomPrompt="1"/>
          </p:nvPr>
        </p:nvSpPr>
        <p:spPr>
          <a:xfrm>
            <a:off x="838201" y="1238203"/>
            <a:ext cx="4930697" cy="411260"/>
          </a:xfrm>
          <a:prstGeom prst="rect">
            <a:avLst/>
          </a:prstGeom>
        </p:spPr>
        <p:txBody>
          <a:bodyPr/>
          <a:lstStyle>
            <a:lvl1pPr marL="0" indent="0">
              <a:buNone/>
              <a:defRPr sz="2667" b="1" baseline="0"/>
            </a:lvl1pPr>
          </a:lstStyle>
          <a:p>
            <a:pPr lvl="0"/>
            <a:r>
              <a:rPr lang="en-US" dirty="0"/>
              <a:t>Place text here</a:t>
            </a:r>
          </a:p>
        </p:txBody>
      </p:sp>
      <p:sp>
        <p:nvSpPr>
          <p:cNvPr id="19"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2980220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endParaRPr lang="en-US">
              <a:solidFill>
                <a:prstClr val="black">
                  <a:tint val="75000"/>
                </a:prstClr>
              </a:solidFill>
            </a:endParaRPr>
          </a:p>
        </p:txBody>
      </p:sp>
      <p:sp>
        <p:nvSpPr>
          <p:cNvPr id="11" name="Text Placeholder 10"/>
          <p:cNvSpPr>
            <a:spLocks noGrp="1"/>
          </p:cNvSpPr>
          <p:nvPr>
            <p:ph type="body" sz="quarter" idx="12"/>
          </p:nvPr>
        </p:nvSpPr>
        <p:spPr>
          <a:xfrm>
            <a:off x="838207" y="1717199"/>
            <a:ext cx="10515601" cy="3801533"/>
          </a:xfrm>
          <a:prstGeom prst="rect">
            <a:avLst/>
          </a:prstGeom>
        </p:spPr>
        <p:txBody>
          <a:bodyPr/>
          <a:lstStyle>
            <a:lvl1pPr>
              <a:buClr>
                <a:schemeClr val="tx2"/>
              </a:buClr>
              <a:defRPr sz="2400"/>
            </a:lvl1pPr>
            <a:lvl2pPr>
              <a:buClr>
                <a:schemeClr val="tx2"/>
              </a:buClr>
              <a:defRPr sz="2400"/>
            </a:lvl2pPr>
            <a:lvl3pPr>
              <a:buClr>
                <a:schemeClr val="tx2"/>
              </a:buClr>
              <a:defRPr sz="2133"/>
            </a:lvl3pPr>
            <a:lvl4pPr>
              <a:buClr>
                <a:schemeClr val="tx2"/>
              </a:buClr>
              <a:defRPr sz="2133"/>
            </a:lvl4pPr>
            <a:lvl5pPr>
              <a:buClr>
                <a:schemeClr val="tx2"/>
              </a:buCl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5" name="Text Placeholder 7"/>
          <p:cNvSpPr>
            <a:spLocks noGrp="1"/>
          </p:cNvSpPr>
          <p:nvPr>
            <p:ph type="body" sz="quarter" idx="15" hasCustomPrompt="1"/>
          </p:nvPr>
        </p:nvSpPr>
        <p:spPr>
          <a:xfrm>
            <a:off x="838200" y="1239223"/>
            <a:ext cx="10515600" cy="411260"/>
          </a:xfrm>
          <a:prstGeom prst="rect">
            <a:avLst/>
          </a:prstGeom>
        </p:spPr>
        <p:txBody>
          <a:bodyPr/>
          <a:lstStyle>
            <a:lvl1pPr marL="0" indent="0">
              <a:buNone/>
              <a:defRPr sz="2667" b="1" baseline="0"/>
            </a:lvl1pPr>
          </a:lstStyle>
          <a:p>
            <a:pPr lvl="0"/>
            <a:r>
              <a:rPr lang="en-US" dirty="0"/>
              <a:t>Place text here</a:t>
            </a:r>
          </a:p>
        </p:txBody>
      </p:sp>
      <p:sp>
        <p:nvSpPr>
          <p:cNvPr id="17"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187044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bar">
    <p:spTree>
      <p:nvGrpSpPr>
        <p:cNvPr id="1" name=""/>
        <p:cNvGrpSpPr/>
        <p:nvPr/>
      </p:nvGrpSpPr>
      <p:grpSpPr>
        <a:xfrm>
          <a:off x="0" y="0"/>
          <a:ext cx="0" cy="0"/>
          <a:chOff x="0" y="0"/>
          <a:chExt cx="0" cy="0"/>
        </a:xfrm>
      </p:grpSpPr>
      <p:sp>
        <p:nvSpPr>
          <p:cNvPr id="5" name="Rectangle 4"/>
          <p:cNvSpPr/>
          <p:nvPr userDrawn="1"/>
        </p:nvSpPr>
        <p:spPr>
          <a:xfrm>
            <a:off x="422828" y="1238204"/>
            <a:ext cx="246289" cy="4280529"/>
          </a:xfrm>
          <a:prstGeom prst="rect">
            <a:avLst/>
          </a:prstGeom>
          <a:solidFill>
            <a:schemeClr val="tx1"/>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EXTERNAL</a:t>
            </a:r>
          </a:p>
        </p:txBody>
      </p:sp>
      <p:sp>
        <p:nvSpPr>
          <p:cNvPr id="7" name="Footer Placeholder 6"/>
          <p:cNvSpPr>
            <a:spLocks noGrp="1"/>
          </p:cNvSpPr>
          <p:nvPr>
            <p:ph type="ftr" sz="quarter" idx="10"/>
          </p:nvPr>
        </p:nvSpPr>
        <p:spPr/>
        <p:txBody>
          <a:bodyPr/>
          <a:lstStyle/>
          <a:p>
            <a:endParaRPr lang="en-US">
              <a:solidFill>
                <a:prstClr val="black">
                  <a:tint val="75000"/>
                </a:prstClr>
              </a:solidFill>
            </a:endParaRPr>
          </a:p>
        </p:txBody>
      </p:sp>
      <p:sp>
        <p:nvSpPr>
          <p:cNvPr id="9"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6"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8"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0"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521179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nal bar">
    <p:spTree>
      <p:nvGrpSpPr>
        <p:cNvPr id="1" name=""/>
        <p:cNvGrpSpPr/>
        <p:nvPr/>
      </p:nvGrpSpPr>
      <p:grpSpPr>
        <a:xfrm>
          <a:off x="0" y="0"/>
          <a:ext cx="0" cy="0"/>
          <a:chOff x="0" y="0"/>
          <a:chExt cx="0" cy="0"/>
        </a:xfrm>
      </p:grpSpPr>
      <p:sp>
        <p:nvSpPr>
          <p:cNvPr id="6" name="Rectangle 5"/>
          <p:cNvSpPr/>
          <p:nvPr userDrawn="1"/>
        </p:nvSpPr>
        <p:spPr>
          <a:xfrm>
            <a:off x="422828" y="1238204"/>
            <a:ext cx="246289" cy="4280529"/>
          </a:xfrm>
          <a:prstGeom prst="rect">
            <a:avLst/>
          </a:prstGeom>
          <a:solidFill>
            <a:srgbClr val="9E0B0F"/>
          </a:solidFill>
          <a:ln>
            <a:solidFill>
              <a:srgbClr val="9E0B0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177"/>
            <a:r>
              <a:rPr lang="en-US" sz="1001" dirty="0">
                <a:solidFill>
                  <a:prstClr val="white"/>
                </a:solidFill>
              </a:rPr>
              <a:t>INTERNAL</a:t>
            </a:r>
          </a:p>
        </p:txBody>
      </p:sp>
      <p:sp>
        <p:nvSpPr>
          <p:cNvPr id="2" name="Footer Placeholder 1"/>
          <p:cNvSpPr>
            <a:spLocks noGrp="1"/>
          </p:cNvSpPr>
          <p:nvPr>
            <p:ph type="ftr" sz="quarter" idx="10"/>
          </p:nvPr>
        </p:nvSpPr>
        <p:spPr/>
        <p:txBody>
          <a:bodyPr/>
          <a:lstStyle/>
          <a:p>
            <a:endParaRPr lang="en-US">
              <a:solidFill>
                <a:prstClr val="black">
                  <a:tint val="75000"/>
                </a:prstClr>
              </a:solidFill>
            </a:endParaRPr>
          </a:p>
        </p:txBody>
      </p:sp>
      <p:sp>
        <p:nvSpPr>
          <p:cNvPr id="14" name="Text Placeholder 7"/>
          <p:cNvSpPr>
            <a:spLocks noGrp="1"/>
          </p:cNvSpPr>
          <p:nvPr>
            <p:ph type="body" sz="quarter" idx="14" hasCustomPrompt="1"/>
          </p:nvPr>
        </p:nvSpPr>
        <p:spPr>
          <a:xfrm>
            <a:off x="838200" y="1717199"/>
            <a:ext cx="10515600" cy="3801533"/>
          </a:xfrm>
          <a:prstGeom prst="rect">
            <a:avLst/>
          </a:prstGeom>
        </p:spPr>
        <p:txBody>
          <a:bodyPr/>
          <a:lstStyle>
            <a:lvl1pPr marL="0" indent="0">
              <a:buNone/>
              <a:defRPr sz="2400" b="0" baseline="0"/>
            </a:lvl1pPr>
          </a:lstStyle>
          <a:p>
            <a:pPr lvl="0"/>
            <a:r>
              <a:rPr lang="en-US" dirty="0"/>
              <a:t>Place text here</a:t>
            </a:r>
          </a:p>
        </p:txBody>
      </p:sp>
      <p:sp>
        <p:nvSpPr>
          <p:cNvPr id="19"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21" name="Text Placeholder 7"/>
          <p:cNvSpPr>
            <a:spLocks noGrp="1"/>
          </p:cNvSpPr>
          <p:nvPr>
            <p:ph type="body" sz="quarter" idx="13" hasCustomPrompt="1"/>
          </p:nvPr>
        </p:nvSpPr>
        <p:spPr>
          <a:xfrm>
            <a:off x="838200" y="1238203"/>
            <a:ext cx="10515600" cy="411260"/>
          </a:xfrm>
          <a:prstGeom prst="rect">
            <a:avLst/>
          </a:prstGeom>
        </p:spPr>
        <p:txBody>
          <a:bodyPr/>
          <a:lstStyle>
            <a:lvl1pPr marL="0" indent="0">
              <a:buNone/>
              <a:defRPr sz="2667" b="1" baseline="0"/>
            </a:lvl1pPr>
          </a:lstStyle>
          <a:p>
            <a:pPr lvl="0"/>
            <a:r>
              <a:rPr lang="en-US" dirty="0"/>
              <a:t>Place text here</a:t>
            </a:r>
          </a:p>
        </p:txBody>
      </p:sp>
      <p:sp>
        <p:nvSpPr>
          <p:cNvPr id="23"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44216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prstClr val="black">
                  <a:tint val="75000"/>
                </a:prstClr>
              </a:solidFill>
            </a:endParaRPr>
          </a:p>
        </p:txBody>
      </p:sp>
      <p:sp>
        <p:nvSpPr>
          <p:cNvPr id="4" name="Media Placeholder 3"/>
          <p:cNvSpPr>
            <a:spLocks noGrp="1"/>
          </p:cNvSpPr>
          <p:nvPr>
            <p:ph type="media" sz="quarter" idx="12" hasCustomPrompt="1"/>
          </p:nvPr>
        </p:nvSpPr>
        <p:spPr>
          <a:xfrm>
            <a:off x="1371600" y="1278734"/>
            <a:ext cx="9448800" cy="4300539"/>
          </a:xfrm>
          <a:prstGeom prst="rect">
            <a:avLst/>
          </a:prstGeom>
        </p:spPr>
        <p:txBody>
          <a:bodyPr/>
          <a:lstStyle>
            <a:lvl1pPr>
              <a:defRPr/>
            </a:lvl1pPr>
          </a:lstStyle>
          <a:p>
            <a:r>
              <a:rPr lang="en-US" dirty="0"/>
              <a:t>Video</a:t>
            </a:r>
          </a:p>
        </p:txBody>
      </p:sp>
      <p:sp>
        <p:nvSpPr>
          <p:cNvPr id="10" name="Title 1"/>
          <p:cNvSpPr>
            <a:spLocks noGrp="1"/>
          </p:cNvSpPr>
          <p:nvPr>
            <p:ph type="title"/>
          </p:nvPr>
        </p:nvSpPr>
        <p:spPr>
          <a:xfrm>
            <a:off x="843776" y="243840"/>
            <a:ext cx="10515600" cy="569025"/>
          </a:xfrm>
          <a:prstGeom prst="rect">
            <a:avLst/>
          </a:prstGeom>
        </p:spPr>
        <p:txBody>
          <a:bodyPr/>
          <a:lstStyle>
            <a:lvl1pPr>
              <a:defRPr sz="3200" b="1">
                <a:latin typeface="+mn-lt"/>
              </a:defRPr>
            </a:lvl1pPr>
          </a:lstStyle>
          <a:p>
            <a:r>
              <a:rPr lang="en-US" dirty="0"/>
              <a:t>Click to edit Master title style</a:t>
            </a:r>
          </a:p>
        </p:txBody>
      </p:sp>
      <p:sp>
        <p:nvSpPr>
          <p:cNvPr id="12"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3205201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5/16/23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cxnSp>
        <p:nvCxnSpPr>
          <p:cNvPr id="8" name="Straight Connector 7"/>
          <p:cNvCxnSpPr/>
          <p:nvPr userDrawn="1"/>
        </p:nvCxnSpPr>
        <p:spPr>
          <a:xfrm>
            <a:off x="467783"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110354" y="5694828"/>
            <a:ext cx="987607" cy="995680"/>
          </a:xfrm>
          <a:prstGeom prst="rect">
            <a:avLst/>
          </a:prstGeom>
        </p:spPr>
      </p:pic>
      <p:cxnSp>
        <p:nvCxnSpPr>
          <p:cNvPr id="10" name="Straight Connector 9"/>
          <p:cNvCxnSpPr/>
          <p:nvPr userDrawn="1"/>
        </p:nvCxnSpPr>
        <p:spPr>
          <a:xfrm>
            <a:off x="467783" y="6336672"/>
            <a:ext cx="9469767" cy="0"/>
          </a:xfrm>
          <a:prstGeom prst="line">
            <a:avLst/>
          </a:prstGeom>
          <a:ln>
            <a:solidFill>
              <a:srgbClr val="9E0B0F"/>
            </a:solidFill>
          </a:ln>
        </p:spPr>
        <p:style>
          <a:lnRef idx="3">
            <a:schemeClr val="accent1"/>
          </a:lnRef>
          <a:fillRef idx="0">
            <a:schemeClr val="accent1"/>
          </a:fillRef>
          <a:effectRef idx="2">
            <a:schemeClr val="accent1"/>
          </a:effectRef>
          <a:fontRef idx="minor">
            <a:schemeClr val="tx1"/>
          </a:fontRef>
        </p:style>
      </p:cxnSp>
      <p:sp>
        <p:nvSpPr>
          <p:cNvPr id="11" name="Slide Number Placeholder 5"/>
          <p:cNvSpPr>
            <a:spLocks noGrp="1"/>
          </p:cNvSpPr>
          <p:nvPr>
            <p:ph type="sldNum" sz="quarter" idx="4"/>
          </p:nvPr>
        </p:nvSpPr>
        <p:spPr>
          <a:xfrm>
            <a:off x="11297253" y="6026518"/>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spTree>
    <p:extLst>
      <p:ext uri="{BB962C8B-B14F-4D97-AF65-F5344CB8AC3E}">
        <p14:creationId xmlns:p14="http://schemas.microsoft.com/office/powerpoint/2010/main" val="73212450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98470" y="792163"/>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p:cNvSpPr>
            <a:spLocks noGrp="1"/>
          </p:cNvSpPr>
          <p:nvPr>
            <p:ph type="sldNum" sz="quarter" idx="4"/>
          </p:nvPr>
        </p:nvSpPr>
        <p:spPr>
          <a:xfrm>
            <a:off x="11751515" y="6415610"/>
            <a:ext cx="335348" cy="338682"/>
          </a:xfrm>
          <a:prstGeom prst="rect">
            <a:avLst/>
          </a:prstGeom>
          <a:solidFill>
            <a:srgbClr val="9E0B0F"/>
          </a:solidFill>
        </p:spPr>
        <p:txBody>
          <a:bodyPr vert="horz" wrap="none" lIns="91440" tIns="91440" rIns="91440" bIns="91440" rtlCol="0" anchor="ctr">
            <a:spAutoFit/>
          </a:bodyPr>
          <a:lstStyle>
            <a:lvl1pPr algn="ctr" fontAlgn="auto">
              <a:spcBef>
                <a:spcPts val="0"/>
              </a:spcBef>
              <a:spcAft>
                <a:spcPts val="0"/>
              </a:spcAft>
              <a:defRPr sz="1001" smtClean="0">
                <a:solidFill>
                  <a:schemeClr val="bg1"/>
                </a:solidFill>
                <a:latin typeface="+mn-lt"/>
                <a:ea typeface="+mn-ea"/>
                <a:cs typeface="+mn-cs"/>
              </a:defRPr>
            </a:lvl1pPr>
          </a:lstStyle>
          <a:p>
            <a:pPr defTabSz="457177">
              <a:defRPr/>
            </a:pPr>
            <a:fld id="{2FED3E49-FDCD-5D46-88C6-CE1FDFB21B04}" type="slidenum">
              <a:rPr lang="en-US" smtClean="0">
                <a:solidFill>
                  <a:prstClr val="white"/>
                </a:solidFill>
              </a:rPr>
              <a:pPr defTabSz="457177">
                <a:defRPr/>
              </a:pPr>
              <a:t>‹#›</a:t>
            </a:fld>
            <a:endParaRPr lang="en-US" dirty="0">
              <a:solidFill>
                <a:prstClr val="white"/>
              </a:solidFill>
            </a:endParaRPr>
          </a:p>
        </p:txBody>
      </p:sp>
      <p:cxnSp>
        <p:nvCxnSpPr>
          <p:cNvPr id="12" name="Straight Connector 11"/>
          <p:cNvCxnSpPr/>
          <p:nvPr userDrawn="1"/>
        </p:nvCxnSpPr>
        <p:spPr>
          <a:xfrm>
            <a:off x="498470" y="6346991"/>
            <a:ext cx="11195060" cy="0"/>
          </a:xfrm>
          <a:prstGeom prst="line">
            <a:avLst/>
          </a:prstGeom>
          <a:ln w="19050">
            <a:solidFill>
              <a:srgbClr val="9E0B0F"/>
            </a:solidFill>
          </a:ln>
          <a:effectLst/>
        </p:spPr>
        <p:style>
          <a:lnRef idx="2">
            <a:schemeClr val="accent1"/>
          </a:lnRef>
          <a:fillRef idx="0">
            <a:schemeClr val="accent1"/>
          </a:fillRef>
          <a:effectRef idx="1">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B28DE7B4-822F-4E89-9759-AD8A4EB456E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6257200"/>
            <a:ext cx="640138" cy="655501"/>
          </a:xfrm>
          <a:prstGeom prst="rect">
            <a:avLst/>
          </a:prstGeom>
        </p:spPr>
      </p:pic>
    </p:spTree>
    <p:extLst>
      <p:ext uri="{BB962C8B-B14F-4D97-AF65-F5344CB8AC3E}">
        <p14:creationId xmlns:p14="http://schemas.microsoft.com/office/powerpoint/2010/main" val="7699419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0.jpeg"/><Relationship Id="rId4" Type="http://schemas.openxmlformats.org/officeDocument/2006/relationships/image" Target="../media/image23.jpe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24.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24.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4.jpeg"/><Relationship Id="rId7"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02523" y="2743935"/>
            <a:ext cx="2469599" cy="913199"/>
          </a:xfrm>
          <a:prstGeom prst="rect">
            <a:avLst/>
          </a:prstGeom>
          <a:noFill/>
        </p:spPr>
        <p:txBody>
          <a:bodyPr wrap="square" rtlCol="0">
            <a:spAutoFit/>
          </a:bodyPr>
          <a:lstStyle/>
          <a:p>
            <a:pPr algn="r"/>
            <a:r>
              <a:rPr lang="en-US" sz="2667" dirty="0">
                <a:solidFill>
                  <a:prstClr val="white"/>
                </a:solidFill>
              </a:rPr>
              <a:t>Lateral Thoracic Decompression</a:t>
            </a:r>
          </a:p>
        </p:txBody>
      </p:sp>
      <p:pic>
        <p:nvPicPr>
          <p:cNvPr id="4" name="Picture 3" descr="Logo&#10;&#10;Description automatically generated">
            <a:extLst>
              <a:ext uri="{FF2B5EF4-FFF2-40B4-BE49-F238E27FC236}">
                <a16:creationId xmlns:a16="http://schemas.microsoft.com/office/drawing/2014/main" id="{42F6B175-221C-42CE-18E9-D09A3C771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8776" y="933678"/>
            <a:ext cx="4063346" cy="1332778"/>
          </a:xfrm>
          <a:prstGeom prst="rect">
            <a:avLst/>
          </a:prstGeom>
        </p:spPr>
      </p:pic>
      <p:sp>
        <p:nvSpPr>
          <p:cNvPr id="11" name="Text Placeholder 1">
            <a:extLst>
              <a:ext uri="{FF2B5EF4-FFF2-40B4-BE49-F238E27FC236}">
                <a16:creationId xmlns:a16="http://schemas.microsoft.com/office/drawing/2014/main" id="{6C715387-5F8F-E8BC-633A-53B1AF77E168}"/>
              </a:ext>
            </a:extLst>
          </p:cNvPr>
          <p:cNvSpPr>
            <a:spLocks noGrp="1"/>
          </p:cNvSpPr>
          <p:nvPr>
            <p:ph type="body" sz="quarter" idx="10"/>
          </p:nvPr>
        </p:nvSpPr>
        <p:spPr>
          <a:xfrm>
            <a:off x="3566809" y="5362500"/>
            <a:ext cx="6705313" cy="430993"/>
          </a:xfrm>
        </p:spPr>
        <p:txBody>
          <a:bodyPr/>
          <a:lstStyle/>
          <a:p>
            <a:pPr marL="0" marR="0" lvl="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rgbClr val="C00000"/>
                </a:solidFill>
                <a:effectLst>
                  <a:outerShdw blurRad="38100" dist="38100" dir="2700000" algn="tl">
                    <a:srgbClr val="000000">
                      <a:alpha val="43137"/>
                    </a:srgbClr>
                  </a:outerShdw>
                </a:effectLst>
                <a:latin typeface="+mj-lt"/>
              </a:rPr>
              <a:t>10 Gauge </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endParaRPr>
          </a:p>
          <a:p>
            <a:endParaRPr lang="en-US" sz="3733" b="1" dirty="0">
              <a:solidFill>
                <a:srgbClr val="C00000"/>
              </a:solidFill>
              <a:effectLst>
                <a:outerShdw blurRad="38100" dist="38100" dir="2700000" algn="tl">
                  <a:srgbClr val="000000">
                    <a:alpha val="43137"/>
                  </a:srgbClr>
                </a:outerShdw>
              </a:effectLst>
              <a:latin typeface="+mj-lt"/>
            </a:endParaRPr>
          </a:p>
          <a:p>
            <a:endParaRPr lang="en-US" sz="3733" b="1" dirty="0">
              <a:solidFill>
                <a:srgbClr val="C00000"/>
              </a:solidFill>
              <a:effectLst>
                <a:outerShdw blurRad="38100" dist="38100" dir="2700000" algn="tl">
                  <a:srgbClr val="000000">
                    <a:alpha val="43137"/>
                  </a:srgbClr>
                </a:outerShdw>
              </a:effectLst>
              <a:latin typeface="+mj-lt"/>
            </a:endParaRPr>
          </a:p>
          <a:p>
            <a:r>
              <a:rPr lang="en-US" sz="3733" b="1" dirty="0">
                <a:solidFill>
                  <a:srgbClr val="C00000"/>
                </a:solidFill>
                <a:effectLst>
                  <a:outerShdw blurRad="38100" dist="38100" dir="2700000" algn="tl">
                    <a:srgbClr val="000000">
                      <a:alpha val="43137"/>
                    </a:srgbClr>
                  </a:outerShdw>
                </a:effectLst>
                <a:latin typeface="+mj-lt"/>
              </a:rPr>
              <a:t> </a:t>
            </a:r>
            <a:endParaRPr lang="en-US" sz="2667" dirty="0">
              <a:effectLst>
                <a:outerShdw blurRad="38100" dist="38100" dir="2700000" algn="tl">
                  <a:srgbClr val="000000">
                    <a:alpha val="43137"/>
                  </a:srgbClr>
                </a:outerShdw>
              </a:effectLst>
              <a:latin typeface="+mj-lt"/>
            </a:endParaRPr>
          </a:p>
        </p:txBody>
      </p:sp>
      <p:sp>
        <p:nvSpPr>
          <p:cNvPr id="2" name="TextBox 1">
            <a:extLst>
              <a:ext uri="{FF2B5EF4-FFF2-40B4-BE49-F238E27FC236}">
                <a16:creationId xmlns:a16="http://schemas.microsoft.com/office/drawing/2014/main" id="{A0D3121A-02BA-1A4A-486A-8CD089CE52C7}"/>
              </a:ext>
            </a:extLst>
          </p:cNvPr>
          <p:cNvSpPr txBox="1"/>
          <p:nvPr/>
        </p:nvSpPr>
        <p:spPr>
          <a:xfrm>
            <a:off x="10931838" y="6468042"/>
            <a:ext cx="986167" cy="246221"/>
          </a:xfrm>
          <a:prstGeom prst="rect">
            <a:avLst/>
          </a:prstGeom>
          <a:noFill/>
        </p:spPr>
        <p:txBody>
          <a:bodyPr wrap="none" rtlCol="0">
            <a:spAutoFit/>
          </a:bodyPr>
          <a:lstStyle/>
          <a:p>
            <a:r>
              <a:rPr lang="en-US" sz="1000" dirty="0">
                <a:solidFill>
                  <a:prstClr val="white"/>
                </a:solidFill>
              </a:rPr>
              <a:t>Rev</a:t>
            </a:r>
            <a:r>
              <a:rPr lang="en-US" sz="933" dirty="0">
                <a:solidFill>
                  <a:prstClr val="white"/>
                </a:solidFill>
              </a:rPr>
              <a:t> A 05162023</a:t>
            </a:r>
          </a:p>
        </p:txBody>
      </p:sp>
    </p:spTree>
    <p:extLst>
      <p:ext uri="{BB962C8B-B14F-4D97-AF65-F5344CB8AC3E}">
        <p14:creationId xmlns:p14="http://schemas.microsoft.com/office/powerpoint/2010/main" val="719444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10</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478971" y="224987"/>
            <a:ext cx="51090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p>
        </p:txBody>
      </p:sp>
      <p:sp>
        <p:nvSpPr>
          <p:cNvPr id="8" name="TextBox 7"/>
          <p:cNvSpPr txBox="1"/>
          <p:nvPr/>
        </p:nvSpPr>
        <p:spPr>
          <a:xfrm>
            <a:off x="693794" y="1513503"/>
            <a:ext cx="50025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note air escaping from thoracic cavity</a:t>
            </a: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294C8766-B0C9-1824-C1FB-B6920E24A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39" y="2306574"/>
            <a:ext cx="10504088" cy="2659164"/>
          </a:xfrm>
          <a:prstGeom prst="rect">
            <a:avLst/>
          </a:prstGeom>
        </p:spPr>
      </p:pic>
      <p:sp>
        <p:nvSpPr>
          <p:cNvPr id="2" name="TextBox 1">
            <a:extLst>
              <a:ext uri="{FF2B5EF4-FFF2-40B4-BE49-F238E27FC236}">
                <a16:creationId xmlns:a16="http://schemas.microsoft.com/office/drawing/2014/main" id="{C59D3458-338E-4D79-59FD-E22B4D6F077D}"/>
              </a:ext>
            </a:extLst>
          </p:cNvPr>
          <p:cNvSpPr txBox="1"/>
          <p:nvPr/>
        </p:nvSpPr>
        <p:spPr>
          <a:xfrm>
            <a:off x="6284601" y="4965738"/>
            <a:ext cx="4289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fenestrations improve air release</a:t>
            </a:r>
            <a:endParaRPr kumimoji="0" lang="en-US" sz="21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11</a:t>
            </a:fld>
            <a:endParaRPr lang="en-US" dirty="0">
              <a:solidFill>
                <a:prstClr val="white"/>
              </a:solidFill>
            </a:endParaRPr>
          </a:p>
        </p:txBody>
      </p:sp>
      <p:sp>
        <p:nvSpPr>
          <p:cNvPr id="10" name="Rectangle 9"/>
          <p:cNvSpPr/>
          <p:nvPr/>
        </p:nvSpPr>
        <p:spPr>
          <a:xfrm>
            <a:off x="6663560" y="2542537"/>
            <a:ext cx="5156011" cy="2062103"/>
          </a:xfrm>
          <a:prstGeom prst="rect">
            <a:avLst/>
          </a:prstGeom>
        </p:spPr>
        <p:txBody>
          <a:bodyPr wrap="square">
            <a:spAutoFit/>
          </a:bodyPr>
          <a:lstStyle/>
          <a:p>
            <a:pPr algn="ctr"/>
            <a:r>
              <a:rPr lang="en-US" sz="3200" b="1" dirty="0">
                <a:solidFill>
                  <a:prstClr val="black"/>
                </a:solidFill>
              </a:rPr>
              <a:t>tension pneumothorax:</a:t>
            </a:r>
            <a:r>
              <a:rPr lang="en-US" sz="3200" dirty="0">
                <a:solidFill>
                  <a:prstClr val="black"/>
                </a:solidFill>
              </a:rPr>
              <a:t> </a:t>
            </a:r>
          </a:p>
          <a:p>
            <a:pPr algn="ctr"/>
            <a:r>
              <a:rPr lang="en-US" sz="3200" dirty="0">
                <a:solidFill>
                  <a:prstClr val="black"/>
                </a:solidFill>
              </a:rPr>
              <a:t>a life-threatening emergency, which if left untreated,</a:t>
            </a:r>
          </a:p>
          <a:p>
            <a:pPr algn="ctr"/>
            <a:r>
              <a:rPr lang="en-US" sz="3200" dirty="0">
                <a:solidFill>
                  <a:prstClr val="black"/>
                </a:solidFill>
              </a:rPr>
              <a:t>may result in death.</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45" y="1024137"/>
            <a:ext cx="6067315" cy="5129680"/>
          </a:xfrm>
          <a:prstGeom prst="rect">
            <a:avLst/>
          </a:prstGeom>
          <a:ln w="25400">
            <a:solidFill>
              <a:schemeClr val="tx1"/>
            </a:solidFill>
          </a:ln>
        </p:spPr>
      </p:pic>
      <p:sp>
        <p:nvSpPr>
          <p:cNvPr id="5" name="Rectangle 4"/>
          <p:cNvSpPr/>
          <p:nvPr/>
        </p:nvSpPr>
        <p:spPr>
          <a:xfrm>
            <a:off x="478972" y="224987"/>
            <a:ext cx="3107745" cy="461665"/>
          </a:xfrm>
          <a:prstGeom prst="rect">
            <a:avLst/>
          </a:prstGeom>
        </p:spPr>
        <p:txBody>
          <a:bodyPr wrap="square">
            <a:spAutoFit/>
          </a:bodyPr>
          <a:lstStyle/>
          <a:p>
            <a:r>
              <a:rPr lang="en-US" sz="2400" dirty="0">
                <a:solidFill>
                  <a:prstClr val="white">
                    <a:lumMod val="75000"/>
                  </a:prstClr>
                </a:solidFill>
              </a:rPr>
              <a:t>Objective 2: indication</a:t>
            </a:r>
            <a:r>
              <a:rPr lang="en-US" sz="1867" dirty="0">
                <a:solidFill>
                  <a:prstClr val="white">
                    <a:lumMod val="75000"/>
                  </a:prstClr>
                </a:solidFill>
              </a:rPr>
              <a:t> </a:t>
            </a:r>
          </a:p>
        </p:txBody>
      </p:sp>
      <p:sp>
        <p:nvSpPr>
          <p:cNvPr id="7" name="Rectangle 6"/>
          <p:cNvSpPr/>
          <p:nvPr/>
        </p:nvSpPr>
        <p:spPr>
          <a:xfrm>
            <a:off x="1842565" y="5413299"/>
            <a:ext cx="3488304" cy="420564"/>
          </a:xfrm>
          <a:prstGeom prst="rect">
            <a:avLst/>
          </a:prstGeom>
          <a:solidFill>
            <a:schemeClr val="bg1"/>
          </a:solidFill>
          <a:ln>
            <a:solidFill>
              <a:schemeClr val="tx1"/>
            </a:solidFill>
          </a:ln>
        </p:spPr>
        <p:txBody>
          <a:bodyPr wrap="square">
            <a:spAutoFit/>
          </a:bodyPr>
          <a:lstStyle/>
          <a:p>
            <a:pPr algn="ctr"/>
            <a:r>
              <a:rPr lang="en-US" sz="2133" dirty="0">
                <a:solidFill>
                  <a:prstClr val="white">
                    <a:lumMod val="50000"/>
                  </a:prstClr>
                </a:solidFill>
              </a:rPr>
              <a:t>left tension pneumothorax </a:t>
            </a:r>
          </a:p>
        </p:txBody>
      </p:sp>
    </p:spTree>
    <p:extLst>
      <p:ext uri="{BB962C8B-B14F-4D97-AF65-F5344CB8AC3E}">
        <p14:creationId xmlns:p14="http://schemas.microsoft.com/office/powerpoint/2010/main" val="2234015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12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478972" y="1071315"/>
            <a:ext cx="11332721" cy="4955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9900"/>
                </a:solidFill>
                <a:effectLst/>
                <a:uLnTx/>
                <a:uFillTx/>
                <a:latin typeface="Calibri" panose="020F0502020204030204"/>
                <a:ea typeface="+mn-ea"/>
                <a:cs typeface="+mn-cs"/>
              </a:rPr>
              <a:t>indications:</a:t>
            </a:r>
            <a:r>
              <a:rPr kumimoji="0" lang="en-US" sz="3200"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consider</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treatment of tension pneumothorax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when </a:t>
            </a: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one or more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of the following are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33" b="1" i="0" u="none" strike="noStrike" kern="1200" cap="none" spc="0" normalizeH="0" baseline="0" noProof="0" dirty="0">
              <a:ln>
                <a:noFill/>
              </a:ln>
              <a:solidFill>
                <a:srgbClr val="009900"/>
              </a:solidFill>
              <a:effectLst>
                <a:outerShdw blurRad="38100" dist="38100" dir="2700000" algn="tl">
                  <a:srgbClr val="000000">
                    <a:alpha val="43137"/>
                  </a:srgbClr>
                </a:outerShdw>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severe or progressive respiratory distress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oxygen saturation less than 90%</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hock </a:t>
            </a:r>
            <a:r>
              <a:rPr kumimoji="0" lang="en-US" sz="32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(loss of radial pulse)</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absent or markedly decreased breath sounds </a:t>
            </a: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(if able to auscultate)</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traumatic cardiac arrest without obvious fatal wounds</a:t>
            </a: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(consider immediate placement of bilateral </a:t>
            </a:r>
            <a:r>
              <a:rPr kumimoji="0" lang="en-US" sz="2667"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ENHANCED ARS™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decompression needles</a:t>
            </a:r>
            <a:r>
              <a:rPr kumimoji="0" lang="en-US" sz="2667"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667"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and</a:t>
            </a:r>
            <a:r>
              <a:rPr kumimoji="0" lang="en-US" sz="2667" b="1" i="0" u="none" strike="noStrike" kern="1200" cap="none" spc="0" normalizeH="0" baseline="0" noProof="0" dirty="0">
                <a:ln>
                  <a:noFill/>
                </a:ln>
                <a:solidFill>
                  <a:srgbClr val="C00000"/>
                </a:solidFill>
                <a:effectLst/>
                <a:uLnTx/>
                <a:uFillTx/>
                <a:latin typeface="Calibri" panose="020F0502020204030204"/>
                <a:ea typeface="+mn-ea"/>
                <a:cs typeface="+mn-cs"/>
              </a:rPr>
              <a:t> consider ALL other possible causes</a:t>
            </a: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en-US" sz="4267"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78972" y="224987"/>
            <a:ext cx="30480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2: indication </a:t>
            </a:r>
          </a:p>
        </p:txBody>
      </p:sp>
    </p:spTree>
    <p:extLst>
      <p:ext uri="{BB962C8B-B14F-4D97-AF65-F5344CB8AC3E}">
        <p14:creationId xmlns:p14="http://schemas.microsoft.com/office/powerpoint/2010/main" val="287599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13</a:t>
            </a:fld>
            <a:endParaRPr lang="en-US" dirty="0">
              <a:solidFill>
                <a:prstClr val="white"/>
              </a:solidFill>
            </a:endParaRPr>
          </a:p>
        </p:txBody>
      </p:sp>
      <p:sp>
        <p:nvSpPr>
          <p:cNvPr id="5" name="Rectangle 4"/>
          <p:cNvSpPr/>
          <p:nvPr/>
        </p:nvSpPr>
        <p:spPr>
          <a:xfrm>
            <a:off x="478972" y="224987"/>
            <a:ext cx="3962401" cy="461665"/>
          </a:xfrm>
          <a:prstGeom prst="rect">
            <a:avLst/>
          </a:prstGeom>
        </p:spPr>
        <p:txBody>
          <a:bodyPr wrap="square">
            <a:spAutoFit/>
          </a:bodyPr>
          <a:lstStyle/>
          <a:p>
            <a:r>
              <a:rPr lang="en-US" sz="2400" dirty="0">
                <a:solidFill>
                  <a:prstClr val="white">
                    <a:lumMod val="75000"/>
                  </a:prstClr>
                </a:solidFill>
              </a:rPr>
              <a:t>Objective 2: contraindications </a:t>
            </a:r>
          </a:p>
        </p:txBody>
      </p:sp>
      <p:sp>
        <p:nvSpPr>
          <p:cNvPr id="6" name="Rectangle 5"/>
          <p:cNvSpPr/>
          <p:nvPr/>
        </p:nvSpPr>
        <p:spPr>
          <a:xfrm>
            <a:off x="798764" y="1821435"/>
            <a:ext cx="10833838" cy="2616101"/>
          </a:xfrm>
          <a:prstGeom prst="rect">
            <a:avLst/>
          </a:prstGeom>
        </p:spPr>
        <p:txBody>
          <a:bodyPr wrap="square">
            <a:spAutoFit/>
          </a:bodyPr>
          <a:lstStyle/>
          <a:p>
            <a:r>
              <a:rPr lang="en-US" sz="3733" b="1" dirty="0">
                <a:solidFill>
                  <a:srgbClr val="88191F"/>
                </a:solidFill>
              </a:rPr>
              <a:t>contraindications:</a:t>
            </a:r>
            <a:r>
              <a:rPr lang="en-US" sz="3733" b="1" dirty="0">
                <a:solidFill>
                  <a:srgbClr val="C00000"/>
                </a:solidFill>
                <a:effectLst>
                  <a:outerShdw blurRad="38100" dist="38100" dir="2700000" algn="tl">
                    <a:srgbClr val="000000">
                      <a:alpha val="43137"/>
                    </a:srgbClr>
                  </a:outerShdw>
                </a:effectLst>
              </a:rPr>
              <a:t> </a:t>
            </a:r>
            <a:r>
              <a:rPr lang="en-US" sz="3200" dirty="0">
                <a:solidFill>
                  <a:prstClr val="black"/>
                </a:solidFill>
              </a:rPr>
              <a:t>the </a:t>
            </a:r>
            <a:r>
              <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lang="en-US" sz="4400" dirty="0">
                <a:solidFill>
                  <a:prstClr val="black"/>
                </a:solidFill>
              </a:rPr>
              <a:t> </a:t>
            </a:r>
            <a:r>
              <a:rPr lang="en-US" sz="3200" dirty="0">
                <a:solidFill>
                  <a:prstClr val="black"/>
                </a:solidFill>
              </a:rPr>
              <a:t>is not intended for treatment of simple pneumothorax or hemothorax</a:t>
            </a:r>
          </a:p>
          <a:p>
            <a:endParaRPr lang="en-US" sz="2400" i="1" dirty="0">
              <a:solidFill>
                <a:prstClr val="black"/>
              </a:solidFill>
            </a:endParaRPr>
          </a:p>
          <a:p>
            <a:r>
              <a:rPr lang="en-US" sz="3200" i="1" dirty="0">
                <a:solidFill>
                  <a:srgbClr val="FF9900"/>
                </a:solidFill>
              </a:rPr>
              <a:t>efficacy of the ENHANCED ARS™ has not been established in</a:t>
            </a:r>
          </a:p>
          <a:p>
            <a:r>
              <a:rPr lang="en-US" sz="3200" i="1" dirty="0">
                <a:solidFill>
                  <a:srgbClr val="FF9900"/>
                </a:solidFill>
              </a:rPr>
              <a:t>pediatric patients</a:t>
            </a:r>
          </a:p>
        </p:txBody>
      </p:sp>
    </p:spTree>
    <p:extLst>
      <p:ext uri="{BB962C8B-B14F-4D97-AF65-F5344CB8AC3E}">
        <p14:creationId xmlns:p14="http://schemas.microsoft.com/office/powerpoint/2010/main" val="803749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14</a:t>
            </a:fld>
            <a:endParaRPr lang="en-US" dirty="0">
              <a:solidFill>
                <a:prstClr val="white"/>
              </a:solidFill>
            </a:endParaRPr>
          </a:p>
        </p:txBody>
      </p:sp>
      <p:sp>
        <p:nvSpPr>
          <p:cNvPr id="3" name="TextBox 2"/>
          <p:cNvSpPr txBox="1"/>
          <p:nvPr/>
        </p:nvSpPr>
        <p:spPr>
          <a:xfrm>
            <a:off x="529622" y="1145673"/>
            <a:ext cx="11133221" cy="3754874"/>
          </a:xfrm>
          <a:prstGeom prst="rect">
            <a:avLst/>
          </a:prstGeom>
          <a:noFill/>
        </p:spPr>
        <p:txBody>
          <a:bodyPr wrap="square" rtlCol="0">
            <a:spAutoFit/>
          </a:bodyPr>
          <a:lstStyle/>
          <a:p>
            <a:r>
              <a:rPr lang="en-US" sz="3200" b="1" dirty="0">
                <a:solidFill>
                  <a:srgbClr val="002060"/>
                </a:solidFill>
              </a:rPr>
              <a:t>thoracic decompression</a:t>
            </a:r>
            <a:r>
              <a:rPr lang="en-US" sz="3200" dirty="0">
                <a:solidFill>
                  <a:srgbClr val="002060"/>
                </a:solidFill>
              </a:rPr>
              <a:t> </a:t>
            </a:r>
            <a:r>
              <a:rPr lang="en-US" sz="3200" dirty="0">
                <a:solidFill>
                  <a:prstClr val="black"/>
                </a:solidFill>
              </a:rPr>
              <a:t>should improve </a:t>
            </a:r>
            <a:r>
              <a:rPr lang="en-US" sz="3200" i="1" dirty="0">
                <a:solidFill>
                  <a:prstClr val="black"/>
                </a:solidFill>
              </a:rPr>
              <a:t>one or more</a:t>
            </a:r>
            <a:r>
              <a:rPr lang="en-US" sz="3200" dirty="0">
                <a:solidFill>
                  <a:prstClr val="black"/>
                </a:solidFill>
              </a:rPr>
              <a:t> of the following:</a:t>
            </a:r>
          </a:p>
          <a:p>
            <a:endParaRPr lang="en-US" sz="1400" dirty="0">
              <a:solidFill>
                <a:prstClr val="black"/>
              </a:solidFill>
            </a:endParaRPr>
          </a:p>
          <a:p>
            <a:pPr marL="380990" indent="-380990">
              <a:buFont typeface="Arial" panose="020B0604020202020204" pitchFamily="34" charset="0"/>
              <a:buChar char="•"/>
            </a:pPr>
            <a:r>
              <a:rPr lang="en-US" sz="3200" dirty="0">
                <a:solidFill>
                  <a:prstClr val="black"/>
                </a:solidFill>
              </a:rPr>
              <a:t>respiratory distress</a:t>
            </a:r>
          </a:p>
          <a:p>
            <a:pPr marL="380990" indent="-380990">
              <a:buFont typeface="Arial" panose="020B0604020202020204" pitchFamily="34" charset="0"/>
              <a:buChar char="•"/>
            </a:pPr>
            <a:r>
              <a:rPr lang="en-US" sz="3200" dirty="0">
                <a:solidFill>
                  <a:prstClr val="black"/>
                </a:solidFill>
              </a:rPr>
              <a:t>relief of restrictive pressure between the parietal and visceral pleura </a:t>
            </a:r>
            <a:r>
              <a:rPr lang="en-US" sz="2400" dirty="0">
                <a:solidFill>
                  <a:prstClr val="white">
                    <a:lumMod val="50000"/>
                  </a:prstClr>
                </a:solidFill>
              </a:rPr>
              <a:t>(secondary to injury or significant medical complication)</a:t>
            </a:r>
          </a:p>
          <a:p>
            <a:pPr marL="380990" indent="-380990">
              <a:buFont typeface="Arial" panose="020B0604020202020204" pitchFamily="34" charset="0"/>
              <a:buChar char="•"/>
            </a:pPr>
            <a:r>
              <a:rPr lang="en-US" sz="3200" dirty="0">
                <a:solidFill>
                  <a:prstClr val="black"/>
                </a:solidFill>
              </a:rPr>
              <a:t>oxygen saturation </a:t>
            </a:r>
            <a:r>
              <a:rPr lang="en-US" sz="2400" dirty="0">
                <a:solidFill>
                  <a:prstClr val="white">
                    <a:lumMod val="50000"/>
                  </a:prstClr>
                </a:solidFill>
              </a:rPr>
              <a:t>(≥ 90% </a:t>
            </a:r>
            <a:r>
              <a:rPr lang="en-US" sz="2400" i="1" dirty="0">
                <a:solidFill>
                  <a:prstClr val="white">
                    <a:lumMod val="50000"/>
                  </a:prstClr>
                </a:solidFill>
              </a:rPr>
              <a:t>may be dependent on use of supplemental oxygen</a:t>
            </a:r>
            <a:r>
              <a:rPr lang="en-US" sz="2400" dirty="0">
                <a:solidFill>
                  <a:prstClr val="white">
                    <a:lumMod val="50000"/>
                  </a:prstClr>
                </a:solidFill>
              </a:rPr>
              <a:t>)</a:t>
            </a:r>
          </a:p>
          <a:p>
            <a:pPr marL="380990" indent="-380990">
              <a:buFont typeface="Arial" panose="020B0604020202020204" pitchFamily="34" charset="0"/>
              <a:buChar char="•"/>
            </a:pPr>
            <a:r>
              <a:rPr lang="en-US" sz="3200" dirty="0">
                <a:solidFill>
                  <a:prstClr val="black"/>
                </a:solidFill>
              </a:rPr>
              <a:t>return of radial pulse or vital signs</a:t>
            </a:r>
          </a:p>
        </p:txBody>
      </p:sp>
      <p:sp>
        <p:nvSpPr>
          <p:cNvPr id="4" name="Rectangle 3"/>
          <p:cNvSpPr/>
          <p:nvPr/>
        </p:nvSpPr>
        <p:spPr>
          <a:xfrm>
            <a:off x="478971" y="224987"/>
            <a:ext cx="4499429" cy="461665"/>
          </a:xfrm>
          <a:prstGeom prst="rect">
            <a:avLst/>
          </a:prstGeom>
        </p:spPr>
        <p:txBody>
          <a:bodyPr wrap="square">
            <a:spAutoFit/>
          </a:bodyPr>
          <a:lstStyle/>
          <a:p>
            <a:r>
              <a:rPr lang="en-US" sz="2400" dirty="0">
                <a:solidFill>
                  <a:prstClr val="white">
                    <a:lumMod val="75000"/>
                  </a:prstClr>
                </a:solidFill>
              </a:rPr>
              <a:t>Objective 2: therapeutic benefits  </a:t>
            </a:r>
          </a:p>
        </p:txBody>
      </p:sp>
    </p:spTree>
    <p:extLst>
      <p:ext uri="{BB962C8B-B14F-4D97-AF65-F5344CB8AC3E}">
        <p14:creationId xmlns:p14="http://schemas.microsoft.com/office/powerpoint/2010/main" val="101191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15</a:t>
            </a:fld>
            <a:endParaRPr lang="en-US" dirty="0">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809" y="998263"/>
            <a:ext cx="4903624" cy="4142717"/>
          </a:xfrm>
          <a:prstGeom prst="rect">
            <a:avLst/>
          </a:prstGeom>
        </p:spPr>
      </p:pic>
      <p:sp>
        <p:nvSpPr>
          <p:cNvPr id="13" name="TextBox 12"/>
          <p:cNvSpPr txBox="1"/>
          <p:nvPr/>
        </p:nvSpPr>
        <p:spPr>
          <a:xfrm>
            <a:off x="601320" y="5107083"/>
            <a:ext cx="4821320" cy="420564"/>
          </a:xfrm>
          <a:prstGeom prst="rect">
            <a:avLst/>
          </a:prstGeom>
          <a:noFill/>
        </p:spPr>
        <p:txBody>
          <a:bodyPr wrap="none" rtlCol="0">
            <a:spAutoFit/>
          </a:bodyPr>
          <a:lstStyle/>
          <a:p>
            <a:r>
              <a:rPr lang="en-US" sz="2133" dirty="0">
                <a:solidFill>
                  <a:prstClr val="black"/>
                </a:solidFill>
              </a:rPr>
              <a:t>4</a:t>
            </a:r>
            <a:r>
              <a:rPr lang="en-US" sz="2133" baseline="30000" dirty="0">
                <a:solidFill>
                  <a:prstClr val="black"/>
                </a:solidFill>
              </a:rPr>
              <a:t>th</a:t>
            </a:r>
            <a:r>
              <a:rPr lang="en-US" sz="2133" dirty="0">
                <a:solidFill>
                  <a:prstClr val="black"/>
                </a:solidFill>
              </a:rPr>
              <a:t> intercostal space - anterior axillary line</a:t>
            </a:r>
          </a:p>
        </p:txBody>
      </p:sp>
      <p:sp>
        <p:nvSpPr>
          <p:cNvPr id="9" name="Rectangle 8"/>
          <p:cNvSpPr/>
          <p:nvPr/>
        </p:nvSpPr>
        <p:spPr>
          <a:xfrm>
            <a:off x="478970" y="224987"/>
            <a:ext cx="4281289" cy="461665"/>
          </a:xfrm>
          <a:prstGeom prst="rect">
            <a:avLst/>
          </a:prstGeom>
        </p:spPr>
        <p:txBody>
          <a:bodyPr wrap="square">
            <a:spAutoFit/>
          </a:bodyPr>
          <a:lstStyle/>
          <a:p>
            <a:r>
              <a:rPr lang="en-US" sz="2400" dirty="0">
                <a:solidFill>
                  <a:prstClr val="white">
                    <a:lumMod val="75000"/>
                  </a:prstClr>
                </a:solidFill>
              </a:rPr>
              <a:t>Objective 3: lateral insertion site  </a:t>
            </a:r>
          </a:p>
        </p:txBody>
      </p:sp>
      <p:sp>
        <p:nvSpPr>
          <p:cNvPr id="2" name="TextBox 1"/>
          <p:cNvSpPr txBox="1"/>
          <p:nvPr/>
        </p:nvSpPr>
        <p:spPr>
          <a:xfrm>
            <a:off x="4369758" y="2571200"/>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11" name="TextBox 10"/>
          <p:cNvSpPr txBox="1"/>
          <p:nvPr/>
        </p:nvSpPr>
        <p:spPr>
          <a:xfrm>
            <a:off x="3992766" y="2570768"/>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16" name="TextBox 15"/>
          <p:cNvSpPr txBox="1"/>
          <p:nvPr/>
        </p:nvSpPr>
        <p:spPr>
          <a:xfrm>
            <a:off x="3537535" y="2578532"/>
            <a:ext cx="279244" cy="318100"/>
          </a:xfrm>
          <a:prstGeom prst="rect">
            <a:avLst/>
          </a:prstGeom>
          <a:noFill/>
        </p:spPr>
        <p:txBody>
          <a:bodyPr wrap="none" rtlCol="0">
            <a:spAutoFit/>
          </a:bodyPr>
          <a:lstStyle/>
          <a:p>
            <a:r>
              <a:rPr lang="en-US" sz="1467" dirty="0">
                <a:solidFill>
                  <a:prstClr val="white">
                    <a:lumMod val="50000"/>
                  </a:prstClr>
                </a:solidFill>
              </a:rPr>
              <a:t>3</a:t>
            </a:r>
          </a:p>
        </p:txBody>
      </p:sp>
      <p:sp>
        <p:nvSpPr>
          <p:cNvPr id="17" name="TextBox 16"/>
          <p:cNvSpPr txBox="1"/>
          <p:nvPr/>
        </p:nvSpPr>
        <p:spPr>
          <a:xfrm>
            <a:off x="3079811" y="2580462"/>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18" name="TextBox 17"/>
          <p:cNvSpPr txBox="1"/>
          <p:nvPr/>
        </p:nvSpPr>
        <p:spPr>
          <a:xfrm>
            <a:off x="2641659" y="2578532"/>
            <a:ext cx="279244" cy="318100"/>
          </a:xfrm>
          <a:prstGeom prst="rect">
            <a:avLst/>
          </a:prstGeom>
          <a:noFill/>
        </p:spPr>
        <p:txBody>
          <a:bodyPr wrap="none" rtlCol="0">
            <a:spAutoFit/>
          </a:bodyPr>
          <a:lstStyle/>
          <a:p>
            <a:r>
              <a:rPr lang="en-US" sz="1467" dirty="0">
                <a:solidFill>
                  <a:prstClr val="white">
                    <a:lumMod val="50000"/>
                  </a:prstClr>
                </a:solidFill>
              </a:rPr>
              <a:t>5</a:t>
            </a:r>
          </a:p>
        </p:txBody>
      </p:sp>
      <p:sp>
        <p:nvSpPr>
          <p:cNvPr id="19" name="TextBox 18"/>
          <p:cNvSpPr txBox="1"/>
          <p:nvPr/>
        </p:nvSpPr>
        <p:spPr>
          <a:xfrm>
            <a:off x="2182831" y="2578532"/>
            <a:ext cx="279244" cy="318100"/>
          </a:xfrm>
          <a:prstGeom prst="rect">
            <a:avLst/>
          </a:prstGeom>
          <a:noFill/>
        </p:spPr>
        <p:txBody>
          <a:bodyPr wrap="none" rtlCol="0">
            <a:spAutoFit/>
          </a:bodyPr>
          <a:lstStyle/>
          <a:p>
            <a:r>
              <a:rPr lang="en-US" sz="1467" dirty="0">
                <a:solidFill>
                  <a:prstClr val="white">
                    <a:lumMod val="50000"/>
                  </a:prstClr>
                </a:solidFill>
              </a:rPr>
              <a:t>6</a:t>
            </a:r>
          </a:p>
        </p:txBody>
      </p:sp>
      <p:sp>
        <p:nvSpPr>
          <p:cNvPr id="26" name="TextBox 25"/>
          <p:cNvSpPr txBox="1"/>
          <p:nvPr/>
        </p:nvSpPr>
        <p:spPr>
          <a:xfrm>
            <a:off x="6208563" y="5107083"/>
            <a:ext cx="4821320" cy="420564"/>
          </a:xfrm>
          <a:prstGeom prst="rect">
            <a:avLst/>
          </a:prstGeom>
          <a:noFill/>
        </p:spPr>
        <p:txBody>
          <a:bodyPr wrap="none" rtlCol="0">
            <a:spAutoFit/>
          </a:bodyPr>
          <a:lstStyle/>
          <a:p>
            <a:r>
              <a:rPr lang="en-US" sz="2133" dirty="0">
                <a:solidFill>
                  <a:prstClr val="black"/>
                </a:solidFill>
              </a:rPr>
              <a:t>5</a:t>
            </a:r>
            <a:r>
              <a:rPr lang="en-US" sz="2133" baseline="30000" dirty="0">
                <a:solidFill>
                  <a:prstClr val="black"/>
                </a:solidFill>
              </a:rPr>
              <a:t>th</a:t>
            </a:r>
            <a:r>
              <a:rPr lang="en-US" sz="2133" dirty="0">
                <a:solidFill>
                  <a:prstClr val="black"/>
                </a:solidFill>
              </a:rPr>
              <a:t> intercostal space - anterior axillary line</a:t>
            </a:r>
          </a:p>
        </p:txBody>
      </p:sp>
      <p:sp>
        <p:nvSpPr>
          <p:cNvPr id="4" name="TextBox 3"/>
          <p:cNvSpPr txBox="1"/>
          <p:nvPr/>
        </p:nvSpPr>
        <p:spPr>
          <a:xfrm>
            <a:off x="1549998" y="5513649"/>
            <a:ext cx="3104889" cy="379656"/>
          </a:xfrm>
          <a:prstGeom prst="rect">
            <a:avLst/>
          </a:prstGeom>
          <a:noFill/>
        </p:spPr>
        <p:txBody>
          <a:bodyPr wrap="none" rtlCol="0">
            <a:spAutoFit/>
          </a:bodyPr>
          <a:lstStyle/>
          <a:p>
            <a:r>
              <a:rPr lang="en-US" sz="1867" dirty="0">
                <a:solidFill>
                  <a:prstClr val="white">
                    <a:lumMod val="50000"/>
                  </a:prstClr>
                </a:solidFill>
              </a:rPr>
              <a:t>site located superior to 5</a:t>
            </a:r>
            <a:r>
              <a:rPr lang="en-US" sz="1867" baseline="30000" dirty="0">
                <a:solidFill>
                  <a:prstClr val="white">
                    <a:lumMod val="50000"/>
                  </a:prstClr>
                </a:solidFill>
              </a:rPr>
              <a:t>th</a:t>
            </a:r>
            <a:r>
              <a:rPr lang="en-US" sz="1867" dirty="0">
                <a:solidFill>
                  <a:prstClr val="white">
                    <a:lumMod val="50000"/>
                  </a:prstClr>
                </a:solidFill>
              </a:rPr>
              <a:t> rib </a:t>
            </a:r>
          </a:p>
        </p:txBody>
      </p:sp>
      <p:sp>
        <p:nvSpPr>
          <p:cNvPr id="27" name="TextBox 26"/>
          <p:cNvSpPr txBox="1"/>
          <p:nvPr/>
        </p:nvSpPr>
        <p:spPr>
          <a:xfrm>
            <a:off x="7314637" y="5513649"/>
            <a:ext cx="3104889" cy="379656"/>
          </a:xfrm>
          <a:prstGeom prst="rect">
            <a:avLst/>
          </a:prstGeom>
          <a:noFill/>
        </p:spPr>
        <p:txBody>
          <a:bodyPr wrap="none" rtlCol="0">
            <a:spAutoFit/>
          </a:bodyPr>
          <a:lstStyle/>
          <a:p>
            <a:r>
              <a:rPr lang="en-US" sz="1867" dirty="0">
                <a:solidFill>
                  <a:prstClr val="white">
                    <a:lumMod val="50000"/>
                  </a:prstClr>
                </a:solidFill>
              </a:rPr>
              <a:t>site located superior to 6</a:t>
            </a:r>
            <a:r>
              <a:rPr lang="en-US" sz="1867" baseline="30000" dirty="0">
                <a:solidFill>
                  <a:prstClr val="white">
                    <a:lumMod val="50000"/>
                  </a:prstClr>
                </a:solidFill>
              </a:rPr>
              <a:t>th</a:t>
            </a:r>
            <a:r>
              <a:rPr lang="en-US" sz="1867" dirty="0">
                <a:solidFill>
                  <a:prstClr val="white">
                    <a:lumMod val="50000"/>
                  </a:prstClr>
                </a:solidFill>
              </a:rPr>
              <a:t> rib </a:t>
            </a:r>
          </a:p>
        </p:txBody>
      </p:sp>
      <p:sp>
        <p:nvSpPr>
          <p:cNvPr id="29" name="TextBox 28"/>
          <p:cNvSpPr txBox="1"/>
          <p:nvPr/>
        </p:nvSpPr>
        <p:spPr>
          <a:xfrm>
            <a:off x="3838939" y="1938170"/>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30" name="TextBox 29"/>
          <p:cNvSpPr txBox="1"/>
          <p:nvPr/>
        </p:nvSpPr>
        <p:spPr>
          <a:xfrm>
            <a:off x="3460336" y="1938639"/>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31" name="TextBox 30"/>
          <p:cNvSpPr txBox="1"/>
          <p:nvPr/>
        </p:nvSpPr>
        <p:spPr>
          <a:xfrm>
            <a:off x="3004926" y="1938639"/>
            <a:ext cx="291220" cy="318100"/>
          </a:xfrm>
          <a:prstGeom prst="rect">
            <a:avLst/>
          </a:prstGeom>
          <a:noFill/>
        </p:spPr>
        <p:txBody>
          <a:bodyPr wrap="square" rtlCol="0">
            <a:spAutoFit/>
          </a:bodyPr>
          <a:lstStyle/>
          <a:p>
            <a:r>
              <a:rPr lang="en-US" sz="1467" dirty="0">
                <a:solidFill>
                  <a:prstClr val="white">
                    <a:lumMod val="50000"/>
                  </a:prstClr>
                </a:solidFill>
              </a:rPr>
              <a:t>3</a:t>
            </a:r>
          </a:p>
        </p:txBody>
      </p:sp>
      <p:sp>
        <p:nvSpPr>
          <p:cNvPr id="32" name="TextBox 31"/>
          <p:cNvSpPr txBox="1"/>
          <p:nvPr/>
        </p:nvSpPr>
        <p:spPr>
          <a:xfrm>
            <a:off x="2542628" y="1938170"/>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33" name="TextBox 32"/>
          <p:cNvSpPr txBox="1"/>
          <p:nvPr/>
        </p:nvSpPr>
        <p:spPr>
          <a:xfrm>
            <a:off x="2082155" y="1934376"/>
            <a:ext cx="279244" cy="318100"/>
          </a:xfrm>
          <a:prstGeom prst="rect">
            <a:avLst/>
          </a:prstGeom>
          <a:noFill/>
        </p:spPr>
        <p:txBody>
          <a:bodyPr wrap="none" rtlCol="0">
            <a:spAutoFit/>
          </a:bodyPr>
          <a:lstStyle/>
          <a:p>
            <a:r>
              <a:rPr lang="en-US" sz="1467" dirty="0">
                <a:solidFill>
                  <a:prstClr val="white">
                    <a:lumMod val="50000"/>
                  </a:prstClr>
                </a:solidFill>
              </a:rPr>
              <a:t>5</a:t>
            </a:r>
          </a:p>
        </p:txBody>
      </p:sp>
      <p:sp>
        <p:nvSpPr>
          <p:cNvPr id="37" name="TextBox 36"/>
          <p:cNvSpPr txBox="1"/>
          <p:nvPr/>
        </p:nvSpPr>
        <p:spPr>
          <a:xfrm>
            <a:off x="5458789" y="1661667"/>
            <a:ext cx="1098891" cy="830997"/>
          </a:xfrm>
          <a:prstGeom prst="rect">
            <a:avLst/>
          </a:prstGeom>
          <a:noFill/>
        </p:spPr>
        <p:txBody>
          <a:bodyPr wrap="none" rtlCol="0">
            <a:spAutoFit/>
          </a:bodyPr>
          <a:lstStyle/>
          <a:p>
            <a:pPr algn="ctr"/>
            <a:r>
              <a:rPr lang="en-US" sz="1600" dirty="0">
                <a:solidFill>
                  <a:prstClr val="white">
                    <a:lumMod val="65000"/>
                  </a:prstClr>
                </a:solidFill>
              </a:rPr>
              <a:t>numbered </a:t>
            </a:r>
          </a:p>
          <a:p>
            <a:pPr algn="ctr"/>
            <a:r>
              <a:rPr lang="en-US" sz="1600" dirty="0">
                <a:solidFill>
                  <a:prstClr val="white">
                    <a:lumMod val="65000"/>
                  </a:prstClr>
                </a:solidFill>
              </a:rPr>
              <a:t>Intercostal</a:t>
            </a:r>
          </a:p>
          <a:p>
            <a:pPr algn="ctr"/>
            <a:r>
              <a:rPr lang="en-US" sz="1600" dirty="0">
                <a:solidFill>
                  <a:prstClr val="white">
                    <a:lumMod val="65000"/>
                  </a:prstClr>
                </a:solidFill>
              </a:rPr>
              <a:t>spaces</a:t>
            </a:r>
          </a:p>
        </p:txBody>
      </p:sp>
      <p:sp>
        <p:nvSpPr>
          <p:cNvPr id="38" name="TextBox 37"/>
          <p:cNvSpPr txBox="1"/>
          <p:nvPr/>
        </p:nvSpPr>
        <p:spPr>
          <a:xfrm>
            <a:off x="5370548" y="2557070"/>
            <a:ext cx="1404038" cy="338554"/>
          </a:xfrm>
          <a:prstGeom prst="rect">
            <a:avLst/>
          </a:prstGeom>
          <a:noFill/>
        </p:spPr>
        <p:txBody>
          <a:bodyPr wrap="none" rtlCol="0">
            <a:spAutoFit/>
          </a:bodyPr>
          <a:lstStyle/>
          <a:p>
            <a:pPr algn="ctr"/>
            <a:r>
              <a:rPr lang="en-US" sz="1600" dirty="0">
                <a:solidFill>
                  <a:prstClr val="white">
                    <a:lumMod val="65000"/>
                  </a:prstClr>
                </a:solidFill>
              </a:rPr>
              <a:t>numbered ribs</a:t>
            </a:r>
          </a:p>
        </p:txBody>
      </p:sp>
      <p:pic>
        <p:nvPicPr>
          <p:cNvPr id="41" name="Picture 40"/>
          <p:cNvPicPr>
            <a:picLocks noChangeAspect="1"/>
          </p:cNvPicPr>
          <p:nvPr/>
        </p:nvPicPr>
        <p:blipFill rotWithShape="1">
          <a:blip r:embed="rId4" cstate="email">
            <a:extLst>
              <a:ext uri="{28A0092B-C50C-407E-A947-70E740481C1C}">
                <a14:useLocalDpi xmlns:a14="http://schemas.microsoft.com/office/drawing/2010/main"/>
              </a:ext>
            </a:extLst>
          </a:blip>
          <a:srcRect l="3887"/>
          <a:stretch/>
        </p:blipFill>
        <p:spPr>
          <a:xfrm>
            <a:off x="6747857" y="998263"/>
            <a:ext cx="4709505" cy="4142716"/>
          </a:xfrm>
          <a:prstGeom prst="rect">
            <a:avLst/>
          </a:prstGeom>
        </p:spPr>
      </p:pic>
      <p:sp>
        <p:nvSpPr>
          <p:cNvPr id="42" name="TextBox 41"/>
          <p:cNvSpPr txBox="1"/>
          <p:nvPr/>
        </p:nvSpPr>
        <p:spPr>
          <a:xfrm>
            <a:off x="8133895" y="2567330"/>
            <a:ext cx="279244" cy="318100"/>
          </a:xfrm>
          <a:prstGeom prst="rect">
            <a:avLst/>
          </a:prstGeom>
          <a:noFill/>
        </p:spPr>
        <p:txBody>
          <a:bodyPr wrap="none" rtlCol="0">
            <a:spAutoFit/>
          </a:bodyPr>
          <a:lstStyle/>
          <a:p>
            <a:r>
              <a:rPr lang="en-US" sz="1467" dirty="0">
                <a:solidFill>
                  <a:prstClr val="white">
                    <a:lumMod val="50000"/>
                  </a:prstClr>
                </a:solidFill>
              </a:rPr>
              <a:t>6</a:t>
            </a:r>
          </a:p>
        </p:txBody>
      </p:sp>
      <p:sp>
        <p:nvSpPr>
          <p:cNvPr id="43" name="TextBox 42"/>
          <p:cNvSpPr txBox="1"/>
          <p:nvPr/>
        </p:nvSpPr>
        <p:spPr>
          <a:xfrm>
            <a:off x="8013826" y="1934376"/>
            <a:ext cx="279244" cy="318100"/>
          </a:xfrm>
          <a:prstGeom prst="rect">
            <a:avLst/>
          </a:prstGeom>
          <a:noFill/>
        </p:spPr>
        <p:txBody>
          <a:bodyPr wrap="none" rtlCol="0">
            <a:spAutoFit/>
          </a:bodyPr>
          <a:lstStyle/>
          <a:p>
            <a:r>
              <a:rPr lang="en-US" sz="1467" dirty="0">
                <a:solidFill>
                  <a:prstClr val="white">
                    <a:lumMod val="50000"/>
                  </a:prstClr>
                </a:solidFill>
              </a:rPr>
              <a:t>5</a:t>
            </a:r>
          </a:p>
        </p:txBody>
      </p:sp>
      <p:sp>
        <p:nvSpPr>
          <p:cNvPr id="28" name="TextBox 27"/>
          <p:cNvSpPr txBox="1"/>
          <p:nvPr/>
        </p:nvSpPr>
        <p:spPr>
          <a:xfrm>
            <a:off x="10319006" y="2557070"/>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34" name="TextBox 33"/>
          <p:cNvSpPr txBox="1"/>
          <p:nvPr/>
        </p:nvSpPr>
        <p:spPr>
          <a:xfrm>
            <a:off x="9958712" y="2568668"/>
            <a:ext cx="279244" cy="318100"/>
          </a:xfrm>
          <a:prstGeom prst="rect">
            <a:avLst/>
          </a:prstGeom>
          <a:noFill/>
        </p:spPr>
        <p:txBody>
          <a:bodyPr wrap="none" rtlCol="0">
            <a:spAutoFit/>
          </a:bodyPr>
          <a:lstStyle/>
          <a:p>
            <a:r>
              <a:rPr lang="en-US" sz="1467" dirty="0">
                <a:solidFill>
                  <a:prstClr val="white">
                    <a:lumMod val="50000"/>
                  </a:prstClr>
                </a:solidFill>
              </a:rPr>
              <a:t>2</a:t>
            </a:r>
          </a:p>
        </p:txBody>
      </p:sp>
      <p:sp>
        <p:nvSpPr>
          <p:cNvPr id="35" name="TextBox 34"/>
          <p:cNvSpPr txBox="1"/>
          <p:nvPr/>
        </p:nvSpPr>
        <p:spPr>
          <a:xfrm>
            <a:off x="9479420" y="2570768"/>
            <a:ext cx="279244" cy="318100"/>
          </a:xfrm>
          <a:prstGeom prst="rect">
            <a:avLst/>
          </a:prstGeom>
          <a:noFill/>
        </p:spPr>
        <p:txBody>
          <a:bodyPr wrap="none" rtlCol="0">
            <a:spAutoFit/>
          </a:bodyPr>
          <a:lstStyle/>
          <a:p>
            <a:r>
              <a:rPr lang="en-US" sz="1467" dirty="0">
                <a:solidFill>
                  <a:prstClr val="white">
                    <a:lumMod val="50000"/>
                  </a:prstClr>
                </a:solidFill>
              </a:rPr>
              <a:t>3</a:t>
            </a:r>
          </a:p>
        </p:txBody>
      </p:sp>
      <p:sp>
        <p:nvSpPr>
          <p:cNvPr id="39" name="TextBox 38"/>
          <p:cNvSpPr txBox="1"/>
          <p:nvPr/>
        </p:nvSpPr>
        <p:spPr>
          <a:xfrm>
            <a:off x="9015591" y="2580096"/>
            <a:ext cx="279244" cy="318100"/>
          </a:xfrm>
          <a:prstGeom prst="rect">
            <a:avLst/>
          </a:prstGeom>
          <a:noFill/>
        </p:spPr>
        <p:txBody>
          <a:bodyPr wrap="none" rtlCol="0">
            <a:spAutoFit/>
          </a:bodyPr>
          <a:lstStyle/>
          <a:p>
            <a:r>
              <a:rPr lang="en-US" sz="1467" dirty="0">
                <a:solidFill>
                  <a:prstClr val="white">
                    <a:lumMod val="50000"/>
                  </a:prstClr>
                </a:solidFill>
              </a:rPr>
              <a:t>4</a:t>
            </a:r>
          </a:p>
        </p:txBody>
      </p:sp>
      <p:sp>
        <p:nvSpPr>
          <p:cNvPr id="44" name="TextBox 43"/>
          <p:cNvSpPr txBox="1"/>
          <p:nvPr/>
        </p:nvSpPr>
        <p:spPr>
          <a:xfrm>
            <a:off x="8586231" y="2567330"/>
            <a:ext cx="342403" cy="318100"/>
          </a:xfrm>
          <a:prstGeom prst="rect">
            <a:avLst/>
          </a:prstGeom>
          <a:noFill/>
        </p:spPr>
        <p:txBody>
          <a:bodyPr wrap="square" rtlCol="0">
            <a:spAutoFit/>
          </a:bodyPr>
          <a:lstStyle/>
          <a:p>
            <a:r>
              <a:rPr lang="en-US" sz="1467" dirty="0">
                <a:solidFill>
                  <a:prstClr val="white">
                    <a:lumMod val="50000"/>
                  </a:prstClr>
                </a:solidFill>
              </a:rPr>
              <a:t>5</a:t>
            </a:r>
          </a:p>
        </p:txBody>
      </p:sp>
      <p:sp>
        <p:nvSpPr>
          <p:cNvPr id="45" name="TextBox 44"/>
          <p:cNvSpPr txBox="1"/>
          <p:nvPr/>
        </p:nvSpPr>
        <p:spPr>
          <a:xfrm>
            <a:off x="9787511" y="1934126"/>
            <a:ext cx="279244" cy="318100"/>
          </a:xfrm>
          <a:prstGeom prst="rect">
            <a:avLst/>
          </a:prstGeom>
          <a:noFill/>
        </p:spPr>
        <p:txBody>
          <a:bodyPr wrap="none" rtlCol="0">
            <a:spAutoFit/>
          </a:bodyPr>
          <a:lstStyle/>
          <a:p>
            <a:r>
              <a:rPr lang="en-US" sz="1467" dirty="0">
                <a:solidFill>
                  <a:prstClr val="white">
                    <a:lumMod val="50000"/>
                  </a:prstClr>
                </a:solidFill>
              </a:rPr>
              <a:t>1</a:t>
            </a:r>
          </a:p>
        </p:txBody>
      </p:sp>
      <p:sp>
        <p:nvSpPr>
          <p:cNvPr id="46" name="TextBox 45"/>
          <p:cNvSpPr txBox="1"/>
          <p:nvPr/>
        </p:nvSpPr>
        <p:spPr>
          <a:xfrm>
            <a:off x="9387613" y="1926539"/>
            <a:ext cx="342403" cy="318100"/>
          </a:xfrm>
          <a:prstGeom prst="rect">
            <a:avLst/>
          </a:prstGeom>
          <a:noFill/>
        </p:spPr>
        <p:txBody>
          <a:bodyPr wrap="square" rtlCol="0">
            <a:spAutoFit/>
          </a:bodyPr>
          <a:lstStyle/>
          <a:p>
            <a:r>
              <a:rPr lang="en-US" sz="1467" dirty="0">
                <a:solidFill>
                  <a:prstClr val="white">
                    <a:lumMod val="50000"/>
                  </a:prstClr>
                </a:solidFill>
              </a:rPr>
              <a:t>2</a:t>
            </a:r>
          </a:p>
        </p:txBody>
      </p:sp>
      <p:sp>
        <p:nvSpPr>
          <p:cNvPr id="47" name="TextBox 46"/>
          <p:cNvSpPr txBox="1"/>
          <p:nvPr/>
        </p:nvSpPr>
        <p:spPr>
          <a:xfrm>
            <a:off x="8956998" y="1926539"/>
            <a:ext cx="291220" cy="318100"/>
          </a:xfrm>
          <a:prstGeom prst="rect">
            <a:avLst/>
          </a:prstGeom>
          <a:noFill/>
        </p:spPr>
        <p:txBody>
          <a:bodyPr wrap="square" rtlCol="0">
            <a:spAutoFit/>
          </a:bodyPr>
          <a:lstStyle/>
          <a:p>
            <a:r>
              <a:rPr lang="en-US" sz="1467" dirty="0">
                <a:solidFill>
                  <a:prstClr val="white">
                    <a:lumMod val="50000"/>
                  </a:prstClr>
                </a:solidFill>
              </a:rPr>
              <a:t>3</a:t>
            </a:r>
          </a:p>
        </p:txBody>
      </p:sp>
      <p:sp>
        <p:nvSpPr>
          <p:cNvPr id="48" name="TextBox 47"/>
          <p:cNvSpPr txBox="1"/>
          <p:nvPr/>
        </p:nvSpPr>
        <p:spPr>
          <a:xfrm>
            <a:off x="8480481" y="1934376"/>
            <a:ext cx="291220" cy="318100"/>
          </a:xfrm>
          <a:prstGeom prst="rect">
            <a:avLst/>
          </a:prstGeom>
          <a:noFill/>
        </p:spPr>
        <p:txBody>
          <a:bodyPr wrap="square" rtlCol="0">
            <a:spAutoFit/>
          </a:bodyPr>
          <a:lstStyle/>
          <a:p>
            <a:r>
              <a:rPr lang="en-US" sz="1467" dirty="0">
                <a:solidFill>
                  <a:prstClr val="white">
                    <a:lumMod val="50000"/>
                  </a:prstClr>
                </a:solidFill>
              </a:rPr>
              <a:t>4</a:t>
            </a:r>
          </a:p>
        </p:txBody>
      </p:sp>
      <p:cxnSp>
        <p:nvCxnSpPr>
          <p:cNvPr id="5" name="Straight Arrow Connector 4"/>
          <p:cNvCxnSpPr/>
          <p:nvPr/>
        </p:nvCxnSpPr>
        <p:spPr>
          <a:xfrm flipH="1">
            <a:off x="5184175" y="2112577"/>
            <a:ext cx="287979" cy="510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5145497" y="2766455"/>
            <a:ext cx="287979" cy="5108"/>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6502612" y="2086959"/>
            <a:ext cx="287937" cy="55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6721289" y="2750141"/>
            <a:ext cx="287937" cy="5595"/>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CCA89F2-1717-A6F0-EC68-706FFC35A1E3}"/>
              </a:ext>
            </a:extLst>
          </p:cNvPr>
          <p:cNvSpPr txBox="1"/>
          <p:nvPr/>
        </p:nvSpPr>
        <p:spPr>
          <a:xfrm>
            <a:off x="68714" y="3106602"/>
            <a:ext cx="1916306" cy="1477328"/>
          </a:xfrm>
          <a:prstGeom prst="rect">
            <a:avLst/>
          </a:prstGeom>
          <a:solidFill>
            <a:schemeClr val="bg1"/>
          </a:solidFill>
          <a:ln>
            <a:solidFill>
              <a:schemeClr val="tx1"/>
            </a:solidFill>
          </a:ln>
        </p:spPr>
        <p:txBody>
          <a:bodyPr wrap="square" rtlCol="0">
            <a:spAutoFit/>
          </a:bodyPr>
          <a:lstStyle/>
          <a:p>
            <a:pPr algn="ctr"/>
            <a:r>
              <a:rPr lang="en-US" dirty="0">
                <a:solidFill>
                  <a:srgbClr val="C00000"/>
                </a:solidFill>
              </a:rPr>
              <a:t>*</a:t>
            </a:r>
            <a:r>
              <a:rPr lang="en-US" dirty="0"/>
              <a:t>insertion site</a:t>
            </a:r>
          </a:p>
          <a:p>
            <a:pPr algn="ctr"/>
            <a:r>
              <a:rPr lang="en-US" dirty="0"/>
              <a:t>is superior to targeted rib</a:t>
            </a:r>
          </a:p>
          <a:p>
            <a:pPr algn="ctr"/>
            <a:r>
              <a:rPr lang="en-US" dirty="0"/>
              <a:t>to </a:t>
            </a:r>
            <a:r>
              <a:rPr lang="en-US" b="1" dirty="0"/>
              <a:t>avoid neuro-vascular bundle</a:t>
            </a:r>
          </a:p>
        </p:txBody>
      </p:sp>
      <p:pic>
        <p:nvPicPr>
          <p:cNvPr id="6" name="Picture 5" descr="Diagram&#10;&#10;Description automatically generated">
            <a:extLst>
              <a:ext uri="{FF2B5EF4-FFF2-40B4-BE49-F238E27FC236}">
                <a16:creationId xmlns:a16="http://schemas.microsoft.com/office/drawing/2014/main" id="{3743285C-016E-8756-C2B4-C315EF879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96"/>
          <a:stretch/>
        </p:blipFill>
        <p:spPr>
          <a:xfrm>
            <a:off x="263646" y="1522677"/>
            <a:ext cx="1629229" cy="15299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4523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16</a:t>
            </a:fld>
            <a:endParaRPr lang="en-US" dirty="0">
              <a:solidFill>
                <a:prstClr val="white"/>
              </a:solidFill>
            </a:endParaRPr>
          </a:p>
        </p:txBody>
      </p:sp>
      <p:sp>
        <p:nvSpPr>
          <p:cNvPr id="4" name="TextBox 3"/>
          <p:cNvSpPr txBox="1"/>
          <p:nvPr/>
        </p:nvSpPr>
        <p:spPr>
          <a:xfrm>
            <a:off x="9227162" y="1030174"/>
            <a:ext cx="2019014" cy="913199"/>
          </a:xfrm>
          <a:prstGeom prst="rect">
            <a:avLst/>
          </a:prstGeom>
          <a:solidFill>
            <a:schemeClr val="bg1"/>
          </a:solidFill>
          <a:ln>
            <a:solidFill>
              <a:schemeClr val="tx1"/>
            </a:solidFill>
          </a:ln>
        </p:spPr>
        <p:txBody>
          <a:bodyPr wrap="none" rtlCol="0">
            <a:spAutoFit/>
          </a:bodyPr>
          <a:lstStyle/>
          <a:p>
            <a:pPr algn="ctr"/>
            <a:r>
              <a:rPr lang="en-US" sz="2667" dirty="0">
                <a:solidFill>
                  <a:prstClr val="black"/>
                </a:solidFill>
              </a:rPr>
              <a:t>insertion site</a:t>
            </a:r>
          </a:p>
          <a:p>
            <a:pPr algn="ctr"/>
            <a:r>
              <a:rPr lang="en-US" sz="2667" dirty="0">
                <a:solidFill>
                  <a:prstClr val="black"/>
                </a:solidFill>
              </a:rPr>
              <a:t>identification</a:t>
            </a:r>
          </a:p>
        </p:txBody>
      </p:sp>
      <p:sp>
        <p:nvSpPr>
          <p:cNvPr id="5" name="TextBox 4"/>
          <p:cNvSpPr txBox="1"/>
          <p:nvPr/>
        </p:nvSpPr>
        <p:spPr>
          <a:xfrm>
            <a:off x="192506" y="5697669"/>
            <a:ext cx="11823031" cy="584775"/>
          </a:xfrm>
          <a:prstGeom prst="rect">
            <a:avLst/>
          </a:prstGeom>
          <a:noFill/>
        </p:spPr>
        <p:txBody>
          <a:bodyPr wrap="square" rtlCol="0">
            <a:spAutoFit/>
          </a:bodyPr>
          <a:lstStyle/>
          <a:p>
            <a:pPr algn="ctr"/>
            <a:r>
              <a:rPr lang="en-US" sz="3200" dirty="0">
                <a:solidFill>
                  <a:prstClr val="black"/>
                </a:solidFill>
              </a:rPr>
              <a:t>identify 4</a:t>
            </a:r>
            <a:r>
              <a:rPr lang="en-US" sz="3200" baseline="30000" dirty="0">
                <a:solidFill>
                  <a:prstClr val="black"/>
                </a:solidFill>
              </a:rPr>
              <a:t>th</a:t>
            </a:r>
            <a:r>
              <a:rPr lang="en-US" sz="3200" dirty="0">
                <a:solidFill>
                  <a:prstClr val="black"/>
                </a:solidFill>
              </a:rPr>
              <a:t> or 5</a:t>
            </a:r>
            <a:r>
              <a:rPr lang="en-US" sz="3200" baseline="30000" dirty="0">
                <a:solidFill>
                  <a:prstClr val="black"/>
                </a:solidFill>
              </a:rPr>
              <a:t>th</a:t>
            </a:r>
            <a:r>
              <a:rPr lang="en-US" sz="3200" dirty="0">
                <a:solidFill>
                  <a:prstClr val="black"/>
                </a:solidFill>
              </a:rPr>
              <a:t> intercostal space </a:t>
            </a:r>
          </a:p>
        </p:txBody>
      </p:sp>
      <p:pic>
        <p:nvPicPr>
          <p:cNvPr id="6" name="Picture 2" descr="C:\Users\Scotty.bolleter\Desktop\Pics 091917\IMG_E103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77793" y="982045"/>
            <a:ext cx="4181504" cy="48575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5618751" y="3844526"/>
            <a:ext cx="332323" cy="816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624184" y="4712264"/>
            <a:ext cx="992003" cy="22276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616606" y="4179688"/>
            <a:ext cx="1223381" cy="26676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945283" y="3466849"/>
            <a:ext cx="1483959" cy="379375"/>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rot="20812411">
            <a:off x="8772110" y="2505713"/>
            <a:ext cx="2240100" cy="461665"/>
          </a:xfrm>
          <a:prstGeom prst="rect">
            <a:avLst/>
          </a:prstGeom>
          <a:noFill/>
        </p:spPr>
        <p:txBody>
          <a:bodyPr wrap="none" rtlCol="0">
            <a:spAutoFit/>
          </a:bodyPr>
          <a:lstStyle/>
          <a:p>
            <a:r>
              <a:rPr lang="en-US" sz="2400" dirty="0">
                <a:solidFill>
                  <a:prstClr val="white">
                    <a:lumMod val="50000"/>
                  </a:prstClr>
                </a:solidFill>
              </a:rPr>
              <a:t>anterior-axillary </a:t>
            </a:r>
          </a:p>
        </p:txBody>
      </p:sp>
      <p:cxnSp>
        <p:nvCxnSpPr>
          <p:cNvPr id="13" name="Straight Connector 12"/>
          <p:cNvCxnSpPr>
            <a:cxnSpLocks/>
          </p:cNvCxnSpPr>
          <p:nvPr/>
        </p:nvCxnSpPr>
        <p:spPr>
          <a:xfrm flipV="1">
            <a:off x="5109275" y="2694527"/>
            <a:ext cx="5926553" cy="142233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V="1">
            <a:off x="5043346" y="3184302"/>
            <a:ext cx="6014351" cy="1422379"/>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616185" y="3656535"/>
            <a:ext cx="4419644" cy="106772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778719">
            <a:off x="9316452" y="2900732"/>
            <a:ext cx="1710918" cy="461665"/>
          </a:xfrm>
          <a:prstGeom prst="rect">
            <a:avLst/>
          </a:prstGeom>
          <a:noFill/>
        </p:spPr>
        <p:txBody>
          <a:bodyPr wrap="none" rtlCol="0">
            <a:spAutoFit/>
          </a:bodyPr>
          <a:lstStyle/>
          <a:p>
            <a:r>
              <a:rPr lang="en-US" sz="2400" dirty="0">
                <a:solidFill>
                  <a:prstClr val="white">
                    <a:lumMod val="50000"/>
                  </a:prstClr>
                </a:solidFill>
              </a:rPr>
              <a:t>mid-axillary</a:t>
            </a:r>
            <a:r>
              <a:rPr lang="en-US" sz="2400" dirty="0">
                <a:solidFill>
                  <a:prstClr val="black"/>
                </a:solidFill>
              </a:rPr>
              <a:t> </a:t>
            </a:r>
          </a:p>
        </p:txBody>
      </p:sp>
      <p:sp>
        <p:nvSpPr>
          <p:cNvPr id="22" name="TextBox 21"/>
          <p:cNvSpPr txBox="1"/>
          <p:nvPr/>
        </p:nvSpPr>
        <p:spPr>
          <a:xfrm rot="20778719">
            <a:off x="8739521" y="3503633"/>
            <a:ext cx="2374176" cy="461665"/>
          </a:xfrm>
          <a:prstGeom prst="rect">
            <a:avLst/>
          </a:prstGeom>
          <a:noFill/>
        </p:spPr>
        <p:txBody>
          <a:bodyPr wrap="none" rtlCol="0">
            <a:spAutoFit/>
          </a:bodyPr>
          <a:lstStyle/>
          <a:p>
            <a:r>
              <a:rPr lang="en-US" sz="2400" dirty="0">
                <a:solidFill>
                  <a:prstClr val="white">
                    <a:lumMod val="50000"/>
                  </a:prstClr>
                </a:solidFill>
              </a:rPr>
              <a:t>posterior-axillary </a:t>
            </a:r>
          </a:p>
        </p:txBody>
      </p:sp>
      <p:sp>
        <p:nvSpPr>
          <p:cNvPr id="12" name="Rectangle 11"/>
          <p:cNvSpPr/>
          <p:nvPr/>
        </p:nvSpPr>
        <p:spPr>
          <a:xfrm>
            <a:off x="192506" y="6164590"/>
            <a:ext cx="11823031" cy="420564"/>
          </a:xfrm>
          <a:prstGeom prst="rect">
            <a:avLst/>
          </a:prstGeom>
        </p:spPr>
        <p:txBody>
          <a:bodyPr wrap="square">
            <a:spAutoFit/>
          </a:bodyPr>
          <a:lstStyle/>
          <a:p>
            <a:pPr algn="ctr"/>
            <a:r>
              <a:rPr lang="en-US" sz="2133" dirty="0">
                <a:solidFill>
                  <a:prstClr val="white">
                    <a:lumMod val="50000"/>
                  </a:prstClr>
                </a:solidFill>
              </a:rPr>
              <a:t>insertion site between anterior and mid axillary lines</a:t>
            </a:r>
            <a:endParaRPr lang="en-US" sz="2667" dirty="0">
              <a:solidFill>
                <a:prstClr val="white">
                  <a:lumMod val="50000"/>
                </a:prstClr>
              </a:solidFill>
            </a:endParaRPr>
          </a:p>
        </p:txBody>
      </p:sp>
      <p:cxnSp>
        <p:nvCxnSpPr>
          <p:cNvPr id="18" name="Straight Connector 17"/>
          <p:cNvCxnSpPr/>
          <p:nvPr/>
        </p:nvCxnSpPr>
        <p:spPr>
          <a:xfrm flipH="1">
            <a:off x="5625236" y="4271756"/>
            <a:ext cx="1196600" cy="27810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624184" y="3926461"/>
            <a:ext cx="332323" cy="81684"/>
          </a:xfrm>
          <a:prstGeom prst="line">
            <a:avLst/>
          </a:prstGeom>
          <a:ln w="28575">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956931" y="3543405"/>
            <a:ext cx="1483959" cy="379375"/>
          </a:xfrm>
          <a:prstGeom prst="line">
            <a:avLst/>
          </a:prstGeom>
          <a:ln w="28575">
            <a:solidFill>
              <a:srgbClr val="00990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0778719">
            <a:off x="5541015" y="3846998"/>
            <a:ext cx="1421992" cy="461665"/>
          </a:xfrm>
          <a:prstGeom prst="rect">
            <a:avLst/>
          </a:prstGeom>
          <a:noFill/>
        </p:spPr>
        <p:txBody>
          <a:bodyPr wrap="none" rtlCol="0">
            <a:spAutoFit/>
          </a:bodyPr>
          <a:lstStyle/>
          <a:p>
            <a:r>
              <a:rPr lang="en-US" sz="2400" dirty="0">
                <a:solidFill>
                  <a:srgbClr val="00B050"/>
                </a:solidFill>
              </a:rPr>
              <a:t>safe zone </a:t>
            </a:r>
          </a:p>
        </p:txBody>
      </p:sp>
      <p:cxnSp>
        <p:nvCxnSpPr>
          <p:cNvPr id="27" name="Straight Connector 26"/>
          <p:cNvCxnSpPr/>
          <p:nvPr/>
        </p:nvCxnSpPr>
        <p:spPr>
          <a:xfrm flipH="1">
            <a:off x="6518200" y="4169696"/>
            <a:ext cx="390881" cy="9154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624184" y="4359816"/>
            <a:ext cx="368440" cy="8664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612894" y="3922779"/>
            <a:ext cx="343613" cy="8762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547091" y="3551817"/>
            <a:ext cx="882152" cy="214993"/>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208247" y="4293872"/>
            <a:ext cx="2172903" cy="1241622"/>
          </a:xfrm>
          <a:prstGeom prst="rect">
            <a:avLst/>
          </a:prstGeom>
          <a:solidFill>
            <a:srgbClr val="FFFF00"/>
          </a:solidFill>
          <a:ln>
            <a:solidFill>
              <a:schemeClr val="tx1"/>
            </a:solidFill>
          </a:ln>
        </p:spPr>
        <p:txBody>
          <a:bodyPr wrap="none" rtlCol="0">
            <a:spAutoFit/>
          </a:bodyPr>
          <a:lstStyle/>
          <a:p>
            <a:pPr algn="ctr"/>
            <a:r>
              <a:rPr lang="en-US" sz="1867" dirty="0">
                <a:solidFill>
                  <a:prstClr val="black"/>
                </a:solidFill>
              </a:rPr>
              <a:t>mark &amp; cleans site</a:t>
            </a:r>
          </a:p>
          <a:p>
            <a:pPr algn="ctr"/>
            <a:r>
              <a:rPr lang="en-US" sz="1867" dirty="0">
                <a:solidFill>
                  <a:prstClr val="white">
                    <a:lumMod val="50000"/>
                  </a:prstClr>
                </a:solidFill>
              </a:rPr>
              <a:t>area over 4</a:t>
            </a:r>
            <a:r>
              <a:rPr lang="en-US" sz="1867" baseline="30000" dirty="0">
                <a:solidFill>
                  <a:prstClr val="white">
                    <a:lumMod val="50000"/>
                  </a:prstClr>
                </a:solidFill>
              </a:rPr>
              <a:t>th</a:t>
            </a:r>
            <a:r>
              <a:rPr lang="en-US" sz="1867" dirty="0">
                <a:solidFill>
                  <a:prstClr val="white">
                    <a:lumMod val="50000"/>
                  </a:prstClr>
                </a:solidFill>
              </a:rPr>
              <a:t> &amp; 5</a:t>
            </a:r>
            <a:r>
              <a:rPr lang="en-US" sz="1867" baseline="30000" dirty="0">
                <a:solidFill>
                  <a:prstClr val="white">
                    <a:lumMod val="50000"/>
                  </a:prstClr>
                </a:solidFill>
              </a:rPr>
              <a:t>th</a:t>
            </a:r>
            <a:r>
              <a:rPr lang="en-US" sz="1867" dirty="0">
                <a:solidFill>
                  <a:prstClr val="white">
                    <a:lumMod val="50000"/>
                  </a:prstClr>
                </a:solidFill>
              </a:rPr>
              <a:t> </a:t>
            </a:r>
          </a:p>
          <a:p>
            <a:pPr algn="ctr"/>
            <a:r>
              <a:rPr lang="en-US" sz="1867" dirty="0">
                <a:solidFill>
                  <a:prstClr val="white">
                    <a:lumMod val="50000"/>
                  </a:prstClr>
                </a:solidFill>
              </a:rPr>
              <a:t>intercostal spaces</a:t>
            </a:r>
          </a:p>
          <a:p>
            <a:pPr algn="ctr"/>
            <a:r>
              <a:rPr lang="en-US" sz="1867" dirty="0">
                <a:solidFill>
                  <a:prstClr val="white">
                    <a:lumMod val="50000"/>
                  </a:prstClr>
                </a:solidFill>
              </a:rPr>
              <a:t>anterior axillary  line</a:t>
            </a: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09" y="824724"/>
            <a:ext cx="2672783" cy="2258041"/>
          </a:xfrm>
          <a:prstGeom prst="rect">
            <a:avLst/>
          </a:prstGeom>
        </p:spPr>
      </p:pic>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8302" y="3585897"/>
            <a:ext cx="2676319" cy="2262724"/>
          </a:xfrm>
          <a:prstGeom prst="rect">
            <a:avLst/>
          </a:prstGeom>
        </p:spPr>
      </p:pic>
      <p:sp>
        <p:nvSpPr>
          <p:cNvPr id="35" name="TextBox 34"/>
          <p:cNvSpPr txBox="1"/>
          <p:nvPr/>
        </p:nvSpPr>
        <p:spPr>
          <a:xfrm>
            <a:off x="1161872" y="3051292"/>
            <a:ext cx="966931" cy="461665"/>
          </a:xfrm>
          <a:prstGeom prst="rect">
            <a:avLst/>
          </a:prstGeom>
          <a:noFill/>
        </p:spPr>
        <p:txBody>
          <a:bodyPr wrap="none" rtlCol="0">
            <a:spAutoFit/>
          </a:bodyPr>
          <a:lstStyle/>
          <a:p>
            <a:r>
              <a:rPr lang="en-US" sz="2400" dirty="0">
                <a:solidFill>
                  <a:prstClr val="black"/>
                </a:solidFill>
              </a:rPr>
              <a:t>4</a:t>
            </a:r>
            <a:r>
              <a:rPr lang="en-US" sz="2400" baseline="30000" dirty="0">
                <a:solidFill>
                  <a:prstClr val="black"/>
                </a:solidFill>
              </a:rPr>
              <a:t>th</a:t>
            </a:r>
            <a:r>
              <a:rPr lang="en-US" sz="2400" dirty="0">
                <a:solidFill>
                  <a:prstClr val="black"/>
                </a:solidFill>
              </a:rPr>
              <a:t> ICS</a:t>
            </a:r>
          </a:p>
        </p:txBody>
      </p:sp>
      <p:sp>
        <p:nvSpPr>
          <p:cNvPr id="36" name="TextBox 35"/>
          <p:cNvSpPr txBox="1"/>
          <p:nvPr/>
        </p:nvSpPr>
        <p:spPr>
          <a:xfrm>
            <a:off x="1161872" y="5861915"/>
            <a:ext cx="966931" cy="461665"/>
          </a:xfrm>
          <a:prstGeom prst="rect">
            <a:avLst/>
          </a:prstGeom>
          <a:noFill/>
        </p:spPr>
        <p:txBody>
          <a:bodyPr wrap="none" rtlCol="0">
            <a:spAutoFit/>
          </a:bodyPr>
          <a:lstStyle/>
          <a:p>
            <a:r>
              <a:rPr lang="en-US" sz="2400" dirty="0">
                <a:solidFill>
                  <a:prstClr val="black"/>
                </a:solidFill>
              </a:rPr>
              <a:t>5</a:t>
            </a:r>
            <a:r>
              <a:rPr lang="en-US" sz="2400" baseline="30000" dirty="0">
                <a:solidFill>
                  <a:prstClr val="black"/>
                </a:solidFill>
              </a:rPr>
              <a:t>th</a:t>
            </a:r>
            <a:r>
              <a:rPr lang="en-US" sz="2400" dirty="0">
                <a:solidFill>
                  <a:prstClr val="black"/>
                </a:solidFill>
              </a:rPr>
              <a:t> ICS</a:t>
            </a:r>
          </a:p>
        </p:txBody>
      </p:sp>
      <p:pic>
        <p:nvPicPr>
          <p:cNvPr id="37" name="Picture 2" descr="Image result for north american rescu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478971" y="224987"/>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pic>
        <p:nvPicPr>
          <p:cNvPr id="14" name="Picture 13" descr="A picture containing person&#10;&#10;Description automatically generated">
            <a:extLst>
              <a:ext uri="{FF2B5EF4-FFF2-40B4-BE49-F238E27FC236}">
                <a16:creationId xmlns:a16="http://schemas.microsoft.com/office/drawing/2014/main" id="{755402C4-6C83-83F3-CC86-5DE07E2ECB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77" b="21787"/>
          <a:stretch/>
        </p:blipFill>
        <p:spPr>
          <a:xfrm>
            <a:off x="3393294" y="686350"/>
            <a:ext cx="1456786" cy="13700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descr="A picture containing person, indoor&#10;&#10;Description automatically generated">
            <a:extLst>
              <a:ext uri="{FF2B5EF4-FFF2-40B4-BE49-F238E27FC236}">
                <a16:creationId xmlns:a16="http://schemas.microsoft.com/office/drawing/2014/main" id="{A81657AE-CD5C-DE38-59F3-09DA7D3D3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35" t="4224" r="6284" b="37107"/>
          <a:stretch/>
        </p:blipFill>
        <p:spPr>
          <a:xfrm>
            <a:off x="5109275" y="703399"/>
            <a:ext cx="1469060" cy="13782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Picture 25" descr="A picture containing person, indoor&#10;&#10;Description automatically generated">
            <a:extLst>
              <a:ext uri="{FF2B5EF4-FFF2-40B4-BE49-F238E27FC236}">
                <a16:creationId xmlns:a16="http://schemas.microsoft.com/office/drawing/2014/main" id="{413AC93C-1420-AD82-C200-64391681444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28" t="1052" r="4342" b="35478"/>
          <a:stretch/>
        </p:blipFill>
        <p:spPr>
          <a:xfrm>
            <a:off x="6988167" y="693091"/>
            <a:ext cx="1454306" cy="13731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8" name="TextBox 37">
            <a:extLst>
              <a:ext uri="{FF2B5EF4-FFF2-40B4-BE49-F238E27FC236}">
                <a16:creationId xmlns:a16="http://schemas.microsoft.com/office/drawing/2014/main" id="{805DC6E6-5E68-7E23-712C-C48F6A7E8954}"/>
              </a:ext>
            </a:extLst>
          </p:cNvPr>
          <p:cNvSpPr txBox="1"/>
          <p:nvPr/>
        </p:nvSpPr>
        <p:spPr>
          <a:xfrm>
            <a:off x="3506291" y="2144601"/>
            <a:ext cx="1271502" cy="261610"/>
          </a:xfrm>
          <a:prstGeom prst="rect">
            <a:avLst/>
          </a:prstGeom>
          <a:noFill/>
        </p:spPr>
        <p:txBody>
          <a:bodyPr wrap="none" rtlCol="0">
            <a:spAutoFit/>
          </a:bodyPr>
          <a:lstStyle/>
          <a:p>
            <a:r>
              <a:rPr lang="en-US" sz="1100" dirty="0"/>
              <a:t>move excess tissue</a:t>
            </a:r>
          </a:p>
        </p:txBody>
      </p:sp>
      <p:sp>
        <p:nvSpPr>
          <p:cNvPr id="39" name="TextBox 38">
            <a:extLst>
              <a:ext uri="{FF2B5EF4-FFF2-40B4-BE49-F238E27FC236}">
                <a16:creationId xmlns:a16="http://schemas.microsoft.com/office/drawing/2014/main" id="{12856889-22F0-E79A-6CD8-BE37FEDE8485}"/>
              </a:ext>
            </a:extLst>
          </p:cNvPr>
          <p:cNvSpPr txBox="1"/>
          <p:nvPr/>
        </p:nvSpPr>
        <p:spPr>
          <a:xfrm>
            <a:off x="5147349" y="2134671"/>
            <a:ext cx="1399742" cy="261610"/>
          </a:xfrm>
          <a:prstGeom prst="rect">
            <a:avLst/>
          </a:prstGeom>
          <a:noFill/>
        </p:spPr>
        <p:txBody>
          <a:bodyPr wrap="none" rtlCol="0">
            <a:spAutoFit/>
          </a:bodyPr>
          <a:lstStyle/>
          <a:p>
            <a:r>
              <a:rPr lang="en-US" sz="1100" dirty="0">
                <a:solidFill>
                  <a:schemeClr val="bg1"/>
                </a:solidFill>
                <a:effectLst>
                  <a:outerShdw blurRad="38100" dist="38100" dir="2700000" algn="tl">
                    <a:srgbClr val="000000">
                      <a:alpha val="43137"/>
                    </a:srgbClr>
                  </a:outerShdw>
                </a:effectLst>
              </a:rPr>
              <a:t>identify target region</a:t>
            </a:r>
          </a:p>
        </p:txBody>
      </p:sp>
      <p:sp>
        <p:nvSpPr>
          <p:cNvPr id="40" name="TextBox 39">
            <a:extLst>
              <a:ext uri="{FF2B5EF4-FFF2-40B4-BE49-F238E27FC236}">
                <a16:creationId xmlns:a16="http://schemas.microsoft.com/office/drawing/2014/main" id="{6EAEF46F-175D-B128-336E-1346BE882D11}"/>
              </a:ext>
            </a:extLst>
          </p:cNvPr>
          <p:cNvSpPr txBox="1"/>
          <p:nvPr/>
        </p:nvSpPr>
        <p:spPr>
          <a:xfrm>
            <a:off x="6998716" y="2144601"/>
            <a:ext cx="1301959" cy="261610"/>
          </a:xfrm>
          <a:prstGeom prst="rect">
            <a:avLst/>
          </a:prstGeom>
          <a:noFill/>
        </p:spPr>
        <p:txBody>
          <a:bodyPr wrap="none" rtlCol="0">
            <a:spAutoFit/>
          </a:bodyPr>
          <a:lstStyle/>
          <a:p>
            <a:r>
              <a:rPr lang="en-US" sz="1100" dirty="0">
                <a:solidFill>
                  <a:schemeClr val="bg1"/>
                </a:solidFill>
                <a:effectLst>
                  <a:outerShdw blurRad="38100" dist="38100" dir="2700000" algn="tl">
                    <a:srgbClr val="000000">
                      <a:alpha val="43137"/>
                    </a:srgbClr>
                  </a:outerShdw>
                </a:effectLst>
              </a:rPr>
              <a:t>frame insertion site</a:t>
            </a:r>
          </a:p>
        </p:txBody>
      </p:sp>
    </p:spTree>
    <p:extLst>
      <p:ext uri="{BB962C8B-B14F-4D97-AF65-F5344CB8AC3E}">
        <p14:creationId xmlns:p14="http://schemas.microsoft.com/office/powerpoint/2010/main" val="4039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04CDB40D-D1C1-7563-51F1-6727199D68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830"/>
          <a:stretch/>
        </p:blipFill>
        <p:spPr>
          <a:xfrm>
            <a:off x="226903" y="262275"/>
            <a:ext cx="4592964" cy="5828172"/>
          </a:xfrm>
          <a:prstGeom prst="rect">
            <a:avLst/>
          </a:prstGeom>
          <a:ln>
            <a:noFill/>
          </a:ln>
          <a:effectLst>
            <a:softEdge rad="112500"/>
          </a:effectLst>
        </p:spPr>
      </p:pic>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17</a:t>
            </a:fld>
            <a:endParaRPr lang="en-US" dirty="0">
              <a:solidFill>
                <a:prstClr val="white"/>
              </a:solidFill>
            </a:endParaRPr>
          </a:p>
        </p:txBody>
      </p:sp>
      <p:sp>
        <p:nvSpPr>
          <p:cNvPr id="6" name="TextBox 5"/>
          <p:cNvSpPr txBox="1"/>
          <p:nvPr/>
        </p:nvSpPr>
        <p:spPr>
          <a:xfrm>
            <a:off x="4513839" y="3429000"/>
            <a:ext cx="2590902" cy="502766"/>
          </a:xfrm>
          <a:prstGeom prst="rect">
            <a:avLst/>
          </a:prstGeom>
          <a:solidFill>
            <a:schemeClr val="bg1"/>
          </a:solidFill>
          <a:ln>
            <a:solidFill>
              <a:schemeClr val="tx1"/>
            </a:solidFill>
          </a:ln>
        </p:spPr>
        <p:txBody>
          <a:bodyPr wrap="none" rtlCol="0">
            <a:spAutoFit/>
          </a:bodyPr>
          <a:lstStyle/>
          <a:p>
            <a:r>
              <a:rPr lang="en-US" sz="2667" dirty="0">
                <a:solidFill>
                  <a:prstClr val="black"/>
                </a:solidFill>
              </a:rPr>
              <a:t>site reverification</a:t>
            </a:r>
          </a:p>
        </p:txBody>
      </p:sp>
      <p:cxnSp>
        <p:nvCxnSpPr>
          <p:cNvPr id="7" name="Straight Arrow Connector 6"/>
          <p:cNvCxnSpPr>
            <a:cxnSpLocks/>
            <a:stCxn id="6" idx="1"/>
          </p:cNvCxnSpPr>
          <p:nvPr/>
        </p:nvCxnSpPr>
        <p:spPr>
          <a:xfrm flipH="1" flipV="1">
            <a:off x="2286000" y="2806454"/>
            <a:ext cx="2227839" cy="8739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378766" y="796759"/>
            <a:ext cx="2308517" cy="913199"/>
          </a:xfrm>
          <a:prstGeom prst="rect">
            <a:avLst/>
          </a:prstGeom>
          <a:solidFill>
            <a:schemeClr val="bg1"/>
          </a:solidFill>
          <a:ln>
            <a:solidFill>
              <a:schemeClr val="tx1"/>
            </a:solidFill>
          </a:ln>
        </p:spPr>
        <p:txBody>
          <a:bodyPr wrap="none" rtlCol="0">
            <a:spAutoFit/>
          </a:bodyPr>
          <a:lstStyle/>
          <a:p>
            <a:pPr algn="ctr"/>
            <a:r>
              <a:rPr lang="en-US" sz="2667" dirty="0">
                <a:solidFill>
                  <a:prstClr val="black"/>
                </a:solidFill>
              </a:rPr>
              <a:t>site verification</a:t>
            </a:r>
          </a:p>
          <a:p>
            <a:pPr algn="ctr"/>
            <a:r>
              <a:rPr lang="en-US" sz="2667" dirty="0">
                <a:solidFill>
                  <a:prstClr val="black"/>
                </a:solidFill>
              </a:rPr>
              <a:t>and framing</a:t>
            </a:r>
          </a:p>
        </p:txBody>
      </p:sp>
      <p:cxnSp>
        <p:nvCxnSpPr>
          <p:cNvPr id="25" name="Straight Arrow Connector 24"/>
          <p:cNvCxnSpPr>
            <a:cxnSpLocks/>
            <a:stCxn id="22" idx="1"/>
          </p:cNvCxnSpPr>
          <p:nvPr/>
        </p:nvCxnSpPr>
        <p:spPr>
          <a:xfrm flipH="1">
            <a:off x="2389029" y="1253359"/>
            <a:ext cx="1989737" cy="56201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174174" y="5051325"/>
            <a:ext cx="5734829" cy="502766"/>
          </a:xfrm>
          <a:prstGeom prst="rect">
            <a:avLst/>
          </a:prstGeom>
          <a:solidFill>
            <a:schemeClr val="bg1"/>
          </a:solidFill>
          <a:ln>
            <a:noFill/>
          </a:ln>
        </p:spPr>
        <p:txBody>
          <a:bodyPr wrap="square" rtlCol="0">
            <a:spAutoFit/>
          </a:bodyPr>
          <a:lstStyle/>
          <a:p>
            <a:pPr algn="ctr"/>
            <a:r>
              <a:rPr lang="en-US" sz="2667" dirty="0">
                <a:solidFill>
                  <a:srgbClr val="C00000"/>
                </a:solidFill>
              </a:rPr>
              <a:t>insertion site is superior to targeted rib</a:t>
            </a:r>
            <a:endParaRPr lang="en-US" sz="2133" dirty="0">
              <a:solidFill>
                <a:srgbClr val="C00000"/>
              </a:solidFill>
            </a:endParaRPr>
          </a:p>
        </p:txBody>
      </p:sp>
      <p:sp>
        <p:nvSpPr>
          <p:cNvPr id="23" name="Rectangle 22"/>
          <p:cNvSpPr/>
          <p:nvPr/>
        </p:nvSpPr>
        <p:spPr>
          <a:xfrm>
            <a:off x="456815" y="6195859"/>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pic>
        <p:nvPicPr>
          <p:cNvPr id="2" name="Picture 1">
            <a:extLst>
              <a:ext uri="{FF2B5EF4-FFF2-40B4-BE49-F238E27FC236}">
                <a16:creationId xmlns:a16="http://schemas.microsoft.com/office/drawing/2014/main" id="{76441846-B44E-0D37-98DA-C3AA839805B3}"/>
              </a:ext>
            </a:extLst>
          </p:cNvPr>
          <p:cNvPicPr>
            <a:picLocks noChangeAspect="1"/>
          </p:cNvPicPr>
          <p:nvPr/>
        </p:nvPicPr>
        <p:blipFill rotWithShape="1">
          <a:blip r:embed="rId5"/>
          <a:srcRect l="5671" t="7192" r="70343" b="28786"/>
          <a:stretch/>
        </p:blipFill>
        <p:spPr>
          <a:xfrm flipH="1">
            <a:off x="7278270" y="986178"/>
            <a:ext cx="4592965" cy="3113835"/>
          </a:xfrm>
          <a:prstGeom prst="rect">
            <a:avLst/>
          </a:prstGeom>
          <a:ln>
            <a:noFill/>
          </a:ln>
          <a:effectLst>
            <a:softEdge rad="112500"/>
          </a:effectLst>
        </p:spPr>
      </p:pic>
      <p:pic>
        <p:nvPicPr>
          <p:cNvPr id="5" name="Picture 4">
            <a:extLst>
              <a:ext uri="{FF2B5EF4-FFF2-40B4-BE49-F238E27FC236}">
                <a16:creationId xmlns:a16="http://schemas.microsoft.com/office/drawing/2014/main" id="{B94AA88A-171E-1D0A-D417-215C0FCD1674}"/>
              </a:ext>
            </a:extLst>
          </p:cNvPr>
          <p:cNvPicPr>
            <a:picLocks noChangeAspect="1"/>
          </p:cNvPicPr>
          <p:nvPr/>
        </p:nvPicPr>
        <p:blipFill rotWithShape="1">
          <a:blip r:embed="rId6">
            <a:alphaModFix amt="35000"/>
          </a:blip>
          <a:srcRect l="31871" t="30589" r="17390" b="33127"/>
          <a:stretch/>
        </p:blipFill>
        <p:spPr>
          <a:xfrm rot="16493366" flipV="1">
            <a:off x="8119967" y="503594"/>
            <a:ext cx="2783494" cy="3894856"/>
          </a:xfrm>
          <a:prstGeom prst="rect">
            <a:avLst/>
          </a:prstGeom>
          <a:ln>
            <a:noFill/>
          </a:ln>
          <a:effectLst>
            <a:softEdge rad="112500"/>
          </a:effectLst>
        </p:spPr>
      </p:pic>
      <p:cxnSp>
        <p:nvCxnSpPr>
          <p:cNvPr id="10" name="Straight Arrow Connector 9">
            <a:extLst>
              <a:ext uri="{FF2B5EF4-FFF2-40B4-BE49-F238E27FC236}">
                <a16:creationId xmlns:a16="http://schemas.microsoft.com/office/drawing/2014/main" id="{D0EAC6A3-E779-C443-2E03-B75946D7D578}"/>
              </a:ext>
            </a:extLst>
          </p:cNvPr>
          <p:cNvCxnSpPr>
            <a:cxnSpLocks/>
          </p:cNvCxnSpPr>
          <p:nvPr/>
        </p:nvCxnSpPr>
        <p:spPr>
          <a:xfrm flipH="1" flipV="1">
            <a:off x="8814391" y="3327991"/>
            <a:ext cx="1201479" cy="352392"/>
          </a:xfrm>
          <a:prstGeom prst="straightConnector1">
            <a:avLst/>
          </a:prstGeom>
          <a:noFill/>
          <a:ln w="44450" cap="flat" cmpd="sng" algn="ctr">
            <a:solidFill>
              <a:srgbClr val="4472C4"/>
            </a:solidFill>
            <a:prstDash val="sysDash"/>
            <a:miter lim="800000"/>
            <a:tailEnd type="triangle"/>
          </a:ln>
          <a:effectLst/>
        </p:spPr>
      </p:cxnSp>
      <p:sp>
        <p:nvSpPr>
          <p:cNvPr id="17" name="TextBox 16">
            <a:extLst>
              <a:ext uri="{FF2B5EF4-FFF2-40B4-BE49-F238E27FC236}">
                <a16:creationId xmlns:a16="http://schemas.microsoft.com/office/drawing/2014/main" id="{62300D4C-2BE0-4AB8-8940-F2ADC8FD7786}"/>
              </a:ext>
            </a:extLst>
          </p:cNvPr>
          <p:cNvSpPr txBox="1"/>
          <p:nvPr/>
        </p:nvSpPr>
        <p:spPr>
          <a:xfrm>
            <a:off x="8339271" y="4302016"/>
            <a:ext cx="2388603" cy="400110"/>
          </a:xfrm>
          <a:prstGeom prst="rect">
            <a:avLst/>
          </a:prstGeom>
          <a:noFill/>
        </p:spPr>
        <p:txBody>
          <a:bodyPr wrap="none" rtlCol="0">
            <a:spAutoFit/>
          </a:bodyPr>
          <a:lstStyle/>
          <a:p>
            <a:r>
              <a:rPr lang="en-US" sz="2000" dirty="0"/>
              <a:t>identify target region</a:t>
            </a:r>
          </a:p>
        </p:txBody>
      </p:sp>
    </p:spTree>
    <p:extLst>
      <p:ext uri="{BB962C8B-B14F-4D97-AF65-F5344CB8AC3E}">
        <p14:creationId xmlns:p14="http://schemas.microsoft.com/office/powerpoint/2010/main" val="580157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18</a:t>
            </a:fld>
            <a:endParaRPr lang="en-US" dirty="0">
              <a:solidFill>
                <a:prstClr val="white"/>
              </a:solidFill>
            </a:endParaRPr>
          </a:p>
        </p:txBody>
      </p:sp>
      <p:sp>
        <p:nvSpPr>
          <p:cNvPr id="8" name="Rectangle 7"/>
          <p:cNvSpPr/>
          <p:nvPr/>
        </p:nvSpPr>
        <p:spPr>
          <a:xfrm>
            <a:off x="5147519" y="4808415"/>
            <a:ext cx="3317359" cy="1569660"/>
          </a:xfrm>
          <a:prstGeom prst="rect">
            <a:avLst/>
          </a:prstGeom>
        </p:spPr>
        <p:txBody>
          <a:bodyPr wrap="square">
            <a:spAutoFit/>
          </a:bodyPr>
          <a:lstStyle/>
          <a:p>
            <a:pPr algn="ctr"/>
            <a:r>
              <a:rPr lang="en-US" sz="2400" dirty="0">
                <a:solidFill>
                  <a:prstClr val="black"/>
                </a:solidFill>
              </a:rPr>
              <a:t>needle set stabilization improves precision placement and </a:t>
            </a:r>
          </a:p>
          <a:p>
            <a:pPr algn="ctr"/>
            <a:r>
              <a:rPr lang="en-US" sz="2400" dirty="0">
                <a:solidFill>
                  <a:prstClr val="black"/>
                </a:solidFill>
              </a:rPr>
              <a:t>depth control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2990" y="622143"/>
            <a:ext cx="2676319" cy="2261028"/>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4959" y="3318786"/>
            <a:ext cx="2676319" cy="2262724"/>
          </a:xfrm>
          <a:prstGeom prst="rect">
            <a:avLst/>
          </a:prstGeom>
        </p:spPr>
      </p:pic>
      <p:sp>
        <p:nvSpPr>
          <p:cNvPr id="13" name="TextBox 12"/>
          <p:cNvSpPr txBox="1"/>
          <p:nvPr/>
        </p:nvSpPr>
        <p:spPr>
          <a:xfrm>
            <a:off x="9665437" y="2862464"/>
            <a:ext cx="797013" cy="379656"/>
          </a:xfrm>
          <a:prstGeom prst="rect">
            <a:avLst/>
          </a:prstGeom>
          <a:noFill/>
        </p:spPr>
        <p:txBody>
          <a:bodyPr wrap="none" rtlCol="0">
            <a:spAutoFit/>
          </a:bodyPr>
          <a:lstStyle/>
          <a:p>
            <a:r>
              <a:rPr lang="en-US" sz="1867" dirty="0">
                <a:solidFill>
                  <a:prstClr val="black"/>
                </a:solidFill>
              </a:rPr>
              <a:t>4</a:t>
            </a:r>
            <a:r>
              <a:rPr lang="en-US" sz="1867" baseline="30000" dirty="0">
                <a:solidFill>
                  <a:prstClr val="black"/>
                </a:solidFill>
              </a:rPr>
              <a:t>th</a:t>
            </a:r>
            <a:r>
              <a:rPr lang="en-US" sz="1867" dirty="0">
                <a:solidFill>
                  <a:prstClr val="black"/>
                </a:solidFill>
              </a:rPr>
              <a:t> ICS</a:t>
            </a:r>
          </a:p>
        </p:txBody>
      </p:sp>
      <p:pic>
        <p:nvPicPr>
          <p:cNvPr id="16" name="Picture 2" descr="Image result for north american rescu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5261812" y="681956"/>
            <a:ext cx="16041" cy="51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28204" y="681956"/>
            <a:ext cx="16041" cy="5181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94444" y="6282195"/>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sp>
        <p:nvSpPr>
          <p:cNvPr id="15" name="TextBox 14"/>
          <p:cNvSpPr txBox="1"/>
          <p:nvPr/>
        </p:nvSpPr>
        <p:spPr>
          <a:xfrm>
            <a:off x="9683467" y="5593245"/>
            <a:ext cx="797013" cy="379656"/>
          </a:xfrm>
          <a:prstGeom prst="rect">
            <a:avLst/>
          </a:prstGeom>
          <a:noFill/>
        </p:spPr>
        <p:txBody>
          <a:bodyPr wrap="none" rtlCol="0">
            <a:spAutoFit/>
          </a:bodyPr>
          <a:lstStyle/>
          <a:p>
            <a:r>
              <a:rPr lang="en-US" sz="1867" dirty="0">
                <a:solidFill>
                  <a:prstClr val="black"/>
                </a:solidFill>
              </a:rPr>
              <a:t>5</a:t>
            </a:r>
            <a:r>
              <a:rPr lang="en-US" sz="1867" baseline="30000" dirty="0">
                <a:solidFill>
                  <a:prstClr val="black"/>
                </a:solidFill>
              </a:rPr>
              <a:t>th</a:t>
            </a:r>
            <a:r>
              <a:rPr lang="en-US" sz="1867" dirty="0">
                <a:solidFill>
                  <a:prstClr val="black"/>
                </a:solidFill>
              </a:rPr>
              <a:t> ICS</a:t>
            </a:r>
          </a:p>
        </p:txBody>
      </p:sp>
      <p:pic>
        <p:nvPicPr>
          <p:cNvPr id="9" name="Picture 8" descr="A picture containing person, indoor&#10;&#10;Description automatically generated">
            <a:extLst>
              <a:ext uri="{FF2B5EF4-FFF2-40B4-BE49-F238E27FC236}">
                <a16:creationId xmlns:a16="http://schemas.microsoft.com/office/drawing/2014/main" id="{73EDA4C1-91FA-165A-F11F-53062AF11F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3487" y="278210"/>
            <a:ext cx="4427611" cy="5903482"/>
          </a:xfrm>
          <a:prstGeom prst="rect">
            <a:avLst/>
          </a:prstGeom>
          <a:ln>
            <a:noFill/>
          </a:ln>
          <a:effectLst>
            <a:softEdge rad="112500"/>
          </a:effectLst>
        </p:spPr>
      </p:pic>
      <p:pic>
        <p:nvPicPr>
          <p:cNvPr id="14" name="Picture 13" descr="Diagram&#10;&#10;Description automatically generated">
            <a:extLst>
              <a:ext uri="{FF2B5EF4-FFF2-40B4-BE49-F238E27FC236}">
                <a16:creationId xmlns:a16="http://schemas.microsoft.com/office/drawing/2014/main" id="{598329A6-224C-6AFC-903C-0EE90FB1BF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1481" y="3445497"/>
            <a:ext cx="2255573" cy="1224613"/>
          </a:xfrm>
          <a:prstGeom prst="rect">
            <a:avLst/>
          </a:prstGeom>
        </p:spPr>
      </p:pic>
      <p:pic>
        <p:nvPicPr>
          <p:cNvPr id="20" name="Picture 19" descr="A picture containing person, indoor&#10;&#10;Description automatically generated">
            <a:extLst>
              <a:ext uri="{FF2B5EF4-FFF2-40B4-BE49-F238E27FC236}">
                <a16:creationId xmlns:a16="http://schemas.microsoft.com/office/drawing/2014/main" id="{BB35A1A1-C410-AD05-3C7C-168D747A62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5345" y="278210"/>
            <a:ext cx="2141709" cy="2855611"/>
          </a:xfrm>
          <a:prstGeom prst="rect">
            <a:avLst/>
          </a:prstGeom>
          <a:ln>
            <a:noFill/>
          </a:ln>
          <a:effectLst>
            <a:softEdge rad="112500"/>
          </a:effectLst>
        </p:spPr>
      </p:pic>
    </p:spTree>
    <p:extLst>
      <p:ext uri="{BB962C8B-B14F-4D97-AF65-F5344CB8AC3E}">
        <p14:creationId xmlns:p14="http://schemas.microsoft.com/office/powerpoint/2010/main" val="381983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F7E1FA4C-E16D-7820-CD6C-6239831FD5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996" y="212366"/>
            <a:ext cx="4818205" cy="6424274"/>
          </a:xfrm>
          <a:prstGeom prst="rect">
            <a:avLst/>
          </a:prstGeom>
          <a:ln>
            <a:noFill/>
          </a:ln>
          <a:effectLst>
            <a:softEdge rad="112500"/>
          </a:effectLst>
        </p:spPr>
      </p:pic>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19</a:t>
            </a:fld>
            <a:endParaRPr lang="en-US" dirty="0">
              <a:solidFill>
                <a:prstClr val="white"/>
              </a:solidFill>
            </a:endParaRPr>
          </a:p>
        </p:txBody>
      </p:sp>
      <p:pic>
        <p:nvPicPr>
          <p:cNvPr id="6"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9688" y="4495701"/>
            <a:ext cx="3320268" cy="748795"/>
          </a:xfrm>
          <a:prstGeom prst="rect">
            <a:avLst/>
          </a:prstGeom>
          <a:solidFill>
            <a:schemeClr val="bg1"/>
          </a:solidFill>
          <a:ln>
            <a:solidFill>
              <a:schemeClr val="tx1"/>
            </a:solidFill>
          </a:ln>
        </p:spPr>
        <p:txBody>
          <a:bodyPr wrap="none" rtlCol="0">
            <a:spAutoFit/>
          </a:bodyPr>
          <a:lstStyle/>
          <a:p>
            <a:pPr algn="ctr"/>
            <a:r>
              <a:rPr lang="en-US" sz="2133" dirty="0">
                <a:solidFill>
                  <a:prstClr val="black"/>
                </a:solidFill>
              </a:rPr>
              <a:t>needle set stabilization</a:t>
            </a:r>
          </a:p>
          <a:p>
            <a:pPr algn="ctr"/>
            <a:r>
              <a:rPr lang="en-US" sz="2133" dirty="0">
                <a:solidFill>
                  <a:prstClr val="black"/>
                </a:solidFill>
              </a:rPr>
              <a:t>with fingertip depth control</a:t>
            </a:r>
          </a:p>
        </p:txBody>
      </p:sp>
      <p:sp>
        <p:nvSpPr>
          <p:cNvPr id="15" name="TextBox 14"/>
          <p:cNvSpPr txBox="1"/>
          <p:nvPr/>
        </p:nvSpPr>
        <p:spPr>
          <a:xfrm>
            <a:off x="8531690" y="2229900"/>
            <a:ext cx="3200684" cy="1077026"/>
          </a:xfrm>
          <a:prstGeom prst="rect">
            <a:avLst/>
          </a:prstGeom>
          <a:solidFill>
            <a:schemeClr val="bg1"/>
          </a:solidFill>
          <a:ln>
            <a:solidFill>
              <a:schemeClr val="tx1"/>
            </a:solidFill>
          </a:ln>
        </p:spPr>
        <p:txBody>
          <a:bodyPr wrap="none" rtlCol="0">
            <a:spAutoFit/>
          </a:bodyPr>
          <a:lstStyle/>
          <a:p>
            <a:pPr algn="ctr"/>
            <a:r>
              <a:rPr lang="en-US" sz="2133" dirty="0">
                <a:solidFill>
                  <a:srgbClr val="C00000"/>
                </a:solidFill>
              </a:rPr>
              <a:t>needle set </a:t>
            </a:r>
            <a:r>
              <a:rPr lang="en-US" sz="2133" u="sng" dirty="0">
                <a:solidFill>
                  <a:srgbClr val="C00000"/>
                </a:solidFill>
              </a:rPr>
              <a:t>must</a:t>
            </a:r>
            <a:r>
              <a:rPr lang="en-US" sz="2133" dirty="0">
                <a:solidFill>
                  <a:srgbClr val="C00000"/>
                </a:solidFill>
              </a:rPr>
              <a:t> remain</a:t>
            </a:r>
          </a:p>
          <a:p>
            <a:pPr algn="ctr"/>
            <a:r>
              <a:rPr lang="en-US" sz="2133" dirty="0">
                <a:solidFill>
                  <a:srgbClr val="C00000"/>
                </a:solidFill>
              </a:rPr>
              <a:t>perpendicular to chest wall</a:t>
            </a:r>
          </a:p>
          <a:p>
            <a:pPr algn="ctr"/>
            <a:r>
              <a:rPr lang="en-US" sz="2133" dirty="0">
                <a:solidFill>
                  <a:srgbClr val="C00000"/>
                </a:solidFill>
              </a:rPr>
              <a:t>during insertion </a:t>
            </a:r>
          </a:p>
        </p:txBody>
      </p:sp>
      <p:sp>
        <p:nvSpPr>
          <p:cNvPr id="16" name="TextBox 15"/>
          <p:cNvSpPr txBox="1"/>
          <p:nvPr/>
        </p:nvSpPr>
        <p:spPr>
          <a:xfrm>
            <a:off x="7543694" y="544204"/>
            <a:ext cx="1443664" cy="666977"/>
          </a:xfrm>
          <a:prstGeom prst="rect">
            <a:avLst/>
          </a:prstGeom>
          <a:solidFill>
            <a:schemeClr val="bg1"/>
          </a:solidFill>
          <a:ln>
            <a:solidFill>
              <a:schemeClr val="tx1"/>
            </a:solidFill>
          </a:ln>
        </p:spPr>
        <p:txBody>
          <a:bodyPr wrap="none" rtlCol="0">
            <a:spAutoFit/>
          </a:bodyPr>
          <a:lstStyle/>
          <a:p>
            <a:pPr algn="ctr"/>
            <a:r>
              <a:rPr lang="en-US" sz="1867" dirty="0">
                <a:solidFill>
                  <a:prstClr val="black"/>
                </a:solidFill>
              </a:rPr>
              <a:t>insertion site</a:t>
            </a:r>
          </a:p>
          <a:p>
            <a:pPr algn="ctr"/>
            <a:r>
              <a:rPr lang="en-US" sz="1867" dirty="0">
                <a:solidFill>
                  <a:prstClr val="black"/>
                </a:solidFill>
              </a:rPr>
              <a:t>framing</a:t>
            </a:r>
          </a:p>
        </p:txBody>
      </p:sp>
      <p:sp>
        <p:nvSpPr>
          <p:cNvPr id="17" name="TextBox 16"/>
          <p:cNvSpPr txBox="1"/>
          <p:nvPr/>
        </p:nvSpPr>
        <p:spPr>
          <a:xfrm>
            <a:off x="8899867" y="4533027"/>
            <a:ext cx="2832507" cy="954300"/>
          </a:xfrm>
          <a:prstGeom prst="rect">
            <a:avLst/>
          </a:prstGeom>
          <a:solidFill>
            <a:schemeClr val="bg1"/>
          </a:solidFill>
          <a:ln>
            <a:solidFill>
              <a:schemeClr val="tx1"/>
            </a:solidFill>
          </a:ln>
        </p:spPr>
        <p:txBody>
          <a:bodyPr wrap="none" rtlCol="0">
            <a:spAutoFit/>
          </a:bodyPr>
          <a:lstStyle/>
          <a:p>
            <a:pPr algn="ctr"/>
            <a:r>
              <a:rPr lang="en-US" sz="1867" dirty="0">
                <a:solidFill>
                  <a:prstClr val="black"/>
                </a:solidFill>
              </a:rPr>
              <a:t>hand stabilization</a:t>
            </a:r>
          </a:p>
          <a:p>
            <a:pPr algn="ctr"/>
            <a:r>
              <a:rPr lang="en-US" sz="1867" dirty="0">
                <a:solidFill>
                  <a:prstClr val="black"/>
                </a:solidFill>
              </a:rPr>
              <a:t>to prevent</a:t>
            </a:r>
          </a:p>
          <a:p>
            <a:pPr algn="ctr"/>
            <a:r>
              <a:rPr lang="en-US" sz="1867" dirty="0">
                <a:solidFill>
                  <a:prstClr val="black"/>
                </a:solidFill>
              </a:rPr>
              <a:t>needle/catheter separation</a:t>
            </a:r>
          </a:p>
        </p:txBody>
      </p:sp>
      <p:cxnSp>
        <p:nvCxnSpPr>
          <p:cNvPr id="18" name="Straight Arrow Connector 17"/>
          <p:cNvCxnSpPr>
            <a:cxnSpLocks/>
          </p:cNvCxnSpPr>
          <p:nvPr/>
        </p:nvCxnSpPr>
        <p:spPr>
          <a:xfrm flipH="1">
            <a:off x="6399129" y="1211181"/>
            <a:ext cx="1144565" cy="213807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a:stCxn id="15" idx="1"/>
          </p:cNvCxnSpPr>
          <p:nvPr/>
        </p:nvCxnSpPr>
        <p:spPr>
          <a:xfrm flipH="1">
            <a:off x="6504495" y="2768413"/>
            <a:ext cx="2027195" cy="18884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17" idx="1"/>
          </p:cNvCxnSpPr>
          <p:nvPr/>
        </p:nvCxnSpPr>
        <p:spPr>
          <a:xfrm flipH="1">
            <a:off x="7145518" y="5010177"/>
            <a:ext cx="1754349" cy="4771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79482" y="212366"/>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sp>
        <p:nvSpPr>
          <p:cNvPr id="30" name="TextBox 29"/>
          <p:cNvSpPr txBox="1"/>
          <p:nvPr/>
        </p:nvSpPr>
        <p:spPr>
          <a:xfrm>
            <a:off x="670586" y="2932528"/>
            <a:ext cx="3181529" cy="748795"/>
          </a:xfrm>
          <a:prstGeom prst="rect">
            <a:avLst/>
          </a:prstGeom>
          <a:solidFill>
            <a:schemeClr val="bg1"/>
          </a:solidFill>
          <a:ln>
            <a:noFill/>
          </a:ln>
        </p:spPr>
        <p:txBody>
          <a:bodyPr wrap="square" rtlCol="0">
            <a:spAutoFit/>
          </a:bodyPr>
          <a:lstStyle/>
          <a:p>
            <a:pPr algn="ctr"/>
            <a:r>
              <a:rPr lang="en-US" sz="2133" dirty="0">
                <a:solidFill>
                  <a:srgbClr val="C00000"/>
                </a:solidFill>
              </a:rPr>
              <a:t>insertion site is </a:t>
            </a:r>
          </a:p>
          <a:p>
            <a:pPr algn="ctr"/>
            <a:r>
              <a:rPr lang="en-US" sz="2133" dirty="0">
                <a:solidFill>
                  <a:srgbClr val="C00000"/>
                </a:solidFill>
              </a:rPr>
              <a:t>superior to targeted rib</a:t>
            </a:r>
          </a:p>
        </p:txBody>
      </p:sp>
      <p:sp>
        <p:nvSpPr>
          <p:cNvPr id="2" name="TextBox 1">
            <a:extLst>
              <a:ext uri="{FF2B5EF4-FFF2-40B4-BE49-F238E27FC236}">
                <a16:creationId xmlns:a16="http://schemas.microsoft.com/office/drawing/2014/main" id="{681BB7A5-FCE6-6243-8F5A-E0C6B20BA8C6}"/>
              </a:ext>
            </a:extLst>
          </p:cNvPr>
          <p:cNvSpPr txBox="1"/>
          <p:nvPr/>
        </p:nvSpPr>
        <p:spPr>
          <a:xfrm>
            <a:off x="633861" y="1338370"/>
            <a:ext cx="3271921" cy="830997"/>
          </a:xfrm>
          <a:prstGeom prst="rect">
            <a:avLst/>
          </a:prstGeom>
          <a:noFill/>
        </p:spPr>
        <p:txBody>
          <a:bodyPr wrap="none" rtlCol="0">
            <a:spAutoFit/>
          </a:bodyPr>
          <a:lstStyle/>
          <a:p>
            <a:pPr algn="ctr"/>
            <a:r>
              <a:rPr lang="en-US" sz="1600" i="1" dirty="0">
                <a:solidFill>
                  <a:srgbClr val="C00000"/>
                </a:solidFill>
                <a:latin typeface="+mj-lt"/>
              </a:rPr>
              <a:t>consider nicking skin with needle tip</a:t>
            </a:r>
          </a:p>
          <a:p>
            <a:pPr algn="ctr"/>
            <a:r>
              <a:rPr lang="en-US" sz="1600" i="1" dirty="0">
                <a:solidFill>
                  <a:srgbClr val="C00000"/>
                </a:solidFill>
                <a:latin typeface="+mj-lt"/>
              </a:rPr>
              <a:t>to ease ENHANCED ARS™ penetration</a:t>
            </a:r>
          </a:p>
          <a:p>
            <a:pPr algn="ctr"/>
            <a:r>
              <a:rPr lang="en-US" sz="1600" i="1" dirty="0">
                <a:solidFill>
                  <a:srgbClr val="C00000"/>
                </a:solidFill>
                <a:latin typeface="+mj-lt"/>
              </a:rPr>
              <a:t>through epidermis and dermis </a:t>
            </a:r>
            <a:endParaRPr lang="en-US" sz="1400" i="1" dirty="0">
              <a:solidFill>
                <a:srgbClr val="C00000"/>
              </a:solidFill>
              <a:latin typeface="+mj-lt"/>
            </a:endParaRPr>
          </a:p>
        </p:txBody>
      </p:sp>
    </p:spTree>
    <p:extLst>
      <p:ext uri="{BB962C8B-B14F-4D97-AF65-F5344CB8AC3E}">
        <p14:creationId xmlns:p14="http://schemas.microsoft.com/office/powerpoint/2010/main" val="227214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B0C8C3E1-021B-46F9-A9A0-6EB4352FDD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48" t="18019" r="16090" b="13753"/>
          <a:stretch/>
        </p:blipFill>
        <p:spPr>
          <a:xfrm>
            <a:off x="2245837" y="176391"/>
            <a:ext cx="6930453" cy="6412038"/>
          </a:xfrm>
          <a:prstGeom prst="rect">
            <a:avLst/>
          </a:prstGeom>
        </p:spPr>
      </p:pic>
      <p:sp>
        <p:nvSpPr>
          <p:cNvPr id="6" name="Slide Number Placeholder 5">
            <a:extLst>
              <a:ext uri="{FF2B5EF4-FFF2-40B4-BE49-F238E27FC236}">
                <a16:creationId xmlns:a16="http://schemas.microsoft.com/office/drawing/2014/main" id="{60BD97AD-9E0D-4B31-9A97-893679AB9B44}"/>
              </a:ext>
            </a:extLst>
          </p:cNvPr>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 Placeholder 3">
            <a:extLst>
              <a:ext uri="{FF2B5EF4-FFF2-40B4-BE49-F238E27FC236}">
                <a16:creationId xmlns:a16="http://schemas.microsoft.com/office/drawing/2014/main" id="{C7C8FD46-CF67-46D4-86AC-6A6A8B4BFADE}"/>
              </a:ext>
            </a:extLst>
          </p:cNvPr>
          <p:cNvSpPr txBox="1">
            <a:spLocks/>
          </p:cNvSpPr>
          <p:nvPr/>
        </p:nvSpPr>
        <p:spPr>
          <a:xfrm>
            <a:off x="75412" y="207629"/>
            <a:ext cx="11674628" cy="1342102"/>
          </a:xfrm>
          <a:prstGeom prst="rect">
            <a:avLst/>
          </a:prstGeom>
        </p:spPr>
        <p:txBody>
          <a:bodyPr lIns="0" rIns="0"/>
          <a:lstStyle>
            <a:lvl1pPr marL="0" indent="0" algn="r" defTabSz="914377"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Our comprehensive training materials include presentation and videos for</a:t>
            </a: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10G &amp; 14G Anterior &amp; Lateral Thoracic Decompression</a:t>
            </a:r>
            <a:endPar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as well as detailed instructions for use</a:t>
            </a:r>
          </a:p>
        </p:txBody>
      </p:sp>
      <p:pic>
        <p:nvPicPr>
          <p:cNvPr id="2" name="Picture 1">
            <a:extLst>
              <a:ext uri="{FF2B5EF4-FFF2-40B4-BE49-F238E27FC236}">
                <a16:creationId xmlns:a16="http://schemas.microsoft.com/office/drawing/2014/main" id="{361E3006-6DC1-18B0-4FDE-EA8C545501B2}"/>
              </a:ext>
            </a:extLst>
          </p:cNvPr>
          <p:cNvPicPr>
            <a:picLocks noChangeAspect="1"/>
          </p:cNvPicPr>
          <p:nvPr/>
        </p:nvPicPr>
        <p:blipFill rotWithShape="1">
          <a:blip r:embed="rId4">
            <a:alphaModFix amt="70000"/>
          </a:blip>
          <a:srcRect l="4623" t="4722" r="54836" b="5278"/>
          <a:stretch/>
        </p:blipFill>
        <p:spPr>
          <a:xfrm>
            <a:off x="997216" y="1991438"/>
            <a:ext cx="5930819" cy="3534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a:extLst>
              <a:ext uri="{FF2B5EF4-FFF2-40B4-BE49-F238E27FC236}">
                <a16:creationId xmlns:a16="http://schemas.microsoft.com/office/drawing/2014/main" id="{87AAC83C-BF56-27C2-2E1E-E802E82EAED6}"/>
              </a:ext>
            </a:extLst>
          </p:cNvPr>
          <p:cNvSpPr txBox="1"/>
          <p:nvPr/>
        </p:nvSpPr>
        <p:spPr>
          <a:xfrm>
            <a:off x="2621392" y="5967690"/>
            <a:ext cx="26824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from video program</a:t>
            </a:r>
          </a:p>
        </p:txBody>
      </p:sp>
      <p:sp>
        <p:nvSpPr>
          <p:cNvPr id="3" name="TextBox 2">
            <a:extLst>
              <a:ext uri="{FF2B5EF4-FFF2-40B4-BE49-F238E27FC236}">
                <a16:creationId xmlns:a16="http://schemas.microsoft.com/office/drawing/2014/main" id="{2610FA0D-A3FE-8935-97E4-0B9A4B34E916}"/>
              </a:ext>
            </a:extLst>
          </p:cNvPr>
          <p:cNvSpPr txBox="1"/>
          <p:nvPr/>
        </p:nvSpPr>
        <p:spPr>
          <a:xfrm>
            <a:off x="7649388" y="5967690"/>
            <a:ext cx="2824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of presentation slides</a:t>
            </a:r>
          </a:p>
        </p:txBody>
      </p:sp>
      <p:pic>
        <p:nvPicPr>
          <p:cNvPr id="7" name="Picture 6" descr="A picture containing text, screenshot, website, design&#10;&#10;Description automatically generated">
            <a:extLst>
              <a:ext uri="{FF2B5EF4-FFF2-40B4-BE49-F238E27FC236}">
                <a16:creationId xmlns:a16="http://schemas.microsoft.com/office/drawing/2014/main" id="{14DBFEA2-BA43-9F60-B690-169A95721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48771"/>
            <a:ext cx="5930820" cy="33139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17426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87D7765-3F71-E07D-8A34-AC756E0BB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77" y="1479270"/>
            <a:ext cx="8375420" cy="4547248"/>
          </a:xfrm>
          <a:prstGeom prst="rect">
            <a:avLst/>
          </a:prstGeom>
        </p:spPr>
      </p:pic>
      <p:sp>
        <p:nvSpPr>
          <p:cNvPr id="4" name="Slide Number Placeholder 3"/>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20</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5314" y="203328"/>
            <a:ext cx="41227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4: anterior insertion  </a:t>
            </a:r>
          </a:p>
        </p:txBody>
      </p:sp>
      <p:sp>
        <p:nvSpPr>
          <p:cNvPr id="11" name="TextBox 10"/>
          <p:cNvSpPr txBox="1"/>
          <p:nvPr/>
        </p:nvSpPr>
        <p:spPr>
          <a:xfrm>
            <a:off x="2596496" y="940092"/>
            <a:ext cx="4019306" cy="913199"/>
          </a:xfrm>
          <a:prstGeom prst="rect">
            <a:avLst/>
          </a:prstGeom>
          <a:solidFill>
            <a:schemeClr val="bg1"/>
          </a:solidFill>
          <a:ln>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needle set stabilization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667" noProof="0" dirty="0">
                <a:solidFill>
                  <a:prstClr val="black"/>
                </a:solidFill>
                <a:latin typeface="Calibri" panose="020F0502020204030204"/>
              </a:rPr>
              <a:t>w</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ith</a:t>
            </a:r>
            <a:r>
              <a:rPr kumimoji="0" lang="en-US" sz="2667"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fingertip depth control</a:t>
            </a:r>
          </a:p>
        </p:txBody>
      </p:sp>
      <p:sp>
        <p:nvSpPr>
          <p:cNvPr id="6" name="TextBox 5">
            <a:extLst>
              <a:ext uri="{FF2B5EF4-FFF2-40B4-BE49-F238E27FC236}">
                <a16:creationId xmlns:a16="http://schemas.microsoft.com/office/drawing/2014/main" id="{A5B951BE-E298-2D06-DD82-FBFFDE09A0ED}"/>
              </a:ext>
            </a:extLst>
          </p:cNvPr>
          <p:cNvSpPr txBox="1"/>
          <p:nvPr/>
        </p:nvSpPr>
        <p:spPr>
          <a:xfrm>
            <a:off x="1663877" y="5016883"/>
            <a:ext cx="3612108" cy="913199"/>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insertion site 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C00000"/>
                </a:solidFill>
                <a:effectLst/>
                <a:uLnTx/>
                <a:uFillTx/>
                <a:latin typeface="Calibri" panose="020F0502020204030204"/>
                <a:ea typeface="+mn-ea"/>
                <a:cs typeface="+mn-cs"/>
              </a:rPr>
              <a:t>superior to targeted rib</a:t>
            </a:r>
          </a:p>
        </p:txBody>
      </p:sp>
      <p:pic>
        <p:nvPicPr>
          <p:cNvPr id="3" name="Picture 2">
            <a:extLst>
              <a:ext uri="{FF2B5EF4-FFF2-40B4-BE49-F238E27FC236}">
                <a16:creationId xmlns:a16="http://schemas.microsoft.com/office/drawing/2014/main" id="{9DB2FDEA-6BBC-E23E-9CB5-6BF758EB0C3D}"/>
              </a:ext>
            </a:extLst>
          </p:cNvPr>
          <p:cNvPicPr>
            <a:picLocks noChangeAspect="1"/>
          </p:cNvPicPr>
          <p:nvPr/>
        </p:nvPicPr>
        <p:blipFill>
          <a:blip r:embed="rId5"/>
          <a:stretch>
            <a:fillRect/>
          </a:stretch>
        </p:blipFill>
        <p:spPr>
          <a:xfrm>
            <a:off x="8317890" y="251184"/>
            <a:ext cx="2725148" cy="1377815"/>
          </a:xfrm>
          <a:prstGeom prst="rect">
            <a:avLst/>
          </a:prstGeom>
        </p:spPr>
      </p:pic>
    </p:spTree>
    <p:extLst>
      <p:ext uri="{BB962C8B-B14F-4D97-AF65-F5344CB8AC3E}">
        <p14:creationId xmlns:p14="http://schemas.microsoft.com/office/powerpoint/2010/main" val="52788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32C97A9E-E8D6-E6E1-F76D-AA9F47DCD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5358" y="341105"/>
            <a:ext cx="4691148" cy="6254864"/>
          </a:xfrm>
          <a:prstGeom prst="rect">
            <a:avLst/>
          </a:prstGeom>
          <a:ln>
            <a:noFill/>
          </a:ln>
          <a:effectLst>
            <a:softEdge rad="112500"/>
          </a:effectLst>
        </p:spPr>
      </p:pic>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21</a:t>
            </a:fld>
            <a:endParaRPr lang="en-US" dirty="0">
              <a:solidFill>
                <a:prstClr val="white"/>
              </a:solidFill>
            </a:endParaRPr>
          </a:p>
        </p:txBody>
      </p:sp>
      <p:pic>
        <p:nvPicPr>
          <p:cNvPr id="6"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10503" y="1048388"/>
            <a:ext cx="3744997" cy="830997"/>
          </a:xfrm>
          <a:prstGeom prst="rect">
            <a:avLst/>
          </a:prstGeom>
          <a:solidFill>
            <a:schemeClr val="bg1"/>
          </a:solidFill>
          <a:ln>
            <a:solidFill>
              <a:schemeClr val="tx1"/>
            </a:solidFill>
          </a:ln>
        </p:spPr>
        <p:txBody>
          <a:bodyPr wrap="square" rtlCol="0">
            <a:spAutoFit/>
          </a:bodyPr>
          <a:lstStyle/>
          <a:p>
            <a:pPr algn="ctr"/>
            <a:r>
              <a:rPr lang="en-US" sz="2400" dirty="0">
                <a:solidFill>
                  <a:prstClr val="black"/>
                </a:solidFill>
              </a:rPr>
              <a:t>needle set stabilization</a:t>
            </a:r>
          </a:p>
          <a:p>
            <a:pPr algn="ctr"/>
            <a:r>
              <a:rPr lang="en-US" sz="2400" dirty="0">
                <a:solidFill>
                  <a:prstClr val="black"/>
                </a:solidFill>
              </a:rPr>
              <a:t>with fingertip depth control</a:t>
            </a:r>
          </a:p>
        </p:txBody>
      </p:sp>
      <p:sp>
        <p:nvSpPr>
          <p:cNvPr id="10" name="Rectangle 9"/>
          <p:cNvSpPr/>
          <p:nvPr/>
        </p:nvSpPr>
        <p:spPr>
          <a:xfrm>
            <a:off x="230745" y="2019642"/>
            <a:ext cx="3518912" cy="1528560"/>
          </a:xfrm>
          <a:prstGeom prst="rect">
            <a:avLst/>
          </a:prstGeom>
        </p:spPr>
        <p:txBody>
          <a:bodyPr wrap="none">
            <a:spAutoFit/>
          </a:bodyPr>
          <a:lstStyle/>
          <a:p>
            <a:pPr algn="ctr"/>
            <a:r>
              <a:rPr lang="en-US" sz="2400" dirty="0">
                <a:solidFill>
                  <a:prstClr val="black"/>
                </a:solidFill>
              </a:rPr>
              <a:t>insert ENHANCED ARS™ </a:t>
            </a:r>
          </a:p>
          <a:p>
            <a:pPr algn="ctr"/>
            <a:r>
              <a:rPr lang="en-US" sz="2400" dirty="0">
                <a:solidFill>
                  <a:prstClr val="black"/>
                </a:solidFill>
              </a:rPr>
              <a:t>superiorly </a:t>
            </a:r>
          </a:p>
          <a:p>
            <a:pPr algn="ctr"/>
            <a:r>
              <a:rPr lang="en-US" sz="2400" dirty="0">
                <a:solidFill>
                  <a:prstClr val="black"/>
                </a:solidFill>
              </a:rPr>
              <a:t>over targeted rib </a:t>
            </a:r>
          </a:p>
          <a:p>
            <a:pPr algn="ctr"/>
            <a:r>
              <a:rPr lang="en-US" sz="2133" dirty="0">
                <a:solidFill>
                  <a:prstClr val="white">
                    <a:lumMod val="50000"/>
                  </a:prstClr>
                </a:solidFill>
              </a:rPr>
              <a:t>insert </a:t>
            </a:r>
            <a:r>
              <a:rPr lang="en-US" sz="2133" b="1" dirty="0">
                <a:solidFill>
                  <a:srgbClr val="C00000"/>
                </a:solidFill>
              </a:rPr>
              <a:t>2 cm </a:t>
            </a:r>
            <a:r>
              <a:rPr lang="en-US" sz="2133" dirty="0">
                <a:solidFill>
                  <a:prstClr val="white">
                    <a:lumMod val="50000"/>
                  </a:prstClr>
                </a:solidFill>
              </a:rPr>
              <a:t>into pleural cavity </a:t>
            </a:r>
          </a:p>
        </p:txBody>
      </p:sp>
      <p:sp>
        <p:nvSpPr>
          <p:cNvPr id="11" name="TextBox 10"/>
          <p:cNvSpPr txBox="1"/>
          <p:nvPr/>
        </p:nvSpPr>
        <p:spPr>
          <a:xfrm>
            <a:off x="8708567" y="3966916"/>
            <a:ext cx="2846933" cy="1610762"/>
          </a:xfrm>
          <a:prstGeom prst="rect">
            <a:avLst/>
          </a:prstGeom>
          <a:solidFill>
            <a:schemeClr val="bg1"/>
          </a:solidFill>
          <a:ln>
            <a:solidFill>
              <a:schemeClr val="tx1"/>
            </a:solidFill>
          </a:ln>
        </p:spPr>
        <p:txBody>
          <a:bodyPr wrap="none" rtlCol="0">
            <a:spAutoFit/>
          </a:bodyPr>
          <a:lstStyle/>
          <a:p>
            <a:pPr algn="ctr"/>
            <a:r>
              <a:rPr lang="en-US" sz="2133" dirty="0">
                <a:solidFill>
                  <a:prstClr val="black"/>
                </a:solidFill>
              </a:rPr>
              <a:t>KEY POINT: </a:t>
            </a:r>
          </a:p>
          <a:p>
            <a:pPr algn="ctr"/>
            <a:r>
              <a:rPr lang="en-US" sz="2133" dirty="0">
                <a:solidFill>
                  <a:prstClr val="black"/>
                </a:solidFill>
              </a:rPr>
              <a:t>stabilization and control</a:t>
            </a:r>
          </a:p>
          <a:p>
            <a:pPr algn="ctr"/>
            <a:r>
              <a:rPr lang="en-US" sz="1867" dirty="0">
                <a:solidFill>
                  <a:prstClr val="white">
                    <a:lumMod val="50000"/>
                  </a:prstClr>
                </a:solidFill>
              </a:rPr>
              <a:t>target rib and precisely </a:t>
            </a:r>
          </a:p>
          <a:p>
            <a:pPr algn="ctr"/>
            <a:r>
              <a:rPr lang="en-US" sz="1867" dirty="0">
                <a:solidFill>
                  <a:prstClr val="white">
                    <a:lumMod val="50000"/>
                  </a:prstClr>
                </a:solidFill>
              </a:rPr>
              <a:t>penetrate chest wall to</a:t>
            </a:r>
          </a:p>
          <a:p>
            <a:pPr algn="ctr"/>
            <a:r>
              <a:rPr lang="en-US" sz="1867" dirty="0">
                <a:solidFill>
                  <a:prstClr val="white">
                    <a:lumMod val="50000"/>
                  </a:prstClr>
                </a:solidFill>
              </a:rPr>
              <a:t>prevent further injury</a:t>
            </a:r>
          </a:p>
        </p:txBody>
      </p:sp>
      <p:sp>
        <p:nvSpPr>
          <p:cNvPr id="12" name="Rectangle 11"/>
          <p:cNvSpPr/>
          <p:nvPr/>
        </p:nvSpPr>
        <p:spPr>
          <a:xfrm>
            <a:off x="57987" y="262031"/>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sp>
        <p:nvSpPr>
          <p:cNvPr id="13" name="TextBox 12"/>
          <p:cNvSpPr txBox="1"/>
          <p:nvPr/>
        </p:nvSpPr>
        <p:spPr>
          <a:xfrm>
            <a:off x="8354816" y="2418699"/>
            <a:ext cx="3200684" cy="1077026"/>
          </a:xfrm>
          <a:prstGeom prst="rect">
            <a:avLst/>
          </a:prstGeom>
          <a:solidFill>
            <a:schemeClr val="bg1"/>
          </a:solidFill>
          <a:ln>
            <a:solidFill>
              <a:schemeClr val="tx1"/>
            </a:solidFill>
          </a:ln>
        </p:spPr>
        <p:txBody>
          <a:bodyPr wrap="none" rtlCol="0">
            <a:spAutoFit/>
          </a:bodyPr>
          <a:lstStyle/>
          <a:p>
            <a:pPr algn="ctr"/>
            <a:r>
              <a:rPr lang="en-US" sz="2133" dirty="0">
                <a:solidFill>
                  <a:srgbClr val="C00000"/>
                </a:solidFill>
              </a:rPr>
              <a:t>needle set </a:t>
            </a:r>
            <a:r>
              <a:rPr lang="en-US" sz="2133" u="sng" dirty="0">
                <a:solidFill>
                  <a:srgbClr val="C00000"/>
                </a:solidFill>
              </a:rPr>
              <a:t>must</a:t>
            </a:r>
            <a:r>
              <a:rPr lang="en-US" sz="2133" dirty="0">
                <a:solidFill>
                  <a:srgbClr val="C00000"/>
                </a:solidFill>
              </a:rPr>
              <a:t> remain</a:t>
            </a:r>
          </a:p>
          <a:p>
            <a:pPr algn="ctr"/>
            <a:r>
              <a:rPr lang="en-US" sz="2133" dirty="0">
                <a:solidFill>
                  <a:srgbClr val="C00000"/>
                </a:solidFill>
              </a:rPr>
              <a:t>perpendicular to chest wall</a:t>
            </a:r>
          </a:p>
          <a:p>
            <a:pPr algn="ctr"/>
            <a:r>
              <a:rPr lang="en-US" sz="2133" dirty="0">
                <a:solidFill>
                  <a:srgbClr val="C00000"/>
                </a:solidFill>
              </a:rPr>
              <a:t>during insertion </a:t>
            </a:r>
          </a:p>
        </p:txBody>
      </p:sp>
      <p:sp>
        <p:nvSpPr>
          <p:cNvPr id="2" name="TextBox 1"/>
          <p:cNvSpPr txBox="1"/>
          <p:nvPr/>
        </p:nvSpPr>
        <p:spPr>
          <a:xfrm>
            <a:off x="162617" y="4490205"/>
            <a:ext cx="3655168" cy="707886"/>
          </a:xfrm>
          <a:prstGeom prst="rect">
            <a:avLst/>
          </a:prstGeom>
          <a:noFill/>
        </p:spPr>
        <p:txBody>
          <a:bodyPr wrap="square" rtlCol="0">
            <a:spAutoFit/>
          </a:bodyPr>
          <a:lstStyle/>
          <a:p>
            <a:pPr algn="ctr"/>
            <a:r>
              <a:rPr lang="en-US" sz="2000" dirty="0">
                <a:solidFill>
                  <a:srgbClr val="C00000"/>
                </a:solidFill>
              </a:rPr>
              <a:t>DO NOT “BURY” OR “HUB” </a:t>
            </a:r>
          </a:p>
          <a:p>
            <a:pPr algn="ctr"/>
            <a:r>
              <a:rPr lang="en-US" sz="2000" dirty="0">
                <a:solidFill>
                  <a:srgbClr val="C00000"/>
                </a:solidFill>
              </a:rPr>
              <a:t>NEEDLE SET </a:t>
            </a:r>
          </a:p>
        </p:txBody>
      </p:sp>
    </p:spTree>
    <p:extLst>
      <p:ext uri="{BB962C8B-B14F-4D97-AF65-F5344CB8AC3E}">
        <p14:creationId xmlns:p14="http://schemas.microsoft.com/office/powerpoint/2010/main" val="1976960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6C34E08-6D53-7F3A-860D-D8DA3E81A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768" y="1013828"/>
            <a:ext cx="7874064" cy="5169008"/>
          </a:xfrm>
          <a:prstGeom prst="rect">
            <a:avLst/>
          </a:prstGeom>
        </p:spPr>
      </p:pic>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22</a:t>
            </a:fld>
            <a:endParaRPr lang="en-US" dirty="0">
              <a:solidFill>
                <a:prstClr val="white"/>
              </a:solidFill>
            </a:endParaRPr>
          </a:p>
        </p:txBody>
      </p:sp>
      <p:pic>
        <p:nvPicPr>
          <p:cNvPr id="7"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70527" y="248189"/>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sp>
        <p:nvSpPr>
          <p:cNvPr id="10" name="TextBox 9"/>
          <p:cNvSpPr txBox="1"/>
          <p:nvPr/>
        </p:nvSpPr>
        <p:spPr>
          <a:xfrm>
            <a:off x="9025652" y="3756899"/>
            <a:ext cx="2846933" cy="1610762"/>
          </a:xfrm>
          <a:prstGeom prst="rect">
            <a:avLst/>
          </a:prstGeom>
          <a:solidFill>
            <a:schemeClr val="bg1"/>
          </a:solidFill>
          <a:ln>
            <a:solidFill>
              <a:schemeClr val="tx1"/>
            </a:solidFill>
          </a:ln>
        </p:spPr>
        <p:txBody>
          <a:bodyPr wrap="none" rtlCol="0">
            <a:spAutoFit/>
          </a:bodyPr>
          <a:lstStyle/>
          <a:p>
            <a:pPr algn="ctr"/>
            <a:r>
              <a:rPr lang="en-US" sz="2133" dirty="0">
                <a:solidFill>
                  <a:prstClr val="black"/>
                </a:solidFill>
              </a:rPr>
              <a:t>KEY POINT: </a:t>
            </a:r>
          </a:p>
          <a:p>
            <a:pPr algn="ctr"/>
            <a:r>
              <a:rPr lang="en-US" sz="2133" dirty="0">
                <a:solidFill>
                  <a:prstClr val="black"/>
                </a:solidFill>
              </a:rPr>
              <a:t>stabilization and control</a:t>
            </a:r>
          </a:p>
          <a:p>
            <a:pPr algn="ctr"/>
            <a:r>
              <a:rPr lang="en-US" sz="1867" dirty="0">
                <a:solidFill>
                  <a:prstClr val="white">
                    <a:lumMod val="50000"/>
                  </a:prstClr>
                </a:solidFill>
              </a:rPr>
              <a:t>target rib and precisely </a:t>
            </a:r>
          </a:p>
          <a:p>
            <a:pPr algn="ctr"/>
            <a:r>
              <a:rPr lang="en-US" sz="1867" dirty="0">
                <a:solidFill>
                  <a:prstClr val="white">
                    <a:lumMod val="50000"/>
                  </a:prstClr>
                </a:solidFill>
              </a:rPr>
              <a:t>penetrate chest wall to</a:t>
            </a:r>
          </a:p>
          <a:p>
            <a:pPr algn="ctr"/>
            <a:r>
              <a:rPr lang="en-US" sz="1867" dirty="0">
                <a:solidFill>
                  <a:prstClr val="white">
                    <a:lumMod val="50000"/>
                  </a:prstClr>
                </a:solidFill>
              </a:rPr>
              <a:t>prevent further injury</a:t>
            </a:r>
          </a:p>
        </p:txBody>
      </p:sp>
      <p:sp>
        <p:nvSpPr>
          <p:cNvPr id="11" name="Rectangle 10"/>
          <p:cNvSpPr/>
          <p:nvPr/>
        </p:nvSpPr>
        <p:spPr>
          <a:xfrm>
            <a:off x="690608" y="4877549"/>
            <a:ext cx="5201206" cy="1487651"/>
          </a:xfrm>
          <a:prstGeom prst="rect">
            <a:avLst/>
          </a:prstGeom>
        </p:spPr>
        <p:txBody>
          <a:bodyPr wrap="square">
            <a:spAutoFit/>
          </a:bodyPr>
          <a:lstStyle/>
          <a:p>
            <a:pPr algn="ctr"/>
            <a:r>
              <a:rPr lang="en-US" sz="3200" dirty="0">
                <a:solidFill>
                  <a:prstClr val="black"/>
                </a:solidFill>
              </a:rPr>
              <a:t>insert ENHNACED ARS™ superiorly over targeted rib </a:t>
            </a:r>
          </a:p>
          <a:p>
            <a:pPr algn="ctr"/>
            <a:r>
              <a:rPr lang="en-US" sz="2667" dirty="0">
                <a:solidFill>
                  <a:prstClr val="white">
                    <a:lumMod val="50000"/>
                  </a:prstClr>
                </a:solidFill>
              </a:rPr>
              <a:t>insert </a:t>
            </a:r>
            <a:r>
              <a:rPr lang="en-US" sz="2667" b="1" dirty="0">
                <a:solidFill>
                  <a:srgbClr val="C00000"/>
                </a:solidFill>
              </a:rPr>
              <a:t>2 cm </a:t>
            </a:r>
            <a:r>
              <a:rPr lang="en-US" sz="2667" dirty="0">
                <a:solidFill>
                  <a:prstClr val="white">
                    <a:lumMod val="50000"/>
                  </a:prstClr>
                </a:solidFill>
              </a:rPr>
              <a:t>into pleural cavity </a:t>
            </a:r>
          </a:p>
        </p:txBody>
      </p:sp>
    </p:spTree>
    <p:extLst>
      <p:ext uri="{BB962C8B-B14F-4D97-AF65-F5344CB8AC3E}">
        <p14:creationId xmlns:p14="http://schemas.microsoft.com/office/powerpoint/2010/main" val="403360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picture containing person, indoor, close&#10;&#10;Description automatically generated">
            <a:extLst>
              <a:ext uri="{FF2B5EF4-FFF2-40B4-BE49-F238E27FC236}">
                <a16:creationId xmlns:a16="http://schemas.microsoft.com/office/drawing/2014/main" id="{E6953BC8-F361-098C-5181-2261F87CB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281" y="650839"/>
            <a:ext cx="4345458" cy="5793944"/>
          </a:xfrm>
          <a:prstGeom prst="rect">
            <a:avLst/>
          </a:prstGeom>
          <a:ln>
            <a:noFill/>
          </a:ln>
          <a:effectLst>
            <a:softEdge rad="112500"/>
          </a:effectLst>
        </p:spPr>
      </p:pic>
      <p:pic>
        <p:nvPicPr>
          <p:cNvPr id="3" name="Picture 2" descr="A picture containing person, indoor&#10;&#10;Description automatically generated">
            <a:extLst>
              <a:ext uri="{FF2B5EF4-FFF2-40B4-BE49-F238E27FC236}">
                <a16:creationId xmlns:a16="http://schemas.microsoft.com/office/drawing/2014/main" id="{1132B522-4D8C-A94C-A73F-46D9E07178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289" y="978863"/>
            <a:ext cx="3299631" cy="4399508"/>
          </a:xfrm>
          <a:prstGeom prst="rect">
            <a:avLst/>
          </a:prstGeom>
          <a:ln>
            <a:noFill/>
          </a:ln>
          <a:effectLst>
            <a:softEdge rad="112500"/>
          </a:effectLst>
        </p:spPr>
      </p:pic>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23</a:t>
            </a:fld>
            <a:endParaRPr lang="en-US" dirty="0">
              <a:solidFill>
                <a:prstClr val="white"/>
              </a:solidFill>
            </a:endParaRPr>
          </a:p>
        </p:txBody>
      </p:sp>
      <p:pic>
        <p:nvPicPr>
          <p:cNvPr id="5" name="Picture 2" descr="Image result for north american rescu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06491" y="189174"/>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sp>
        <p:nvSpPr>
          <p:cNvPr id="8" name="TextBox 7"/>
          <p:cNvSpPr txBox="1"/>
          <p:nvPr/>
        </p:nvSpPr>
        <p:spPr>
          <a:xfrm>
            <a:off x="1437231" y="5616405"/>
            <a:ext cx="2084480" cy="748795"/>
          </a:xfrm>
          <a:prstGeom prst="rect">
            <a:avLst/>
          </a:prstGeom>
          <a:solidFill>
            <a:schemeClr val="bg1"/>
          </a:solidFill>
          <a:ln>
            <a:solidFill>
              <a:schemeClr val="tx1"/>
            </a:solidFill>
          </a:ln>
        </p:spPr>
        <p:txBody>
          <a:bodyPr wrap="none" rtlCol="0">
            <a:spAutoFit/>
          </a:bodyPr>
          <a:lstStyle/>
          <a:p>
            <a:pPr algn="ctr"/>
            <a:r>
              <a:rPr lang="en-US" sz="2133" dirty="0">
                <a:solidFill>
                  <a:prstClr val="black"/>
                </a:solidFill>
              </a:rPr>
              <a:t>adjust needle set</a:t>
            </a:r>
          </a:p>
          <a:p>
            <a:pPr algn="ctr"/>
            <a:r>
              <a:rPr lang="en-US" sz="2133" dirty="0">
                <a:solidFill>
                  <a:prstClr val="black"/>
                </a:solidFill>
              </a:rPr>
              <a:t>angle cephalad</a:t>
            </a:r>
          </a:p>
        </p:txBody>
      </p:sp>
      <p:sp>
        <p:nvSpPr>
          <p:cNvPr id="10" name="TextBox 9"/>
          <p:cNvSpPr txBox="1"/>
          <p:nvPr/>
        </p:nvSpPr>
        <p:spPr>
          <a:xfrm>
            <a:off x="9424945" y="1266606"/>
            <a:ext cx="2207656" cy="1733488"/>
          </a:xfrm>
          <a:prstGeom prst="rect">
            <a:avLst/>
          </a:prstGeom>
          <a:solidFill>
            <a:schemeClr val="bg1"/>
          </a:solidFill>
          <a:ln>
            <a:solidFill>
              <a:schemeClr val="tx1"/>
            </a:solidFill>
          </a:ln>
        </p:spPr>
        <p:txBody>
          <a:bodyPr wrap="none" rtlCol="0">
            <a:spAutoFit/>
          </a:bodyPr>
          <a:lstStyle/>
          <a:p>
            <a:pPr algn="ctr"/>
            <a:r>
              <a:rPr lang="en-US" sz="2133" dirty="0">
                <a:solidFill>
                  <a:prstClr val="black"/>
                </a:solidFill>
              </a:rPr>
              <a:t>thread catheter </a:t>
            </a:r>
          </a:p>
          <a:p>
            <a:pPr algn="ctr"/>
            <a:r>
              <a:rPr lang="en-US" sz="2133" dirty="0">
                <a:solidFill>
                  <a:prstClr val="black"/>
                </a:solidFill>
              </a:rPr>
              <a:t>into position</a:t>
            </a:r>
          </a:p>
          <a:p>
            <a:pPr algn="ctr"/>
            <a:r>
              <a:rPr lang="en-US" sz="2133" dirty="0">
                <a:solidFill>
                  <a:prstClr val="black"/>
                </a:solidFill>
              </a:rPr>
              <a:t> </a:t>
            </a:r>
          </a:p>
          <a:p>
            <a:pPr algn="ctr"/>
            <a:r>
              <a:rPr lang="en-US" sz="2133" dirty="0">
                <a:solidFill>
                  <a:srgbClr val="C00000"/>
                </a:solidFill>
              </a:rPr>
              <a:t>needle must </a:t>
            </a:r>
          </a:p>
          <a:p>
            <a:pPr algn="ctr"/>
            <a:r>
              <a:rPr lang="en-US" sz="2133" dirty="0">
                <a:solidFill>
                  <a:srgbClr val="C00000"/>
                </a:solidFill>
              </a:rPr>
              <a:t>remain stationary </a:t>
            </a:r>
          </a:p>
        </p:txBody>
      </p:sp>
      <p:cxnSp>
        <p:nvCxnSpPr>
          <p:cNvPr id="11" name="Straight Arrow Connector 10"/>
          <p:cNvCxnSpPr>
            <a:cxnSpLocks/>
            <a:stCxn id="10" idx="1"/>
          </p:cNvCxnSpPr>
          <p:nvPr/>
        </p:nvCxnSpPr>
        <p:spPr>
          <a:xfrm flipH="1">
            <a:off x="6024880" y="2133350"/>
            <a:ext cx="3400065" cy="13965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descr="A close-up of a syringe&#10;&#10;Description automatically generated with medium confidence">
            <a:extLst>
              <a:ext uri="{FF2B5EF4-FFF2-40B4-BE49-F238E27FC236}">
                <a16:creationId xmlns:a16="http://schemas.microsoft.com/office/drawing/2014/main" id="{DA8B9600-D2B1-A7B2-1C49-D766A2F5DE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4747" y="5587026"/>
            <a:ext cx="3596293" cy="620135"/>
          </a:xfrm>
          <a:prstGeom prst="rect">
            <a:avLst/>
          </a:prstGeom>
          <a:ln>
            <a:solidFill>
              <a:schemeClr val="tx1"/>
            </a:solidFill>
          </a:ln>
        </p:spPr>
      </p:pic>
      <p:sp>
        <p:nvSpPr>
          <p:cNvPr id="2" name="Rectangle 1">
            <a:extLst>
              <a:ext uri="{FF2B5EF4-FFF2-40B4-BE49-F238E27FC236}">
                <a16:creationId xmlns:a16="http://schemas.microsoft.com/office/drawing/2014/main" id="{DAA9120C-7DF8-23DC-F88E-C4A38B6958B9}"/>
              </a:ext>
            </a:extLst>
          </p:cNvPr>
          <p:cNvSpPr/>
          <p:nvPr/>
        </p:nvSpPr>
        <p:spPr>
          <a:xfrm>
            <a:off x="9175730" y="3764398"/>
            <a:ext cx="2706085" cy="1200329"/>
          </a:xfrm>
          <a:prstGeom prst="rect">
            <a:avLst/>
          </a:prstGeom>
        </p:spPr>
        <p:txBody>
          <a:bodyPr wrap="square">
            <a:spAutoFit/>
          </a:bodyPr>
          <a:lstStyle/>
          <a:p>
            <a:pPr algn="ctr"/>
            <a:r>
              <a:rPr lang="en-US" sz="2400" b="1" dirty="0">
                <a:solidFill>
                  <a:prstClr val="white">
                    <a:lumMod val="50000"/>
                  </a:prstClr>
                </a:solidFill>
              </a:rPr>
              <a:t>thread</a:t>
            </a:r>
            <a:r>
              <a:rPr lang="en-US" sz="2400" dirty="0">
                <a:solidFill>
                  <a:prstClr val="white">
                    <a:lumMod val="50000"/>
                  </a:prstClr>
                </a:solidFill>
              </a:rPr>
              <a:t> catheter</a:t>
            </a:r>
          </a:p>
          <a:p>
            <a:pPr algn="ctr"/>
            <a:r>
              <a:rPr lang="en-US" sz="2400" dirty="0">
                <a:solidFill>
                  <a:prstClr val="white">
                    <a:lumMod val="50000"/>
                  </a:prstClr>
                </a:solidFill>
              </a:rPr>
              <a:t>toward middle of clavicle </a:t>
            </a:r>
          </a:p>
        </p:txBody>
      </p:sp>
    </p:spTree>
    <p:extLst>
      <p:ext uri="{BB962C8B-B14F-4D97-AF65-F5344CB8AC3E}">
        <p14:creationId xmlns:p14="http://schemas.microsoft.com/office/powerpoint/2010/main" val="46924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writing implement, pen&#10;&#10;Description automatically generated">
            <a:extLst>
              <a:ext uri="{FF2B5EF4-FFF2-40B4-BE49-F238E27FC236}">
                <a16:creationId xmlns:a16="http://schemas.microsoft.com/office/drawing/2014/main" id="{135DFCE3-0BA7-1D8F-F0EE-576230E8A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73" y="642630"/>
            <a:ext cx="5666541" cy="5383888"/>
          </a:xfrm>
          <a:prstGeom prst="rect">
            <a:avLst/>
          </a:prstGeom>
        </p:spPr>
      </p:pic>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24</a:t>
            </a:fld>
            <a:endParaRPr lang="en-US" dirty="0">
              <a:solidFill>
                <a:prstClr val="white"/>
              </a:solidFill>
            </a:endParaRPr>
          </a:p>
        </p:txBody>
      </p:sp>
      <p:pic>
        <p:nvPicPr>
          <p:cNvPr id="9"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471122" y="5652120"/>
            <a:ext cx="4205126" cy="748795"/>
          </a:xfrm>
          <a:prstGeom prst="rect">
            <a:avLst/>
          </a:prstGeom>
          <a:solidFill>
            <a:schemeClr val="bg1"/>
          </a:solidFill>
          <a:ln>
            <a:solidFill>
              <a:schemeClr val="tx1"/>
            </a:solidFill>
          </a:ln>
        </p:spPr>
        <p:txBody>
          <a:bodyPr wrap="none" rtlCol="0">
            <a:spAutoFit/>
          </a:bodyPr>
          <a:lstStyle/>
          <a:p>
            <a:pPr algn="ctr"/>
            <a:r>
              <a:rPr lang="en-US" sz="2133" dirty="0">
                <a:solidFill>
                  <a:prstClr val="black"/>
                </a:solidFill>
              </a:rPr>
              <a:t> </a:t>
            </a:r>
            <a:r>
              <a:rPr lang="en-US" sz="2133" dirty="0">
                <a:solidFill>
                  <a:srgbClr val="C00000"/>
                </a:solidFill>
              </a:rPr>
              <a:t>advance catheter while maintaining</a:t>
            </a:r>
          </a:p>
          <a:p>
            <a:pPr algn="ctr"/>
            <a:r>
              <a:rPr lang="en-US" sz="2133" dirty="0">
                <a:solidFill>
                  <a:srgbClr val="C00000"/>
                </a:solidFill>
              </a:rPr>
              <a:t>needle in stationary position </a:t>
            </a:r>
          </a:p>
        </p:txBody>
      </p:sp>
      <p:sp>
        <p:nvSpPr>
          <p:cNvPr id="12" name="Rectangle 11"/>
          <p:cNvSpPr/>
          <p:nvPr/>
        </p:nvSpPr>
        <p:spPr>
          <a:xfrm>
            <a:off x="818871" y="778452"/>
            <a:ext cx="2577709" cy="1405641"/>
          </a:xfrm>
          <a:prstGeom prst="rect">
            <a:avLst/>
          </a:prstGeom>
        </p:spPr>
        <p:txBody>
          <a:bodyPr wrap="square">
            <a:spAutoFit/>
          </a:bodyPr>
          <a:lstStyle/>
          <a:p>
            <a:pPr algn="ctr"/>
            <a:r>
              <a:rPr lang="en-US" sz="2667" b="1" dirty="0">
                <a:solidFill>
                  <a:prstClr val="white">
                    <a:lumMod val="50000"/>
                  </a:prstClr>
                </a:solidFill>
              </a:rPr>
              <a:t>thread</a:t>
            </a:r>
            <a:r>
              <a:rPr lang="en-US" sz="2667" dirty="0">
                <a:solidFill>
                  <a:prstClr val="white">
                    <a:lumMod val="50000"/>
                  </a:prstClr>
                </a:solidFill>
              </a:rPr>
              <a:t> catheter</a:t>
            </a:r>
          </a:p>
          <a:p>
            <a:pPr algn="ctr"/>
            <a:r>
              <a:rPr lang="en-US" sz="2667" dirty="0">
                <a:solidFill>
                  <a:prstClr val="white">
                    <a:lumMod val="50000"/>
                  </a:prstClr>
                </a:solidFill>
              </a:rPr>
              <a:t>toward middle of clavicle</a:t>
            </a:r>
            <a:r>
              <a:rPr lang="en-US" sz="3200" dirty="0">
                <a:solidFill>
                  <a:prstClr val="white">
                    <a:lumMod val="50000"/>
                  </a:prstClr>
                </a:solidFill>
              </a:rPr>
              <a:t> </a:t>
            </a:r>
          </a:p>
        </p:txBody>
      </p:sp>
      <p:sp>
        <p:nvSpPr>
          <p:cNvPr id="13" name="TextBox 12"/>
          <p:cNvSpPr txBox="1"/>
          <p:nvPr/>
        </p:nvSpPr>
        <p:spPr>
          <a:xfrm>
            <a:off x="7416854" y="512606"/>
            <a:ext cx="3956275" cy="913199"/>
          </a:xfrm>
          <a:prstGeom prst="rect">
            <a:avLst/>
          </a:prstGeom>
          <a:solidFill>
            <a:schemeClr val="bg1"/>
          </a:solidFill>
          <a:ln>
            <a:noFill/>
          </a:ln>
        </p:spPr>
        <p:txBody>
          <a:bodyPr wrap="none" rtlCol="0">
            <a:spAutoFit/>
          </a:bodyPr>
          <a:lstStyle/>
          <a:p>
            <a:pPr algn="ctr"/>
            <a:r>
              <a:rPr lang="en-US" sz="2667" dirty="0">
                <a:solidFill>
                  <a:prstClr val="white">
                    <a:lumMod val="50000"/>
                  </a:prstClr>
                </a:solidFill>
              </a:rPr>
              <a:t>completely thread catheter</a:t>
            </a:r>
          </a:p>
          <a:p>
            <a:pPr algn="ctr"/>
            <a:r>
              <a:rPr lang="en-US" sz="2667" dirty="0">
                <a:solidFill>
                  <a:prstClr val="white">
                    <a:lumMod val="50000"/>
                  </a:prstClr>
                </a:solidFill>
              </a:rPr>
              <a:t>into pleural cavity</a:t>
            </a:r>
            <a:r>
              <a:rPr lang="en-US" sz="2667" dirty="0">
                <a:solidFill>
                  <a:srgbClr val="C00000"/>
                </a:solidFill>
              </a:rPr>
              <a:t> </a:t>
            </a:r>
            <a:endParaRPr lang="en-US" sz="2133" dirty="0">
              <a:solidFill>
                <a:srgbClr val="C00000"/>
              </a:solidFill>
            </a:endParaRPr>
          </a:p>
        </p:txBody>
      </p:sp>
      <p:cxnSp>
        <p:nvCxnSpPr>
          <p:cNvPr id="15" name="Straight Connector 14"/>
          <p:cNvCxnSpPr/>
          <p:nvPr/>
        </p:nvCxnSpPr>
        <p:spPr>
          <a:xfrm>
            <a:off x="7166127" y="2098248"/>
            <a:ext cx="0" cy="2661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H="1" flipV="1">
            <a:off x="3471122" y="4067798"/>
            <a:ext cx="352748" cy="1584322"/>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9284" y="130709"/>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pic>
        <p:nvPicPr>
          <p:cNvPr id="14" name="Picture 13" descr="A picture containing writing implement&#10;&#10;Description automatically generated with medium confidence">
            <a:extLst>
              <a:ext uri="{FF2B5EF4-FFF2-40B4-BE49-F238E27FC236}">
                <a16:creationId xmlns:a16="http://schemas.microsoft.com/office/drawing/2014/main" id="{45E6C689-FB43-4725-D5D6-C4D40741E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995" y="1582698"/>
            <a:ext cx="4430932" cy="4286927"/>
          </a:xfrm>
          <a:prstGeom prst="rect">
            <a:avLst/>
          </a:prstGeom>
        </p:spPr>
      </p:pic>
    </p:spTree>
    <p:extLst>
      <p:ext uri="{BB962C8B-B14F-4D97-AF65-F5344CB8AC3E}">
        <p14:creationId xmlns:p14="http://schemas.microsoft.com/office/powerpoint/2010/main" val="186238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25</a:t>
            </a:fld>
            <a:endParaRPr lang="en-US" dirty="0">
              <a:solidFill>
                <a:prstClr val="white"/>
              </a:solidFill>
            </a:endParaRPr>
          </a:p>
        </p:txBody>
      </p:sp>
      <p:pic>
        <p:nvPicPr>
          <p:cNvPr id="5" name="Picture 2" descr="Image result for north american rescu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13152" y="4462371"/>
            <a:ext cx="2325060" cy="1733488"/>
          </a:xfrm>
          <a:prstGeom prst="rect">
            <a:avLst/>
          </a:prstGeom>
          <a:solidFill>
            <a:schemeClr val="bg1"/>
          </a:solidFill>
          <a:ln>
            <a:solidFill>
              <a:schemeClr val="tx1"/>
            </a:solidFill>
          </a:ln>
        </p:spPr>
        <p:txBody>
          <a:bodyPr wrap="none" rtlCol="0">
            <a:spAutoFit/>
          </a:bodyPr>
          <a:lstStyle/>
          <a:p>
            <a:pPr algn="ctr"/>
            <a:r>
              <a:rPr lang="en-US" sz="2133" b="1" dirty="0">
                <a:solidFill>
                  <a:prstClr val="black"/>
                </a:solidFill>
              </a:rPr>
              <a:t>advance catheter </a:t>
            </a:r>
          </a:p>
          <a:p>
            <a:pPr algn="ctr"/>
            <a:r>
              <a:rPr lang="en-US" sz="2133" dirty="0">
                <a:solidFill>
                  <a:prstClr val="white">
                    <a:lumMod val="50000"/>
                  </a:prstClr>
                </a:solidFill>
              </a:rPr>
              <a:t>completely</a:t>
            </a:r>
          </a:p>
          <a:p>
            <a:pPr algn="ctr"/>
            <a:r>
              <a:rPr lang="en-US" sz="2133" dirty="0">
                <a:solidFill>
                  <a:prstClr val="white">
                    <a:lumMod val="50000"/>
                  </a:prstClr>
                </a:solidFill>
              </a:rPr>
              <a:t>into pleural cavity</a:t>
            </a:r>
          </a:p>
          <a:p>
            <a:pPr algn="ctr"/>
            <a:r>
              <a:rPr lang="en-US" sz="2133" dirty="0">
                <a:solidFill>
                  <a:srgbClr val="C00000"/>
                </a:solidFill>
              </a:rPr>
              <a:t>maintain needle in</a:t>
            </a:r>
          </a:p>
          <a:p>
            <a:pPr algn="ctr"/>
            <a:r>
              <a:rPr lang="en-US" sz="2133" dirty="0">
                <a:solidFill>
                  <a:srgbClr val="C00000"/>
                </a:solidFill>
              </a:rPr>
              <a:t>stationary position </a:t>
            </a:r>
          </a:p>
        </p:txBody>
      </p:sp>
      <p:sp>
        <p:nvSpPr>
          <p:cNvPr id="8" name="Rectangle 7"/>
          <p:cNvSpPr/>
          <p:nvPr/>
        </p:nvSpPr>
        <p:spPr>
          <a:xfrm>
            <a:off x="283852" y="231370"/>
            <a:ext cx="3864429" cy="461665"/>
          </a:xfrm>
          <a:prstGeom prst="rect">
            <a:avLst/>
          </a:prstGeom>
        </p:spPr>
        <p:txBody>
          <a:bodyPr wrap="square">
            <a:spAutoFit/>
          </a:bodyPr>
          <a:lstStyle/>
          <a:p>
            <a:r>
              <a:rPr lang="en-US" sz="2400" dirty="0">
                <a:solidFill>
                  <a:prstClr val="white">
                    <a:lumMod val="75000"/>
                  </a:prstClr>
                </a:solidFill>
              </a:rPr>
              <a:t>Objective 3: lateral insertion  </a:t>
            </a:r>
          </a:p>
        </p:txBody>
      </p:sp>
      <p:pic>
        <p:nvPicPr>
          <p:cNvPr id="3" name="Picture 2" descr="Diagram&#10;&#10;Description automatically generated">
            <a:extLst>
              <a:ext uri="{FF2B5EF4-FFF2-40B4-BE49-F238E27FC236}">
                <a16:creationId xmlns:a16="http://schemas.microsoft.com/office/drawing/2014/main" id="{600940EE-F827-79A1-1F5E-8D0A7DA26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691" y="4049240"/>
            <a:ext cx="5390866" cy="2658953"/>
          </a:xfrm>
          <a:prstGeom prst="rect">
            <a:avLst/>
          </a:prstGeom>
        </p:spPr>
      </p:pic>
      <p:pic>
        <p:nvPicPr>
          <p:cNvPr id="12" name="Picture 11" descr="A picture containing person, indoor, close&#10;&#10;Description automatically generated">
            <a:extLst>
              <a:ext uri="{FF2B5EF4-FFF2-40B4-BE49-F238E27FC236}">
                <a16:creationId xmlns:a16="http://schemas.microsoft.com/office/drawing/2014/main" id="{6849DD63-BB3B-CCD5-DC5C-A72E8CCB8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490" y="923986"/>
            <a:ext cx="2325060" cy="3100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Picture 13" descr="A picture containing indoor, person&#10;&#10;Description automatically generated">
            <a:extLst>
              <a:ext uri="{FF2B5EF4-FFF2-40B4-BE49-F238E27FC236}">
                <a16:creationId xmlns:a16="http://schemas.microsoft.com/office/drawing/2014/main" id="{09A6E3F1-F362-B2B8-770A-6C77952C45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1962" y="923986"/>
            <a:ext cx="2325060" cy="3100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descr="A picture containing person, indoor, close&#10;&#10;Description automatically generated">
            <a:extLst>
              <a:ext uri="{FF2B5EF4-FFF2-40B4-BE49-F238E27FC236}">
                <a16:creationId xmlns:a16="http://schemas.microsoft.com/office/drawing/2014/main" id="{B6F58444-EFE4-F46A-ECB1-3CC73A1683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7434" y="923986"/>
            <a:ext cx="2325060" cy="31000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descr="A picture containing indoor, person, close&#10;&#10;Description automatically generated">
            <a:extLst>
              <a:ext uri="{FF2B5EF4-FFF2-40B4-BE49-F238E27FC236}">
                <a16:creationId xmlns:a16="http://schemas.microsoft.com/office/drawing/2014/main" id="{A8FACF6F-4725-F483-BBC4-E7C9C95D70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46463" y="911399"/>
            <a:ext cx="2343941" cy="31252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746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cartoon, writing implement, pen&#10;&#10;Description automatically generated">
            <a:extLst>
              <a:ext uri="{FF2B5EF4-FFF2-40B4-BE49-F238E27FC236}">
                <a16:creationId xmlns:a16="http://schemas.microsoft.com/office/drawing/2014/main" id="{22110FE2-4FD3-53CD-7D13-0376F89D5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468" y="233349"/>
            <a:ext cx="7124130" cy="6892596"/>
          </a:xfrm>
          <a:prstGeom prst="rect">
            <a:avLst/>
          </a:prstGeom>
        </p:spPr>
      </p:pic>
      <p:sp>
        <p:nvSpPr>
          <p:cNvPr id="4" name="Slide Number Placeholder 3"/>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26</a:t>
            </a:fld>
            <a:endParaRPr lang="en-US" dirty="0">
              <a:solidFill>
                <a:prstClr val="white"/>
              </a:solidFill>
            </a:endParaRPr>
          </a:p>
        </p:txBody>
      </p:sp>
      <p:pic>
        <p:nvPicPr>
          <p:cNvPr id="6" name="Picture 2" descr="Image result for north american rescu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16" t="6733" r="41028" b="9056"/>
          <a:stretch/>
        </p:blipFill>
        <p:spPr bwMode="auto">
          <a:xfrm>
            <a:off x="10282310" y="5729032"/>
            <a:ext cx="945957" cy="9076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23886" y="3181348"/>
            <a:ext cx="4208715" cy="584775"/>
          </a:xfrm>
          <a:prstGeom prst="rect">
            <a:avLst/>
          </a:prstGeom>
          <a:solidFill>
            <a:schemeClr val="bg1"/>
          </a:solidFill>
          <a:ln>
            <a:noFill/>
          </a:ln>
        </p:spPr>
        <p:txBody>
          <a:bodyPr wrap="square" rtlCol="0">
            <a:spAutoFit/>
          </a:bodyPr>
          <a:lstStyle/>
          <a:p>
            <a:pPr algn="ctr"/>
            <a:r>
              <a:rPr lang="en-US" sz="3200" dirty="0">
                <a:solidFill>
                  <a:prstClr val="white">
                    <a:lumMod val="50000"/>
                  </a:prstClr>
                </a:solidFill>
              </a:rPr>
              <a:t>relief of tension </a:t>
            </a:r>
          </a:p>
        </p:txBody>
      </p:sp>
    </p:spTree>
    <p:extLst>
      <p:ext uri="{BB962C8B-B14F-4D97-AF65-F5344CB8AC3E}">
        <p14:creationId xmlns:p14="http://schemas.microsoft.com/office/powerpoint/2010/main" val="2752782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27</a:t>
            </a:fld>
            <a:endParaRPr lang="en-US" dirty="0">
              <a:solidFill>
                <a:prstClr val="white"/>
              </a:solidFill>
            </a:endParaRPr>
          </a:p>
        </p:txBody>
      </p:sp>
      <p:sp>
        <p:nvSpPr>
          <p:cNvPr id="3" name="TextBox 2"/>
          <p:cNvSpPr txBox="1"/>
          <p:nvPr/>
        </p:nvSpPr>
        <p:spPr>
          <a:xfrm>
            <a:off x="529622" y="1145673"/>
            <a:ext cx="11133221" cy="3631763"/>
          </a:xfrm>
          <a:prstGeom prst="rect">
            <a:avLst/>
          </a:prstGeom>
          <a:noFill/>
        </p:spPr>
        <p:txBody>
          <a:bodyPr wrap="square" rtlCol="0">
            <a:spAutoFit/>
          </a:bodyPr>
          <a:lstStyle/>
          <a:p>
            <a:r>
              <a:rPr lang="en-US" sz="3200" b="1" dirty="0">
                <a:solidFill>
                  <a:srgbClr val="002060"/>
                </a:solidFill>
              </a:rPr>
              <a:t>successful thoracic decompression</a:t>
            </a:r>
            <a:r>
              <a:rPr lang="en-US" sz="3200" dirty="0">
                <a:solidFill>
                  <a:srgbClr val="002060"/>
                </a:solidFill>
              </a:rPr>
              <a:t> </a:t>
            </a:r>
            <a:r>
              <a:rPr lang="en-US" sz="3200" dirty="0">
                <a:solidFill>
                  <a:prstClr val="black"/>
                </a:solidFill>
              </a:rPr>
              <a:t>may have occurred if </a:t>
            </a:r>
            <a:r>
              <a:rPr lang="en-US" sz="3200" i="1" dirty="0">
                <a:solidFill>
                  <a:prstClr val="black"/>
                </a:solidFill>
              </a:rPr>
              <a:t>one or more</a:t>
            </a:r>
            <a:r>
              <a:rPr lang="en-US" sz="3200" dirty="0">
                <a:solidFill>
                  <a:prstClr val="black"/>
                </a:solidFill>
              </a:rPr>
              <a:t> of the following is observed:</a:t>
            </a:r>
          </a:p>
          <a:p>
            <a:endParaRPr lang="en-US" sz="1400" dirty="0">
              <a:solidFill>
                <a:prstClr val="black"/>
              </a:solidFill>
            </a:endParaRPr>
          </a:p>
          <a:p>
            <a:pPr marL="380990" indent="-380990">
              <a:buFont typeface="Arial" panose="020B0604020202020204" pitchFamily="34" charset="0"/>
              <a:buChar char="•"/>
            </a:pPr>
            <a:r>
              <a:rPr lang="en-US" sz="3200" dirty="0">
                <a:solidFill>
                  <a:prstClr val="black"/>
                </a:solidFill>
              </a:rPr>
              <a:t>improvement of respiratory distress</a:t>
            </a:r>
          </a:p>
          <a:p>
            <a:pPr marL="380990" indent="-380990">
              <a:buFont typeface="Arial" panose="020B0604020202020204" pitchFamily="34" charset="0"/>
              <a:buChar char="•"/>
            </a:pPr>
            <a:r>
              <a:rPr lang="en-US" sz="3200" dirty="0">
                <a:solidFill>
                  <a:prstClr val="black"/>
                </a:solidFill>
              </a:rPr>
              <a:t>relief of air from catheter</a:t>
            </a:r>
            <a:endParaRPr lang="en-US" sz="2400" dirty="0">
              <a:solidFill>
                <a:prstClr val="white">
                  <a:lumMod val="50000"/>
                </a:prstClr>
              </a:solidFill>
            </a:endParaRPr>
          </a:p>
          <a:p>
            <a:pPr marL="380990" indent="-380990">
              <a:buFont typeface="Arial" panose="020B0604020202020204" pitchFamily="34" charset="0"/>
              <a:buChar char="•"/>
            </a:pPr>
            <a:r>
              <a:rPr lang="en-US" sz="3200" dirty="0">
                <a:solidFill>
                  <a:prstClr val="black"/>
                </a:solidFill>
              </a:rPr>
              <a:t>improvement of oxygen saturation </a:t>
            </a:r>
            <a:r>
              <a:rPr lang="en-US" sz="2400" dirty="0">
                <a:solidFill>
                  <a:prstClr val="white">
                    <a:lumMod val="50000"/>
                  </a:prstClr>
                </a:solidFill>
              </a:rPr>
              <a:t>(≥ 90% </a:t>
            </a:r>
            <a:r>
              <a:rPr lang="en-US" sz="2400" i="1" dirty="0">
                <a:solidFill>
                  <a:prstClr val="white">
                    <a:lumMod val="50000"/>
                  </a:prstClr>
                </a:solidFill>
              </a:rPr>
              <a:t>may be dependent on use of supplemental oxygen</a:t>
            </a:r>
            <a:r>
              <a:rPr lang="en-US" sz="2400" dirty="0">
                <a:solidFill>
                  <a:prstClr val="white">
                    <a:lumMod val="50000"/>
                  </a:prstClr>
                </a:solidFill>
              </a:rPr>
              <a:t>)</a:t>
            </a:r>
          </a:p>
          <a:p>
            <a:pPr marL="380990" indent="-380990">
              <a:buFont typeface="Arial" panose="020B0604020202020204" pitchFamily="34" charset="0"/>
              <a:buChar char="•"/>
            </a:pPr>
            <a:r>
              <a:rPr lang="en-US" sz="3200" dirty="0">
                <a:solidFill>
                  <a:prstClr val="black"/>
                </a:solidFill>
              </a:rPr>
              <a:t>return of radial pulse or vital signs</a:t>
            </a:r>
          </a:p>
        </p:txBody>
      </p:sp>
      <p:sp>
        <p:nvSpPr>
          <p:cNvPr id="4" name="Rectangle 3"/>
          <p:cNvSpPr/>
          <p:nvPr/>
        </p:nvSpPr>
        <p:spPr>
          <a:xfrm>
            <a:off x="478971" y="224987"/>
            <a:ext cx="8091824" cy="461665"/>
          </a:xfrm>
          <a:prstGeom prst="rect">
            <a:avLst/>
          </a:prstGeom>
        </p:spPr>
        <p:txBody>
          <a:bodyPr wrap="square">
            <a:spAutoFit/>
          </a:bodyPr>
          <a:lstStyle/>
          <a:p>
            <a:r>
              <a:rPr lang="en-US" sz="2400" dirty="0">
                <a:solidFill>
                  <a:prstClr val="white">
                    <a:lumMod val="75000"/>
                  </a:prstClr>
                </a:solidFill>
              </a:rPr>
              <a:t>Objective 5: indications of successful thoracic decompression  </a:t>
            </a:r>
          </a:p>
        </p:txBody>
      </p:sp>
      <p:pic>
        <p:nvPicPr>
          <p:cNvPr id="5" name="Picture 4" descr="A picture containing cartoon, writing implement, pen&#10;&#10;Description automatically generated">
            <a:extLst>
              <a:ext uri="{FF2B5EF4-FFF2-40B4-BE49-F238E27FC236}">
                <a16:creationId xmlns:a16="http://schemas.microsoft.com/office/drawing/2014/main" id="{3C4522E4-75CF-A370-86F1-9EA98850C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972" y="3973057"/>
            <a:ext cx="2472499" cy="2392143"/>
          </a:xfrm>
          <a:prstGeom prst="rect">
            <a:avLst/>
          </a:prstGeom>
        </p:spPr>
      </p:pic>
    </p:spTree>
    <p:extLst>
      <p:ext uri="{BB962C8B-B14F-4D97-AF65-F5344CB8AC3E}">
        <p14:creationId xmlns:p14="http://schemas.microsoft.com/office/powerpoint/2010/main" val="4038838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28</a:t>
            </a:fld>
            <a:endParaRPr lang="en-US" dirty="0">
              <a:solidFill>
                <a:prstClr val="white"/>
              </a:solidFill>
            </a:endParaRPr>
          </a:p>
        </p:txBody>
      </p:sp>
      <p:sp>
        <p:nvSpPr>
          <p:cNvPr id="9" name="Rectangle 8"/>
          <p:cNvSpPr/>
          <p:nvPr/>
        </p:nvSpPr>
        <p:spPr>
          <a:xfrm>
            <a:off x="391042" y="908801"/>
            <a:ext cx="11137900" cy="4647426"/>
          </a:xfrm>
          <a:prstGeom prst="rect">
            <a:avLst/>
          </a:prstGeom>
        </p:spPr>
        <p:txBody>
          <a:bodyPr wrap="square">
            <a:spAutoFit/>
          </a:bodyPr>
          <a:lstStyle/>
          <a:p>
            <a:r>
              <a:rPr lang="en-US" sz="3200" b="1" dirty="0">
                <a:solidFill>
                  <a:prstClr val="black"/>
                </a:solidFill>
              </a:rPr>
              <a:t>following </a:t>
            </a:r>
            <a:r>
              <a:rPr lang="en-US" sz="3200" dirty="0">
                <a:solidFill>
                  <a:prstClr val="black"/>
                </a:solidFill>
              </a:rPr>
              <a:t>thoracic decompression </a:t>
            </a:r>
            <a:r>
              <a:rPr lang="en-US" sz="3200" b="1" dirty="0">
                <a:solidFill>
                  <a:prstClr val="black"/>
                </a:solidFill>
              </a:rPr>
              <a:t>procedure,</a:t>
            </a:r>
            <a:r>
              <a:rPr lang="en-US" sz="3200" dirty="0">
                <a:solidFill>
                  <a:prstClr val="black"/>
                </a:solidFill>
              </a:rPr>
              <a:t> continually assess patient for </a:t>
            </a:r>
            <a:r>
              <a:rPr lang="en-US" sz="3200" b="1" dirty="0">
                <a:solidFill>
                  <a:srgbClr val="FF9900"/>
                </a:solidFill>
              </a:rPr>
              <a:t>complications:</a:t>
            </a:r>
          </a:p>
          <a:p>
            <a:endParaRPr lang="en-US" sz="800" dirty="0">
              <a:solidFill>
                <a:prstClr val="black"/>
              </a:solidFill>
            </a:endParaRPr>
          </a:p>
          <a:p>
            <a:pPr marL="609585" indent="-609585">
              <a:buFont typeface="Arial" panose="020B0604020202020204" pitchFamily="34" charset="0"/>
              <a:buChar char="•"/>
            </a:pPr>
            <a:r>
              <a:rPr lang="en-US" sz="3200" dirty="0">
                <a:solidFill>
                  <a:prstClr val="black"/>
                </a:solidFill>
              </a:rPr>
              <a:t>hemodynamic instability</a:t>
            </a:r>
          </a:p>
          <a:p>
            <a:pPr marL="609585" indent="-609585">
              <a:buFont typeface="Arial" panose="020B0604020202020204" pitchFamily="34" charset="0"/>
              <a:buChar char="•"/>
            </a:pPr>
            <a:r>
              <a:rPr lang="en-US" sz="3200" dirty="0">
                <a:solidFill>
                  <a:prstClr val="black"/>
                </a:solidFill>
              </a:rPr>
              <a:t>respiratory distress</a:t>
            </a:r>
          </a:p>
          <a:p>
            <a:pPr marL="609585" indent="-609585">
              <a:buFont typeface="Arial" panose="020B0604020202020204" pitchFamily="34" charset="0"/>
              <a:buChar char="•"/>
            </a:pPr>
            <a:r>
              <a:rPr lang="en-US" sz="3200" dirty="0">
                <a:solidFill>
                  <a:prstClr val="black"/>
                </a:solidFill>
              </a:rPr>
              <a:t>unilateral chest expansion</a:t>
            </a:r>
          </a:p>
          <a:p>
            <a:pPr marL="609585" indent="-609585">
              <a:buFont typeface="Arial" panose="020B0604020202020204" pitchFamily="34" charset="0"/>
              <a:buChar char="•"/>
            </a:pPr>
            <a:r>
              <a:rPr lang="en-US" sz="3200" dirty="0">
                <a:solidFill>
                  <a:prstClr val="black"/>
                </a:solidFill>
              </a:rPr>
              <a:t>decreased oxygen saturation</a:t>
            </a:r>
          </a:p>
          <a:p>
            <a:pPr marL="609585" indent="-609585">
              <a:buFont typeface="Arial" panose="020B0604020202020204" pitchFamily="34" charset="0"/>
              <a:buChar char="•"/>
            </a:pPr>
            <a:r>
              <a:rPr lang="en-US" sz="3200" dirty="0">
                <a:solidFill>
                  <a:prstClr val="black"/>
                </a:solidFill>
              </a:rPr>
              <a:t>bleeding</a:t>
            </a:r>
          </a:p>
          <a:p>
            <a:pPr marL="609585" indent="-609585">
              <a:buFont typeface="Arial" panose="020B0604020202020204" pitchFamily="34" charset="0"/>
              <a:buChar char="•"/>
            </a:pPr>
            <a:r>
              <a:rPr lang="en-US" sz="3200" dirty="0">
                <a:solidFill>
                  <a:prstClr val="black"/>
                </a:solidFill>
              </a:rPr>
              <a:t>catheter occlusion</a:t>
            </a:r>
          </a:p>
          <a:p>
            <a:pPr marL="609585" indent="-609585">
              <a:buFont typeface="Arial" panose="020B0604020202020204" pitchFamily="34" charset="0"/>
              <a:buChar char="•"/>
            </a:pPr>
            <a:r>
              <a:rPr lang="en-US" sz="3200" dirty="0">
                <a:solidFill>
                  <a:prstClr val="black"/>
                </a:solidFill>
              </a:rPr>
              <a:t>hematoma</a:t>
            </a:r>
            <a:endParaRPr lang="en-US" sz="8000" dirty="0">
              <a:solidFill>
                <a:prstClr val="black"/>
              </a:solidFill>
            </a:endParaRPr>
          </a:p>
        </p:txBody>
      </p:sp>
      <p:sp>
        <p:nvSpPr>
          <p:cNvPr id="2" name="TextBox 1"/>
          <p:cNvSpPr txBox="1"/>
          <p:nvPr/>
        </p:nvSpPr>
        <p:spPr>
          <a:xfrm>
            <a:off x="6569123" y="2505715"/>
            <a:ext cx="5093720" cy="2144498"/>
          </a:xfrm>
          <a:prstGeom prst="rect">
            <a:avLst/>
          </a:prstGeom>
          <a:noFill/>
          <a:ln>
            <a:solidFill>
              <a:schemeClr val="tx1"/>
            </a:solidFill>
          </a:ln>
        </p:spPr>
        <p:txBody>
          <a:bodyPr wrap="square" rtlCol="0">
            <a:spAutoFit/>
          </a:bodyPr>
          <a:lstStyle/>
          <a:p>
            <a:pPr algn="ctr"/>
            <a:r>
              <a:rPr lang="en-US" sz="2667" dirty="0">
                <a:solidFill>
                  <a:prstClr val="black"/>
                </a:solidFill>
              </a:rPr>
              <a:t>if two needle decompression attempts fail to relieve condition </a:t>
            </a:r>
            <a:r>
              <a:rPr lang="en-US" sz="2667" b="1" dirty="0">
                <a:solidFill>
                  <a:srgbClr val="C00000"/>
                </a:solidFill>
              </a:rPr>
              <a:t>consider other causes and potential treatments</a:t>
            </a:r>
          </a:p>
          <a:p>
            <a:pPr algn="ctr"/>
            <a:r>
              <a:rPr lang="en-US" sz="2667" dirty="0">
                <a:solidFill>
                  <a:srgbClr val="FF9900"/>
                </a:solidFill>
                <a:effectLst>
                  <a:outerShdw blurRad="38100" dist="38100" dir="2700000" algn="tl">
                    <a:srgbClr val="000000">
                      <a:alpha val="43137"/>
                    </a:srgbClr>
                  </a:outerShdw>
                </a:effectLst>
              </a:rPr>
              <a:t>IS THIS A CIRCULATORY PROBLEM?</a:t>
            </a:r>
          </a:p>
        </p:txBody>
      </p:sp>
      <p:sp>
        <p:nvSpPr>
          <p:cNvPr id="10" name="TextBox 9"/>
          <p:cNvSpPr txBox="1"/>
          <p:nvPr/>
        </p:nvSpPr>
        <p:spPr>
          <a:xfrm>
            <a:off x="500973" y="262270"/>
            <a:ext cx="3651768" cy="461665"/>
          </a:xfrm>
          <a:prstGeom prst="rect">
            <a:avLst/>
          </a:prstGeom>
          <a:noFill/>
        </p:spPr>
        <p:txBody>
          <a:bodyPr wrap="square" rtlCol="0">
            <a:spAutoFit/>
          </a:bodyPr>
          <a:lstStyle/>
          <a:p>
            <a:r>
              <a:rPr lang="en-US" sz="2400" dirty="0">
                <a:solidFill>
                  <a:prstClr val="white">
                    <a:lumMod val="75000"/>
                  </a:prstClr>
                </a:solidFill>
              </a:rPr>
              <a:t>Objective 6: complications</a:t>
            </a:r>
          </a:p>
        </p:txBody>
      </p:sp>
    </p:spTree>
    <p:extLst>
      <p:ext uri="{BB962C8B-B14F-4D97-AF65-F5344CB8AC3E}">
        <p14:creationId xmlns:p14="http://schemas.microsoft.com/office/powerpoint/2010/main" val="824446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29</a:t>
            </a:fld>
            <a:endParaRPr lang="en-US" dirty="0">
              <a:solidFill>
                <a:prstClr val="white"/>
              </a:solidFill>
            </a:endParaRPr>
          </a:p>
        </p:txBody>
      </p:sp>
      <p:sp>
        <p:nvSpPr>
          <p:cNvPr id="4" name="Text Placeholder 1"/>
          <p:cNvSpPr>
            <a:spLocks noGrp="1"/>
          </p:cNvSpPr>
          <p:nvPr>
            <p:ph type="body" sz="quarter" idx="12"/>
          </p:nvPr>
        </p:nvSpPr>
        <p:spPr>
          <a:xfrm>
            <a:off x="500974" y="879839"/>
            <a:ext cx="11161868" cy="4169488"/>
          </a:xfrm>
        </p:spPr>
        <p:txBody>
          <a:bodyPr/>
          <a:lstStyle/>
          <a:p>
            <a:r>
              <a:rPr lang="en-US" sz="3200" b="1" dirty="0">
                <a:solidFill>
                  <a:srgbClr val="FF9900"/>
                </a:solidFill>
              </a:rPr>
              <a:t>potential adverse complications:</a:t>
            </a:r>
            <a:r>
              <a:rPr lang="en-US" sz="3200" dirty="0">
                <a:solidFill>
                  <a:schemeClr val="bg1">
                    <a:lumMod val="65000"/>
                  </a:schemeClr>
                </a:solidFill>
              </a:rPr>
              <a:t> </a:t>
            </a:r>
            <a:r>
              <a:rPr lang="en-US" sz="2133" dirty="0">
                <a:solidFill>
                  <a:schemeClr val="tx1">
                    <a:lumMod val="50000"/>
                    <a:lumOff val="50000"/>
                  </a:schemeClr>
                </a:solidFill>
              </a:rPr>
              <a:t>of improper thoracic decompression</a:t>
            </a:r>
            <a:endParaRPr lang="en-US" dirty="0">
              <a:solidFill>
                <a:schemeClr val="tx1">
                  <a:lumMod val="50000"/>
                  <a:lumOff val="50000"/>
                </a:schemeClr>
              </a:solidFill>
              <a:effectLst>
                <a:outerShdw blurRad="38100" dist="38100" dir="2700000" algn="tl">
                  <a:srgbClr val="000000">
                    <a:alpha val="43137"/>
                  </a:srgbClr>
                </a:outerShdw>
              </a:effectLst>
            </a:endParaRPr>
          </a:p>
          <a:p>
            <a:pPr marL="457189" indent="-457189">
              <a:buFont typeface="Arial" panose="020B0604020202020204" pitchFamily="34" charset="0"/>
              <a:buChar char="•"/>
            </a:pPr>
            <a:r>
              <a:rPr lang="en-US" sz="3200" dirty="0"/>
              <a:t>death secondary to cardiac penetration</a:t>
            </a:r>
          </a:p>
          <a:p>
            <a:pPr marL="457189" indent="-457189">
              <a:buFont typeface="Arial" panose="020B0604020202020204" pitchFamily="34" charset="0"/>
              <a:buChar char="•"/>
            </a:pPr>
            <a:r>
              <a:rPr lang="en-US" sz="3200" dirty="0"/>
              <a:t>lung injury</a:t>
            </a:r>
          </a:p>
          <a:p>
            <a:pPr marL="457189" indent="-457189">
              <a:buFont typeface="Arial" panose="020B0604020202020204" pitchFamily="34" charset="0"/>
              <a:buChar char="•"/>
            </a:pPr>
            <a:r>
              <a:rPr lang="en-US" sz="3200" dirty="0"/>
              <a:t>vascular injury</a:t>
            </a:r>
          </a:p>
          <a:p>
            <a:pPr marL="457189" indent="-457189">
              <a:buFont typeface="Arial" panose="020B0604020202020204" pitchFamily="34" charset="0"/>
              <a:buChar char="•"/>
            </a:pPr>
            <a:r>
              <a:rPr lang="en-US" sz="3200" dirty="0"/>
              <a:t>nerve damage </a:t>
            </a:r>
          </a:p>
          <a:p>
            <a:pPr marL="1142971" lvl="1" indent="-457189"/>
            <a:r>
              <a:rPr lang="en-US" sz="3200" dirty="0"/>
              <a:t>pain</a:t>
            </a:r>
          </a:p>
          <a:p>
            <a:pPr marL="1142971" lvl="1" indent="-457189"/>
            <a:r>
              <a:rPr lang="en-US" sz="3200" dirty="0"/>
              <a:t>numbness</a:t>
            </a:r>
          </a:p>
          <a:p>
            <a:pPr marL="1142971" lvl="1" indent="-457189"/>
            <a:r>
              <a:rPr lang="en-US" sz="3200" dirty="0"/>
              <a:t>paralysis of intercostal muscle</a:t>
            </a:r>
          </a:p>
          <a:p>
            <a:pPr marL="457189" indent="-457189">
              <a:buFont typeface="Arial" panose="020B0604020202020204" pitchFamily="34" charset="0"/>
              <a:buChar char="•"/>
            </a:pPr>
            <a:r>
              <a:rPr lang="en-US" sz="3200" dirty="0"/>
              <a:t>infection</a:t>
            </a:r>
          </a:p>
        </p:txBody>
      </p:sp>
      <p:sp>
        <p:nvSpPr>
          <p:cNvPr id="5" name="TextBox 4"/>
          <p:cNvSpPr txBox="1"/>
          <p:nvPr/>
        </p:nvSpPr>
        <p:spPr>
          <a:xfrm>
            <a:off x="500973" y="262270"/>
            <a:ext cx="3651768" cy="461665"/>
          </a:xfrm>
          <a:prstGeom prst="rect">
            <a:avLst/>
          </a:prstGeom>
          <a:noFill/>
        </p:spPr>
        <p:txBody>
          <a:bodyPr wrap="square" rtlCol="0">
            <a:spAutoFit/>
          </a:bodyPr>
          <a:lstStyle/>
          <a:p>
            <a:r>
              <a:rPr lang="en-US" sz="2400" dirty="0">
                <a:solidFill>
                  <a:prstClr val="white">
                    <a:lumMod val="75000"/>
                  </a:prstClr>
                </a:solidFill>
              </a:rPr>
              <a:t>Objective 6: complications</a:t>
            </a:r>
          </a:p>
        </p:txBody>
      </p:sp>
    </p:spTree>
    <p:extLst>
      <p:ext uri="{BB962C8B-B14F-4D97-AF65-F5344CB8AC3E}">
        <p14:creationId xmlns:p14="http://schemas.microsoft.com/office/powerpoint/2010/main" val="86792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79899" y="1304003"/>
            <a:ext cx="6423822" cy="4584734"/>
          </a:xfrm>
        </p:spPr>
        <p:txBody>
          <a:bodyPr/>
          <a:lstStyle/>
          <a:p>
            <a:pPr algn="just"/>
            <a:r>
              <a:rPr lang="en-US" b="1" dirty="0"/>
              <a:t>Warranty: </a:t>
            </a:r>
            <a:r>
              <a:rPr lang="en-US" dirty="0"/>
              <a:t>The </a:t>
            </a:r>
            <a:r>
              <a:rPr lang="en-US" i="1" dirty="0"/>
              <a:t>ENHANCED ARS™</a:t>
            </a:r>
            <a:r>
              <a:rPr lang="en-US" dirty="0"/>
              <a:t> decompression needle system is a medical device, the use of which requires specific education and training. North American Rescue, LLC. warrants the</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ENHANCED ARS™</a:t>
            </a:r>
            <a:r>
              <a:rPr lang="en-US" dirty="0"/>
              <a:t> as merchantable expressly for the indication detailed. North American Rescue disclaims all other implied warranties relating to this product, to include use beyond this product’s identified purpose, and utilization by untrained personnel or legally unauthorized parties.</a:t>
            </a:r>
            <a:r>
              <a:rPr lang="en-US" b="1" dirty="0">
                <a:latin typeface="AntennaCond-Bold"/>
              </a:rPr>
              <a:t> </a:t>
            </a:r>
          </a:p>
          <a:p>
            <a:pPr algn="just"/>
            <a:r>
              <a:rPr lang="en-US" b="1" dirty="0">
                <a:solidFill>
                  <a:srgbClr val="FF9900"/>
                </a:solidFill>
              </a:rPr>
              <a:t>Caution:</a:t>
            </a:r>
            <a:r>
              <a:rPr lang="en-US" b="1" dirty="0"/>
              <a:t> </a:t>
            </a:r>
            <a:r>
              <a:rPr lang="en-US" dirty="0"/>
              <a:t>Federal Law restricts the</a:t>
            </a:r>
            <a:r>
              <a:rPr kumimoji="0" lang="en-US" b="0" i="1" u="none" strike="noStrike" kern="1200" cap="none" spc="0" normalizeH="0" baseline="0" noProof="0" dirty="0">
                <a:ln>
                  <a:noFill/>
                </a:ln>
                <a:solidFill>
                  <a:prstClr val="black"/>
                </a:solidFill>
                <a:effectLst/>
                <a:uLnTx/>
                <a:uFillTx/>
                <a:latin typeface="Calibri" panose="020F0502020204030204"/>
                <a:ea typeface="+mn-ea"/>
                <a:cs typeface="+mn-cs"/>
              </a:rPr>
              <a:t> ENHANCED ARS™</a:t>
            </a:r>
            <a:r>
              <a:rPr lang="en-US" dirty="0"/>
              <a:t> to sale by, or on the order of, a licensed physician.</a:t>
            </a:r>
          </a:p>
        </p:txBody>
      </p:sp>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59028" y="1"/>
            <a:ext cx="117916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33" i="1" dirty="0">
                <a:solidFill>
                  <a:prstClr val="black"/>
                </a:solidFill>
                <a:latin typeface="Calibri" panose="020F0502020204030204"/>
              </a:rPr>
              <a:t>t</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he following materials were developed for the purpose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 decompression needle system orientation and training</a:t>
            </a:r>
          </a:p>
        </p:txBody>
      </p:sp>
    </p:spTree>
    <p:extLst>
      <p:ext uri="{BB962C8B-B14F-4D97-AF65-F5344CB8AC3E}">
        <p14:creationId xmlns:p14="http://schemas.microsoft.com/office/powerpoint/2010/main" val="3345233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30</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49178" y="249253"/>
            <a:ext cx="4269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7: scientific evidence</a:t>
            </a:r>
          </a:p>
        </p:txBody>
      </p:sp>
      <p:sp>
        <p:nvSpPr>
          <p:cNvPr id="3" name="TextBox 2"/>
          <p:cNvSpPr txBox="1"/>
          <p:nvPr/>
        </p:nvSpPr>
        <p:spPr>
          <a:xfrm>
            <a:off x="449179" y="993210"/>
            <a:ext cx="11213664" cy="54788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decompression needle system, and this presentation, were developed utilizing the latest published evidence, independent research, and the support of dedicated Military and Civilian medical professionals in Emergency Medicine, Trauma Surgery, Pulmonology, Radiology, and Pathology.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Clinical providers, regardless of their position, must dedicate themselves to the unrelenting truth that </a:t>
            </a:r>
            <a:r>
              <a:rPr kumimoji="0" lang="en-US" sz="2667" b="1" i="1" u="none" strike="noStrike" kern="1200" cap="none" spc="0" normalizeH="0" baseline="0" noProof="0" dirty="0">
                <a:ln>
                  <a:noFill/>
                </a:ln>
                <a:solidFill>
                  <a:prstClr val="black"/>
                </a:solidFill>
                <a:effectLst/>
                <a:uLnTx/>
                <a:uFillTx/>
                <a:latin typeface="Calibri" panose="020F0502020204030204"/>
                <a:ea typeface="+mn-ea"/>
                <a:cs typeface="+mn-cs"/>
              </a:rPr>
              <a:t>critical care is an evolution on behalf of those in need</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Butler F, Holcomb J, Shackelford S, et al. Management of the Suspected Tension Pneumothorax in Tactical Combat Care, TCCC Guidelines Change 17-02. J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Spe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Op Med. 2018; 18: 19-35.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67" b="0" i="1" u="none" strike="noStrike" kern="1200" cap="none" spc="0" normalizeH="0" baseline="0" noProof="0" dirty="0">
                <a:ln>
                  <a:noFill/>
                </a:ln>
                <a:solidFill>
                  <a:prstClr val="black"/>
                </a:solidFill>
                <a:effectLst/>
                <a:uLnTx/>
                <a:uFillTx/>
                <a:latin typeface="Calibri" panose="020F0502020204030204"/>
                <a:ea typeface="+mn-ea"/>
                <a:cs typeface="+mn-cs"/>
              </a:rPr>
              <a:t>The aforementioned publication references ninety-six additional papers worthy of careful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Kruse A, Achay J, et al Cross-Over Study Comparing 14G and 10G Needle Decompression in a Cadaver Pneumothorax Model SOMA Training, Education &amp; Scientific Assembly 2023,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772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31</a:t>
            </a:fld>
            <a:endParaRPr lang="en-US" dirty="0">
              <a:solidFill>
                <a:prstClr val="white"/>
              </a:solidFill>
            </a:endParaRPr>
          </a:p>
        </p:txBody>
      </p:sp>
      <p:sp>
        <p:nvSpPr>
          <p:cNvPr id="2" name="Rectangle 1"/>
          <p:cNvSpPr/>
          <p:nvPr/>
        </p:nvSpPr>
        <p:spPr>
          <a:xfrm>
            <a:off x="354073" y="5622807"/>
            <a:ext cx="8194841" cy="584775"/>
          </a:xfrm>
          <a:prstGeom prst="rect">
            <a:avLst/>
          </a:prstGeom>
        </p:spPr>
        <p:txBody>
          <a:bodyPr wrap="square">
            <a:spAutoFit/>
          </a:bodyPr>
          <a:lstStyle/>
          <a:p>
            <a:r>
              <a:rPr lang="en-US" sz="1600" dirty="0">
                <a:solidFill>
                  <a:prstClr val="black"/>
                </a:solidFill>
              </a:rPr>
              <a:t>Butler F, Holcomb J, Shackelford S, et al. Management of the Suspected Tension Pneumothorax in Tactical Combat Care, TCCC Guidelines Change 17-02. J </a:t>
            </a:r>
            <a:r>
              <a:rPr lang="en-US" sz="1600" dirty="0" err="1">
                <a:solidFill>
                  <a:prstClr val="black"/>
                </a:solidFill>
              </a:rPr>
              <a:t>Spe</a:t>
            </a:r>
            <a:r>
              <a:rPr lang="en-US" sz="1600" dirty="0">
                <a:solidFill>
                  <a:prstClr val="black"/>
                </a:solidFill>
              </a:rPr>
              <a:t> Op Med. 2018; 18: 19-35.</a:t>
            </a:r>
          </a:p>
        </p:txBody>
      </p:sp>
      <p:sp>
        <p:nvSpPr>
          <p:cNvPr id="4" name="Rectangle 3"/>
          <p:cNvSpPr/>
          <p:nvPr/>
        </p:nvSpPr>
        <p:spPr>
          <a:xfrm>
            <a:off x="449178" y="966645"/>
            <a:ext cx="11480296" cy="4400435"/>
          </a:xfrm>
          <a:prstGeom prst="rect">
            <a:avLst/>
          </a:prstGeom>
        </p:spPr>
        <p:txBody>
          <a:bodyPr wrap="square">
            <a:spAutoFit/>
          </a:bodyPr>
          <a:lstStyle/>
          <a:p>
            <a:r>
              <a:rPr lang="en-US" sz="2400" b="1" dirty="0">
                <a:solidFill>
                  <a:prstClr val="black"/>
                </a:solidFill>
                <a:effectLst>
                  <a:outerShdw blurRad="38100" dist="38100" dir="2700000" algn="tl">
                    <a:srgbClr val="000000">
                      <a:alpha val="43137"/>
                    </a:srgbClr>
                  </a:outerShdw>
                </a:effectLst>
              </a:rPr>
              <a:t> </a:t>
            </a:r>
            <a:r>
              <a:rPr lang="en-US" sz="3200" b="1" dirty="0">
                <a:solidFill>
                  <a:prstClr val="black"/>
                </a:solidFill>
              </a:rPr>
              <a:t>Nine Key Facets </a:t>
            </a:r>
            <a:r>
              <a:rPr lang="en-US" sz="3200" dirty="0">
                <a:solidFill>
                  <a:prstClr val="black"/>
                </a:solidFill>
              </a:rPr>
              <a:t>of Tactical Combat Care Guidelines Change 17-02</a:t>
            </a:r>
          </a:p>
          <a:p>
            <a:endParaRPr lang="en-US" sz="1333" dirty="0">
              <a:solidFill>
                <a:prstClr val="black"/>
              </a:solidFill>
            </a:endParaRPr>
          </a:p>
          <a:p>
            <a:pPr marL="457189" indent="-457189">
              <a:buFont typeface="+mj-lt"/>
              <a:buAutoNum type="arabicPeriod"/>
            </a:pPr>
            <a:r>
              <a:rPr lang="en-US" sz="2133" dirty="0">
                <a:solidFill>
                  <a:prstClr val="black"/>
                </a:solidFill>
              </a:rPr>
              <a:t>Continuation of aggressive approach to suspecting and treating tension pneumothorax</a:t>
            </a:r>
          </a:p>
          <a:p>
            <a:pPr marL="457189" indent="-457189">
              <a:buFont typeface="+mj-lt"/>
              <a:buAutoNum type="arabicPeriod"/>
            </a:pPr>
            <a:r>
              <a:rPr lang="en-US" sz="2133" dirty="0">
                <a:solidFill>
                  <a:prstClr val="black"/>
                </a:solidFill>
              </a:rPr>
              <a:t>Emphasis of bilateral decompression in traumatic arrest</a:t>
            </a:r>
          </a:p>
          <a:p>
            <a:pPr marL="457189" indent="-457189">
              <a:buFont typeface="+mj-lt"/>
              <a:buAutoNum type="arabicPeriod"/>
            </a:pPr>
            <a:r>
              <a:rPr lang="en-US" sz="2133" dirty="0">
                <a:solidFill>
                  <a:prstClr val="black"/>
                </a:solidFill>
              </a:rPr>
              <a:t>Addition of 10 Gauge catheter</a:t>
            </a:r>
            <a:endParaRPr lang="en-US" sz="2133" dirty="0">
              <a:solidFill>
                <a:prstClr val="black">
                  <a:lumMod val="50000"/>
                  <a:lumOff val="50000"/>
                </a:prstClr>
              </a:solidFill>
            </a:endParaRPr>
          </a:p>
          <a:p>
            <a:pPr marL="457189" indent="-457189">
              <a:buFont typeface="+mj-lt"/>
              <a:buAutoNum type="arabicPeriod"/>
            </a:pPr>
            <a:r>
              <a:rPr lang="en-US" sz="2133" dirty="0">
                <a:solidFill>
                  <a:prstClr val="black"/>
                </a:solidFill>
              </a:rPr>
              <a:t>Designates either Lateral or Anterior sites as acceptable for thoracic decompression</a:t>
            </a:r>
          </a:p>
          <a:p>
            <a:pPr marL="457189" indent="-457189">
              <a:buFont typeface="+mj-lt"/>
              <a:buAutoNum type="arabicPeriod"/>
            </a:pPr>
            <a:r>
              <a:rPr lang="en-US" sz="2133" dirty="0">
                <a:solidFill>
                  <a:prstClr val="black"/>
                </a:solidFill>
              </a:rPr>
              <a:t>Addition of procedural elements </a:t>
            </a:r>
            <a:r>
              <a:rPr lang="en-US" sz="2133" dirty="0">
                <a:solidFill>
                  <a:prstClr val="black">
                    <a:lumMod val="50000"/>
                    <a:lumOff val="50000"/>
                  </a:prstClr>
                </a:solidFill>
              </a:rPr>
              <a:t>(critical procedural differences are included within this material)</a:t>
            </a:r>
          </a:p>
          <a:p>
            <a:pPr marL="457189" indent="-457189">
              <a:buFont typeface="+mj-lt"/>
              <a:buAutoNum type="arabicPeriod"/>
            </a:pPr>
            <a:r>
              <a:rPr lang="en-US" sz="2133" dirty="0">
                <a:solidFill>
                  <a:prstClr val="black"/>
                </a:solidFill>
              </a:rPr>
              <a:t>Defines successful thoracic decompression</a:t>
            </a:r>
          </a:p>
          <a:p>
            <a:pPr marL="457189" indent="-457189">
              <a:buFont typeface="+mj-lt"/>
              <a:buAutoNum type="arabicPeriod"/>
            </a:pPr>
            <a:r>
              <a:rPr lang="en-US" sz="2133" dirty="0">
                <a:solidFill>
                  <a:prstClr val="black"/>
                </a:solidFill>
              </a:rPr>
              <a:t>Recommends ONLY two needle decompressions be attempted before moving on to circulation</a:t>
            </a:r>
          </a:p>
          <a:p>
            <a:pPr marL="457189" indent="-457189">
              <a:buFont typeface="+mj-lt"/>
              <a:buAutoNum type="arabicPeriod"/>
            </a:pPr>
            <a:r>
              <a:rPr lang="en-US" sz="2133" dirty="0">
                <a:solidFill>
                  <a:prstClr val="black"/>
                </a:solidFill>
              </a:rPr>
              <a:t>Addition of materials that recommend consideration of tension pneumothorax in presentations of shock</a:t>
            </a:r>
          </a:p>
          <a:p>
            <a:pPr marL="457189" indent="-457189">
              <a:buFont typeface="+mj-lt"/>
              <a:buAutoNum type="arabicPeriod"/>
            </a:pPr>
            <a:r>
              <a:rPr lang="en-US" sz="2133" dirty="0">
                <a:solidFill>
                  <a:prstClr val="black"/>
                </a:solidFill>
              </a:rPr>
              <a:t>Addition of finger thoracostomy </a:t>
            </a:r>
            <a:r>
              <a:rPr lang="en-US" sz="2133" dirty="0">
                <a:solidFill>
                  <a:prstClr val="black">
                    <a:lumMod val="50000"/>
                    <a:lumOff val="50000"/>
                  </a:prstClr>
                </a:solidFill>
              </a:rPr>
              <a:t>(if presentation warrants - following two unsuccessful needle decompression attempts - and provider is trained)</a:t>
            </a:r>
          </a:p>
        </p:txBody>
      </p:sp>
      <p:sp>
        <p:nvSpPr>
          <p:cNvPr id="7" name="TextBox 6"/>
          <p:cNvSpPr txBox="1"/>
          <p:nvPr/>
        </p:nvSpPr>
        <p:spPr>
          <a:xfrm>
            <a:off x="449178" y="249253"/>
            <a:ext cx="4269284" cy="461665"/>
          </a:xfrm>
          <a:prstGeom prst="rect">
            <a:avLst/>
          </a:prstGeom>
          <a:noFill/>
        </p:spPr>
        <p:txBody>
          <a:bodyPr wrap="square" rtlCol="0">
            <a:spAutoFit/>
          </a:bodyPr>
          <a:lstStyle/>
          <a:p>
            <a:r>
              <a:rPr lang="en-US" sz="2400" dirty="0">
                <a:solidFill>
                  <a:prstClr val="white">
                    <a:lumMod val="75000"/>
                  </a:prstClr>
                </a:solidFill>
              </a:rPr>
              <a:t>Objective 7: scientific evidence</a:t>
            </a:r>
          </a:p>
        </p:txBody>
      </p:sp>
    </p:spTree>
    <p:extLst>
      <p:ext uri="{BB962C8B-B14F-4D97-AF65-F5344CB8AC3E}">
        <p14:creationId xmlns:p14="http://schemas.microsoft.com/office/powerpoint/2010/main" val="3218843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72759" y="529392"/>
            <a:ext cx="3648563" cy="3621248"/>
          </a:xfrm>
          <a:prstGeom prst="rect">
            <a:avLst/>
          </a:prstGeom>
          <a:noFill/>
        </p:spPr>
        <p:txBody>
          <a:bodyPr wrap="none" rtlCol="0">
            <a:spAutoFit/>
          </a:bodyPr>
          <a:lstStyle/>
          <a:p>
            <a:r>
              <a:rPr lang="en-US" sz="2400" dirty="0">
                <a:solidFill>
                  <a:prstClr val="white"/>
                </a:solidFill>
              </a:rPr>
              <a:t>For additional information </a:t>
            </a:r>
          </a:p>
          <a:p>
            <a:r>
              <a:rPr lang="en-US" sz="2400" dirty="0">
                <a:solidFill>
                  <a:prstClr val="white"/>
                </a:solidFill>
              </a:rPr>
              <a:t>about the </a:t>
            </a:r>
            <a:r>
              <a:rPr lang="en-US" sz="2400" i="1" dirty="0">
                <a:solidFill>
                  <a:prstClr val="white"/>
                </a:solidFill>
              </a:rPr>
              <a:t>ENHANCED ARS™</a:t>
            </a:r>
            <a:endParaRPr lang="en-US" sz="3200" i="1" dirty="0">
              <a:solidFill>
                <a:srgbClr val="C00000"/>
              </a:solidFill>
            </a:endParaRPr>
          </a:p>
          <a:p>
            <a:endParaRPr lang="en-US" sz="1333" dirty="0">
              <a:solidFill>
                <a:prstClr val="white"/>
              </a:solidFill>
            </a:endParaRPr>
          </a:p>
          <a:p>
            <a:r>
              <a:rPr lang="en-US" sz="2400" dirty="0">
                <a:solidFill>
                  <a:prstClr val="white"/>
                </a:solidFill>
              </a:rPr>
              <a:t>email: info@NARescue.com</a:t>
            </a:r>
          </a:p>
          <a:p>
            <a:endParaRPr lang="en-US" sz="1333" b="1" dirty="0">
              <a:solidFill>
                <a:prstClr val="white"/>
              </a:solidFill>
            </a:endParaRPr>
          </a:p>
          <a:p>
            <a:r>
              <a:rPr lang="en-US" sz="2400" dirty="0">
                <a:solidFill>
                  <a:prstClr val="white"/>
                </a:solidFill>
              </a:rPr>
              <a:t>Tel: 864.675.9800</a:t>
            </a:r>
            <a:endParaRPr lang="en-US" sz="2400" cap="all" dirty="0">
              <a:solidFill>
                <a:prstClr val="black"/>
              </a:solidFill>
            </a:endParaRPr>
          </a:p>
          <a:p>
            <a:endParaRPr lang="en-US" sz="1333" dirty="0">
              <a:solidFill>
                <a:prstClr val="white"/>
              </a:solidFill>
            </a:endParaRPr>
          </a:p>
          <a:p>
            <a:r>
              <a:rPr lang="en-US" sz="2400" dirty="0">
                <a:solidFill>
                  <a:prstClr val="white"/>
                </a:solidFill>
              </a:rPr>
              <a:t>Mail: 35 Tedwall Court</a:t>
            </a:r>
            <a:br>
              <a:rPr lang="en-US" sz="2400" dirty="0">
                <a:solidFill>
                  <a:prstClr val="white"/>
                </a:solidFill>
              </a:rPr>
            </a:br>
            <a:r>
              <a:rPr lang="en-US" sz="2400" dirty="0">
                <a:solidFill>
                  <a:prstClr val="white"/>
                </a:solidFill>
              </a:rPr>
              <a:t>          Greer, SC 29650-4791</a:t>
            </a:r>
            <a:br>
              <a:rPr lang="en-US" sz="2400" dirty="0">
                <a:solidFill>
                  <a:prstClr val="white"/>
                </a:solidFill>
              </a:rPr>
            </a:br>
            <a:endParaRPr lang="en-US" sz="1333" dirty="0">
              <a:solidFill>
                <a:prstClr val="white"/>
              </a:solidFill>
            </a:endParaRPr>
          </a:p>
          <a:p>
            <a:r>
              <a:rPr lang="en-US" sz="2400" dirty="0">
                <a:solidFill>
                  <a:prstClr val="white"/>
                </a:solidFill>
              </a:rPr>
              <a:t>Fax: 864.675.9880</a:t>
            </a:r>
          </a:p>
        </p:txBody>
      </p:sp>
      <p:pic>
        <p:nvPicPr>
          <p:cNvPr id="10" name="Picture 9" descr="Logo&#10;&#10;Description automatically generated">
            <a:extLst>
              <a:ext uri="{FF2B5EF4-FFF2-40B4-BE49-F238E27FC236}">
                <a16:creationId xmlns:a16="http://schemas.microsoft.com/office/drawing/2014/main" id="{B50B2479-3317-BB12-D721-5555A3EC8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5389" y="5399836"/>
            <a:ext cx="3425933" cy="1123707"/>
          </a:xfrm>
          <a:prstGeom prst="rect">
            <a:avLst/>
          </a:prstGeom>
        </p:spPr>
      </p:pic>
    </p:spTree>
    <p:extLst>
      <p:ext uri="{BB962C8B-B14F-4D97-AF65-F5344CB8AC3E}">
        <p14:creationId xmlns:p14="http://schemas.microsoft.com/office/powerpoint/2010/main" val="170199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4</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2"/>
          </p:nvPr>
        </p:nvSpPr>
        <p:spPr>
          <a:xfrm>
            <a:off x="458820" y="934381"/>
            <a:ext cx="6645612" cy="5349027"/>
          </a:xfrm>
        </p:spPr>
        <p:txBody>
          <a:bodyPr/>
          <a:lstStyle/>
          <a:p>
            <a:r>
              <a:rPr lang="en-US" sz="3200" b="1" dirty="0"/>
              <a:t>Key Term: </a:t>
            </a:r>
            <a:r>
              <a:rPr lang="en-US" sz="2667" dirty="0"/>
              <a:t>Tension Pneumothorax. A known life-threatening medical emergency which, if left untreated, may result in death.</a:t>
            </a:r>
          </a:p>
          <a:p>
            <a:r>
              <a:rPr lang="en-US" sz="3200" b="1" dirty="0">
                <a:solidFill>
                  <a:srgbClr val="009900"/>
                </a:solidFill>
              </a:rPr>
              <a:t>Indication: </a:t>
            </a:r>
            <a:r>
              <a:rPr lang="en-US" sz="2667" dirty="0"/>
              <a:t>For relief of tension pneumothorax in the adult patient.</a:t>
            </a:r>
          </a:p>
          <a:p>
            <a:r>
              <a:rPr lang="en-US" sz="3200" b="1" dirty="0">
                <a:solidFill>
                  <a:srgbClr val="88191F"/>
                </a:solidFill>
              </a:rPr>
              <a:t>Contraindications:</a:t>
            </a:r>
            <a:r>
              <a:rPr lang="en-US" sz="3200" b="1" dirty="0">
                <a:solidFill>
                  <a:srgbClr val="C00000"/>
                </a:solidFill>
                <a:effectLst>
                  <a:outerShdw blurRad="38100" dist="38100" dir="2700000" algn="tl">
                    <a:srgbClr val="000000">
                      <a:alpha val="43137"/>
                    </a:srgbClr>
                  </a:outerShdw>
                </a:effectLst>
              </a:rPr>
              <a:t> </a:t>
            </a:r>
            <a:r>
              <a:rPr lang="en-US" sz="2667" dirty="0"/>
              <a:t>Not intended for treatment of simple pneumothorax or hemothorax. </a:t>
            </a:r>
            <a:r>
              <a:rPr lang="en-US" sz="2667" i="1" dirty="0"/>
              <a:t>The efficacy of this device has not been established in pediatric patients.</a:t>
            </a:r>
          </a:p>
          <a:p>
            <a:r>
              <a:rPr lang="en-US" sz="3200" b="1" dirty="0">
                <a:solidFill>
                  <a:srgbClr val="FF9900"/>
                </a:solidFill>
              </a:rPr>
              <a:t>Warning:</a:t>
            </a:r>
            <a:r>
              <a:rPr lang="en-US" sz="3200" b="1" dirty="0">
                <a:solidFill>
                  <a:srgbClr val="FFC000"/>
                </a:solidFill>
              </a:rPr>
              <a:t> </a:t>
            </a:r>
            <a:r>
              <a:rPr lang="en-US" sz="2667" dirty="0"/>
              <a:t>Failure to utilize this device properly may result in injury to cardiac, pulmonary, or vascular structures.</a:t>
            </a:r>
          </a:p>
        </p:txBody>
      </p:sp>
      <p:sp>
        <p:nvSpPr>
          <p:cNvPr id="4" name="TextBox 3"/>
          <p:cNvSpPr txBox="1"/>
          <p:nvPr/>
        </p:nvSpPr>
        <p:spPr>
          <a:xfrm>
            <a:off x="159028" y="1"/>
            <a:ext cx="117916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33" i="1" dirty="0">
                <a:solidFill>
                  <a:prstClr val="black"/>
                </a:solidFill>
                <a:latin typeface="Calibri" panose="020F0502020204030204"/>
              </a:rPr>
              <a:t>t</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he following materials were developed for the purpose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67" b="0" i="1" u="none" strike="noStrike" kern="1200" cap="none" spc="0" normalizeH="0" baseline="0" noProof="0" dirty="0">
                <a:ln>
                  <a:noFill/>
                </a:ln>
                <a:solidFill>
                  <a:prstClr val="black"/>
                </a:solidFill>
                <a:effectLst/>
                <a:uLnTx/>
                <a:uFillTx/>
                <a:latin typeface="Calibri" panose="020F0502020204030204"/>
                <a:ea typeface="+mn-ea"/>
                <a:cs typeface="+mn-cs"/>
              </a:rPr>
              <a:t>ENHANCED ARS™</a:t>
            </a: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133" b="0" i="1" u="none" strike="noStrike" kern="1200" cap="none" spc="0" normalizeH="0" baseline="0" noProof="0" dirty="0">
                <a:ln>
                  <a:noFill/>
                </a:ln>
                <a:solidFill>
                  <a:prstClr val="black"/>
                </a:solidFill>
                <a:effectLst/>
                <a:uLnTx/>
                <a:uFillTx/>
                <a:latin typeface="Calibri" panose="020F0502020204030204"/>
                <a:ea typeface="+mn-ea"/>
                <a:cs typeface="+mn-cs"/>
              </a:rPr>
              <a:t>decompression needle system orientation and training</a:t>
            </a:r>
          </a:p>
        </p:txBody>
      </p:sp>
    </p:spTree>
    <p:extLst>
      <p:ext uri="{BB962C8B-B14F-4D97-AF65-F5344CB8AC3E}">
        <p14:creationId xmlns:p14="http://schemas.microsoft.com/office/powerpoint/2010/main" val="1621967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98987" y="919401"/>
            <a:ext cx="11305675" cy="5076319"/>
          </a:xfrm>
        </p:spPr>
        <p:txBody>
          <a:bodyPr/>
          <a:lstStyle/>
          <a:p>
            <a:r>
              <a:rPr lang="en-US" sz="2667" dirty="0"/>
              <a:t>at the conclusion of didactic and hands-on training, you should be able to:</a:t>
            </a:r>
          </a:p>
          <a:p>
            <a:endParaRPr lang="en-US" sz="267" dirty="0"/>
          </a:p>
          <a:p>
            <a:pPr marL="1295368" lvl="1" indent="-609585">
              <a:lnSpc>
                <a:spcPct val="100000"/>
              </a:lnSpc>
              <a:buFont typeface="+mj-lt"/>
              <a:buAutoNum type="arabicPeriod"/>
            </a:pPr>
            <a:r>
              <a:rPr lang="en-US" sz="2667" dirty="0"/>
              <a:t>Identify                        </a:t>
            </a:r>
            <a:r>
              <a:rPr lang="en-US" sz="2667" b="1" dirty="0">
                <a:solidFill>
                  <a:srgbClr val="002060"/>
                </a:solidFill>
              </a:rPr>
              <a:t>components</a:t>
            </a:r>
            <a:r>
              <a:rPr lang="en-US" sz="2667" dirty="0"/>
              <a:t> and </a:t>
            </a:r>
            <a:r>
              <a:rPr lang="en-US" sz="2667" b="1" dirty="0">
                <a:solidFill>
                  <a:srgbClr val="002060"/>
                </a:solidFill>
              </a:rPr>
              <a:t>function</a:t>
            </a:r>
            <a:endParaRPr lang="en-US" sz="2667" dirty="0">
              <a:solidFill>
                <a:srgbClr val="002060"/>
              </a:solidFill>
            </a:endParaRPr>
          </a:p>
          <a:p>
            <a:pPr marL="1295368" lvl="1" indent="-609585">
              <a:lnSpc>
                <a:spcPct val="100000"/>
              </a:lnSpc>
              <a:buFont typeface="+mj-lt"/>
              <a:buAutoNum type="arabicPeriod"/>
            </a:pPr>
            <a:r>
              <a:rPr lang="en-US" sz="2667" dirty="0"/>
              <a:t>List </a:t>
            </a:r>
            <a:r>
              <a:rPr lang="en-US" sz="2667" b="1" dirty="0">
                <a:solidFill>
                  <a:srgbClr val="009900"/>
                </a:solidFill>
              </a:rPr>
              <a:t>indications</a:t>
            </a:r>
            <a:r>
              <a:rPr lang="en-US" sz="2667" dirty="0"/>
              <a:t>, </a:t>
            </a:r>
            <a:r>
              <a:rPr lang="en-US" sz="2667" b="1" dirty="0">
                <a:solidFill>
                  <a:srgbClr val="C00000"/>
                </a:solidFill>
              </a:rPr>
              <a:t>contraindications</a:t>
            </a:r>
            <a:r>
              <a:rPr lang="en-US" sz="2667" dirty="0"/>
              <a:t>, and expected </a:t>
            </a:r>
            <a:r>
              <a:rPr lang="en-US" sz="2667" b="1" dirty="0">
                <a:solidFill>
                  <a:srgbClr val="002060"/>
                </a:solidFill>
              </a:rPr>
              <a:t>therapeutic benefits</a:t>
            </a:r>
            <a:r>
              <a:rPr lang="en-US" sz="2667" dirty="0"/>
              <a:t> of thoracic decompression</a:t>
            </a:r>
          </a:p>
          <a:p>
            <a:pPr marL="1295368" lvl="1" indent="-609585">
              <a:lnSpc>
                <a:spcPct val="100000"/>
              </a:lnSpc>
              <a:buFont typeface="+mj-lt"/>
              <a:buAutoNum type="arabicPeriod"/>
            </a:pPr>
            <a:r>
              <a:rPr lang="en-US" sz="2667" dirty="0"/>
              <a:t>Identify (right and left)</a:t>
            </a:r>
            <a:r>
              <a:rPr lang="en-US" sz="2667" dirty="0">
                <a:effectLst>
                  <a:outerShdw blurRad="38100" dist="38100" dir="2700000" algn="tl">
                    <a:srgbClr val="000000">
                      <a:alpha val="43137"/>
                    </a:srgbClr>
                  </a:outerShdw>
                </a:effectLst>
              </a:rPr>
              <a:t> </a:t>
            </a:r>
            <a:r>
              <a:rPr lang="en-US" sz="2667" b="1" dirty="0"/>
              <a:t>lateral landmarks</a:t>
            </a:r>
            <a:r>
              <a:rPr lang="en-US" sz="2667" dirty="0"/>
              <a:t> for thoracic decompression</a:t>
            </a:r>
          </a:p>
          <a:p>
            <a:pPr marL="1295368" lvl="1" indent="-609585">
              <a:lnSpc>
                <a:spcPct val="100000"/>
              </a:lnSpc>
              <a:buFont typeface="+mj-lt"/>
              <a:buAutoNum type="arabicPeriod"/>
            </a:pPr>
            <a:r>
              <a:rPr lang="en-US" sz="2667" dirty="0">
                <a:solidFill>
                  <a:schemeClr val="bg1">
                    <a:lumMod val="75000"/>
                  </a:schemeClr>
                </a:solidFill>
              </a:rPr>
              <a:t>Identify</a:t>
            </a:r>
            <a:r>
              <a:rPr lang="en-US" sz="2667" b="1" dirty="0">
                <a:solidFill>
                  <a:schemeClr val="bg1">
                    <a:lumMod val="75000"/>
                  </a:schemeClr>
                </a:solidFill>
                <a:effectLst>
                  <a:outerShdw blurRad="38100" dist="38100" dir="2700000" algn="tl">
                    <a:srgbClr val="000000">
                      <a:alpha val="43137"/>
                    </a:srgbClr>
                  </a:outerShdw>
                </a:effectLst>
              </a:rPr>
              <a:t> </a:t>
            </a:r>
            <a:r>
              <a:rPr lang="en-US" sz="2667" dirty="0">
                <a:solidFill>
                  <a:schemeClr val="bg1">
                    <a:lumMod val="75000"/>
                  </a:schemeClr>
                </a:solidFill>
              </a:rPr>
              <a:t>(right and left)</a:t>
            </a:r>
            <a:r>
              <a:rPr lang="en-US" sz="2667" dirty="0">
                <a:solidFill>
                  <a:schemeClr val="bg1">
                    <a:lumMod val="75000"/>
                  </a:schemeClr>
                </a:solidFill>
                <a:effectLst>
                  <a:outerShdw blurRad="38100" dist="38100" dir="2700000" algn="tl">
                    <a:srgbClr val="000000">
                      <a:alpha val="43137"/>
                    </a:srgbClr>
                  </a:outerShdw>
                </a:effectLst>
              </a:rPr>
              <a:t> </a:t>
            </a:r>
            <a:r>
              <a:rPr lang="en-US" sz="2667" b="1" dirty="0">
                <a:solidFill>
                  <a:schemeClr val="bg1">
                    <a:lumMod val="75000"/>
                  </a:schemeClr>
                </a:solidFill>
              </a:rPr>
              <a:t>anterior landmarks</a:t>
            </a:r>
            <a:r>
              <a:rPr lang="en-US" sz="2667" dirty="0">
                <a:solidFill>
                  <a:schemeClr val="bg1">
                    <a:lumMod val="75000"/>
                  </a:schemeClr>
                </a:solidFill>
                <a:effectLst>
                  <a:outerShdw blurRad="38100" dist="38100" dir="2700000" algn="tl">
                    <a:srgbClr val="000000">
                      <a:alpha val="43137"/>
                    </a:srgbClr>
                  </a:outerShdw>
                </a:effectLst>
              </a:rPr>
              <a:t> </a:t>
            </a:r>
            <a:r>
              <a:rPr lang="en-US" sz="2667" dirty="0">
                <a:solidFill>
                  <a:schemeClr val="bg1">
                    <a:lumMod val="75000"/>
                  </a:schemeClr>
                </a:solidFill>
              </a:rPr>
              <a:t>for</a:t>
            </a:r>
            <a:r>
              <a:rPr lang="en-US" sz="2667" dirty="0">
                <a:solidFill>
                  <a:schemeClr val="bg1">
                    <a:lumMod val="75000"/>
                  </a:schemeClr>
                </a:solidFill>
                <a:effectLst>
                  <a:outerShdw blurRad="38100" dist="38100" dir="2700000" algn="tl">
                    <a:srgbClr val="000000">
                      <a:alpha val="43137"/>
                    </a:srgbClr>
                  </a:outerShdw>
                </a:effectLst>
              </a:rPr>
              <a:t> </a:t>
            </a:r>
            <a:r>
              <a:rPr lang="en-US" sz="2667" dirty="0">
                <a:solidFill>
                  <a:schemeClr val="bg1">
                    <a:lumMod val="75000"/>
                  </a:schemeClr>
                </a:solidFill>
              </a:rPr>
              <a:t>thoracic decompression</a:t>
            </a:r>
          </a:p>
          <a:p>
            <a:pPr marL="1295368" lvl="1" indent="-609585">
              <a:lnSpc>
                <a:spcPct val="100000"/>
              </a:lnSpc>
              <a:buFont typeface="+mj-lt"/>
              <a:buAutoNum type="arabicPeriod"/>
            </a:pPr>
            <a:r>
              <a:rPr lang="en-US" sz="2667" dirty="0"/>
              <a:t>List indications of </a:t>
            </a:r>
            <a:r>
              <a:rPr lang="en-US" sz="2667" b="1" dirty="0">
                <a:solidFill>
                  <a:srgbClr val="002060"/>
                </a:solidFill>
              </a:rPr>
              <a:t>successful</a:t>
            </a:r>
            <a:r>
              <a:rPr lang="en-US" sz="2667" b="1" dirty="0">
                <a:solidFill>
                  <a:srgbClr val="002060"/>
                </a:solidFill>
                <a:effectLst>
                  <a:outerShdw blurRad="38100" dist="38100" dir="2700000" algn="tl">
                    <a:srgbClr val="000000">
                      <a:alpha val="43137"/>
                    </a:srgbClr>
                  </a:outerShdw>
                </a:effectLst>
              </a:rPr>
              <a:t> </a:t>
            </a:r>
            <a:r>
              <a:rPr lang="en-US" sz="2667" b="1" dirty="0">
                <a:solidFill>
                  <a:srgbClr val="002060"/>
                </a:solidFill>
              </a:rPr>
              <a:t>thoracic decompression</a:t>
            </a:r>
          </a:p>
          <a:p>
            <a:pPr marL="1295368" lvl="1" indent="-609585">
              <a:lnSpc>
                <a:spcPct val="100000"/>
              </a:lnSpc>
              <a:buFont typeface="+mj-lt"/>
              <a:buAutoNum type="arabicPeriod"/>
            </a:pPr>
            <a:r>
              <a:rPr lang="en-US" sz="2667" dirty="0"/>
              <a:t>Define </a:t>
            </a:r>
            <a:r>
              <a:rPr lang="en-US" sz="2667" b="1" dirty="0">
                <a:solidFill>
                  <a:srgbClr val="FF9900"/>
                </a:solidFill>
              </a:rPr>
              <a:t>potential complications </a:t>
            </a:r>
            <a:r>
              <a:rPr lang="en-US" sz="2667" dirty="0"/>
              <a:t>of improperly performed thoracic decompression procedure</a:t>
            </a:r>
          </a:p>
          <a:p>
            <a:pPr marL="1295368" lvl="1" indent="-609585">
              <a:lnSpc>
                <a:spcPct val="100000"/>
              </a:lnSpc>
              <a:buFont typeface="+mj-lt"/>
              <a:buAutoNum type="arabicPeriod"/>
            </a:pPr>
            <a:r>
              <a:rPr lang="en-US" sz="2667" dirty="0"/>
              <a:t>Discuss current scientific evidence as it relates to thoracic decompression</a:t>
            </a:r>
          </a:p>
          <a:p>
            <a:pPr marL="1295368" lvl="1" indent="-609585">
              <a:lnSpc>
                <a:spcPct val="100000"/>
              </a:lnSpc>
              <a:buFont typeface="+mj-lt"/>
              <a:buAutoNum type="arabicPeriod"/>
            </a:pPr>
            <a:endParaRPr lang="en-US" sz="2667" dirty="0"/>
          </a:p>
        </p:txBody>
      </p:sp>
      <p:sp>
        <p:nvSpPr>
          <p:cNvPr id="8" name="Slide Number Placeholder 7"/>
          <p:cNvSpPr>
            <a:spLocks noGrp="1"/>
          </p:cNvSpPr>
          <p:nvPr>
            <p:ph type="sldNum" sz="quarter" idx="4"/>
          </p:nvPr>
        </p:nvSpPr>
        <p:spPr/>
        <p:txBody>
          <a:bodyPr/>
          <a:lstStyle/>
          <a:p>
            <a:pPr defTabSz="457177">
              <a:defRPr/>
            </a:pPr>
            <a:fld id="{2FED3E49-FDCD-5D46-88C6-CE1FDFB21B04}" type="slidenum">
              <a:rPr lang="en-US">
                <a:solidFill>
                  <a:prstClr val="white"/>
                </a:solidFill>
              </a:rPr>
              <a:pPr defTabSz="457177">
                <a:defRPr/>
              </a:pPr>
              <a:t>5</a:t>
            </a:fld>
            <a:endParaRPr lang="en-US" dirty="0">
              <a:solidFill>
                <a:prstClr val="white"/>
              </a:solidFill>
            </a:endParaRPr>
          </a:p>
        </p:txBody>
      </p:sp>
      <p:sp>
        <p:nvSpPr>
          <p:cNvPr id="6" name="Rectangle 5"/>
          <p:cNvSpPr/>
          <p:nvPr/>
        </p:nvSpPr>
        <p:spPr>
          <a:xfrm>
            <a:off x="398988" y="239923"/>
            <a:ext cx="1675139" cy="461665"/>
          </a:xfrm>
          <a:prstGeom prst="rect">
            <a:avLst/>
          </a:prstGeom>
        </p:spPr>
        <p:txBody>
          <a:bodyPr wrap="square">
            <a:spAutoFit/>
          </a:bodyPr>
          <a:lstStyle/>
          <a:p>
            <a:r>
              <a:rPr lang="en-US" sz="2400" b="1" dirty="0">
                <a:solidFill>
                  <a:prstClr val="white">
                    <a:lumMod val="75000"/>
                  </a:prstClr>
                </a:solidFill>
              </a:rPr>
              <a:t>Objectives</a:t>
            </a:r>
            <a:endParaRPr lang="en-US" sz="2400" dirty="0">
              <a:solidFill>
                <a:prstClr val="white">
                  <a:lumMod val="75000"/>
                </a:prstClr>
              </a:solidFill>
            </a:endParaRPr>
          </a:p>
        </p:txBody>
      </p:sp>
      <p:sp>
        <p:nvSpPr>
          <p:cNvPr id="2" name="TextBox 1"/>
          <p:cNvSpPr txBox="1"/>
          <p:nvPr/>
        </p:nvSpPr>
        <p:spPr>
          <a:xfrm>
            <a:off x="-35911" y="3385077"/>
            <a:ext cx="1275907" cy="379463"/>
          </a:xfrm>
          <a:prstGeom prst="rect">
            <a:avLst/>
          </a:prstGeom>
          <a:noFill/>
        </p:spPr>
        <p:txBody>
          <a:bodyPr wrap="square" rtlCol="0">
            <a:spAutoFit/>
          </a:bodyPr>
          <a:lstStyle/>
          <a:p>
            <a:pPr algn="ctr"/>
            <a:r>
              <a:rPr lang="en-US" sz="933" dirty="0">
                <a:solidFill>
                  <a:prstClr val="white">
                    <a:lumMod val="75000"/>
                  </a:prstClr>
                </a:solidFill>
              </a:rPr>
              <a:t>covered in anterior</a:t>
            </a:r>
          </a:p>
          <a:p>
            <a:pPr algn="ctr"/>
            <a:r>
              <a:rPr lang="en-US" sz="933" dirty="0">
                <a:solidFill>
                  <a:prstClr val="white">
                    <a:lumMod val="75000"/>
                  </a:prstClr>
                </a:solidFill>
              </a:rPr>
              <a:t>insertion program</a:t>
            </a:r>
          </a:p>
        </p:txBody>
      </p:sp>
      <p:pic>
        <p:nvPicPr>
          <p:cNvPr id="4" name="Picture 3" descr="Text&#10;&#10;Description automatically generated with low confidence">
            <a:extLst>
              <a:ext uri="{FF2B5EF4-FFF2-40B4-BE49-F238E27FC236}">
                <a16:creationId xmlns:a16="http://schemas.microsoft.com/office/drawing/2014/main" id="{8379E26A-E328-A423-0801-6B3848B7F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964" y="1527961"/>
            <a:ext cx="1443318" cy="473409"/>
          </a:xfrm>
          <a:prstGeom prst="rect">
            <a:avLst/>
          </a:prstGeom>
        </p:spPr>
      </p:pic>
    </p:spTree>
    <p:extLst>
      <p:ext uri="{BB962C8B-B14F-4D97-AF65-F5344CB8AC3E}">
        <p14:creationId xmlns:p14="http://schemas.microsoft.com/office/powerpoint/2010/main" val="1986709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6</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p:cNvSpPr/>
          <p:nvPr/>
        </p:nvSpPr>
        <p:spPr>
          <a:xfrm>
            <a:off x="478970" y="224988"/>
            <a:ext cx="111838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r>
              <a:rPr kumimoji="0" lang="en-US" sz="1867"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(removal from protective case) </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1" name="Picture 30" descr="Logo&#10;&#10;Description automatically generated">
            <a:extLst>
              <a:ext uri="{FF2B5EF4-FFF2-40B4-BE49-F238E27FC236}">
                <a16:creationId xmlns:a16="http://schemas.microsoft.com/office/drawing/2014/main" id="{CDF1B22A-D972-A6F1-1F76-F4868B82D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725" y="1038767"/>
            <a:ext cx="3381887" cy="1109618"/>
          </a:xfrm>
          <a:prstGeom prst="rect">
            <a:avLst/>
          </a:prstGeom>
        </p:spPr>
      </p:pic>
      <p:sp>
        <p:nvSpPr>
          <p:cNvPr id="2" name="Rectangle 1">
            <a:extLst>
              <a:ext uri="{FF2B5EF4-FFF2-40B4-BE49-F238E27FC236}">
                <a16:creationId xmlns:a16="http://schemas.microsoft.com/office/drawing/2014/main" id="{DC8CC31D-605F-72B5-20AA-732060409C90}"/>
              </a:ext>
            </a:extLst>
          </p:cNvPr>
          <p:cNvSpPr/>
          <p:nvPr/>
        </p:nvSpPr>
        <p:spPr>
          <a:xfrm>
            <a:off x="331830" y="956440"/>
            <a:ext cx="6349593" cy="50700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syringe and a pen&#10;&#10;Description automatically generated with low confidence">
            <a:extLst>
              <a:ext uri="{FF2B5EF4-FFF2-40B4-BE49-F238E27FC236}">
                <a16:creationId xmlns:a16="http://schemas.microsoft.com/office/drawing/2014/main" id="{B360DDCF-B932-DAC2-8EB1-ADF19C546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830" y="1151522"/>
            <a:ext cx="6349593" cy="4806289"/>
          </a:xfrm>
          <a:prstGeom prst="rect">
            <a:avLst/>
          </a:prstGeom>
        </p:spPr>
      </p:pic>
      <p:sp>
        <p:nvSpPr>
          <p:cNvPr id="9" name="TextBox 8">
            <a:extLst>
              <a:ext uri="{FF2B5EF4-FFF2-40B4-BE49-F238E27FC236}">
                <a16:creationId xmlns:a16="http://schemas.microsoft.com/office/drawing/2014/main" id="{B8CD991B-BBC0-D15E-EAC5-8FDDC433D071}"/>
              </a:ext>
            </a:extLst>
          </p:cNvPr>
          <p:cNvSpPr txBox="1"/>
          <p:nvPr/>
        </p:nvSpPr>
        <p:spPr>
          <a:xfrm>
            <a:off x="1213755" y="1067442"/>
            <a:ext cx="45024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protective case </a:t>
            </a: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(sterile if seal unbroken)</a:t>
            </a:r>
          </a:p>
        </p:txBody>
      </p:sp>
      <p:sp>
        <p:nvSpPr>
          <p:cNvPr id="11" name="TextBox 10">
            <a:extLst>
              <a:ext uri="{FF2B5EF4-FFF2-40B4-BE49-F238E27FC236}">
                <a16:creationId xmlns:a16="http://schemas.microsoft.com/office/drawing/2014/main" id="{7A5DAA23-3B33-25E3-7347-769B9E7A2783}"/>
              </a:ext>
            </a:extLst>
          </p:cNvPr>
          <p:cNvSpPr txBox="1"/>
          <p:nvPr/>
        </p:nvSpPr>
        <p:spPr>
          <a:xfrm>
            <a:off x="1469660" y="4709616"/>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prstClr val="white"/>
                </a:solidFill>
                <a:effectLst>
                  <a:outerShdw blurRad="38100" dist="38100" dir="2700000" algn="tl">
                    <a:srgbClr val="000000">
                      <a:alpha val="43137"/>
                    </a:srgbClr>
                  </a:outerShdw>
                </a:effectLst>
                <a:latin typeface="Calibri" panose="020F0502020204030204"/>
              </a:rPr>
              <a:t>10GA needle</a:t>
            </a:r>
            <a:endPar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720A3E1-85ED-D260-E18F-78C639CAECD7}"/>
              </a:ext>
            </a:extLst>
          </p:cNvPr>
          <p:cNvSpPr txBox="1"/>
          <p:nvPr/>
        </p:nvSpPr>
        <p:spPr>
          <a:xfrm>
            <a:off x="4175157" y="3175564"/>
            <a:ext cx="224755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prstClr val="white"/>
                </a:solidFill>
                <a:effectLst>
                  <a:outerShdw blurRad="38100" dist="38100" dir="2700000" algn="tl">
                    <a:srgbClr val="000000">
                      <a:alpha val="43137"/>
                    </a:srgbClr>
                  </a:outerShdw>
                </a:effectLst>
                <a:latin typeface="Calibri" panose="020F0502020204030204"/>
              </a:rPr>
              <a:t>10GA catheter</a:t>
            </a:r>
            <a:endParaRPr kumimoji="0" lang="en-US" sz="1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CC0A1DC1-977A-083B-C6FC-ED97FDDB2B94}"/>
              </a:ext>
            </a:extLst>
          </p:cNvPr>
          <p:cNvCxnSpPr>
            <a:cxnSpLocks/>
          </p:cNvCxnSpPr>
          <p:nvPr/>
        </p:nvCxnSpPr>
        <p:spPr>
          <a:xfrm>
            <a:off x="3801299" y="1529107"/>
            <a:ext cx="0" cy="4018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CC99C90-51E1-1BF3-F5E7-F6904FC80831}"/>
              </a:ext>
            </a:extLst>
          </p:cNvPr>
          <p:cNvCxnSpPr>
            <a:cxnSpLocks/>
          </p:cNvCxnSpPr>
          <p:nvPr/>
        </p:nvCxnSpPr>
        <p:spPr>
          <a:xfrm flipV="1">
            <a:off x="1635640" y="1930999"/>
            <a:ext cx="245717" cy="5027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89ACC3-4DC3-715A-3876-EF58E2FE96FE}"/>
              </a:ext>
            </a:extLst>
          </p:cNvPr>
          <p:cNvCxnSpPr>
            <a:cxnSpLocks/>
          </p:cNvCxnSpPr>
          <p:nvPr/>
        </p:nvCxnSpPr>
        <p:spPr>
          <a:xfrm flipV="1">
            <a:off x="2615165" y="4132269"/>
            <a:ext cx="408832" cy="55280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1427ACC-1207-1BBD-A580-4D3372EBDFB8}"/>
              </a:ext>
            </a:extLst>
          </p:cNvPr>
          <p:cNvCxnSpPr>
            <a:cxnSpLocks/>
          </p:cNvCxnSpPr>
          <p:nvPr/>
        </p:nvCxnSpPr>
        <p:spPr>
          <a:xfrm flipH="1">
            <a:off x="4776565" y="3514118"/>
            <a:ext cx="522370" cy="26505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A picture containing office supplies, office instrument, writing implement, stationery&#10;&#10;Description automatically generated">
            <a:extLst>
              <a:ext uri="{FF2B5EF4-FFF2-40B4-BE49-F238E27FC236}">
                <a16:creationId xmlns:a16="http://schemas.microsoft.com/office/drawing/2014/main" id="{F91F3AFB-291F-F5A4-D3E2-C164236143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374" y="2671860"/>
            <a:ext cx="5119502" cy="2543766"/>
          </a:xfrm>
          <a:prstGeom prst="rect">
            <a:avLst/>
          </a:prstGeom>
        </p:spPr>
      </p:pic>
    </p:spTree>
    <p:extLst>
      <p:ext uri="{BB962C8B-B14F-4D97-AF65-F5344CB8AC3E}">
        <p14:creationId xmlns:p14="http://schemas.microsoft.com/office/powerpoint/2010/main" val="24033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85812"/>
            <a:ext cx="12192000" cy="569025"/>
          </a:xfrm>
        </p:spPr>
        <p:txBody>
          <a:bodyPr/>
          <a:lstStyle/>
          <a:p>
            <a:pPr algn="ctr"/>
            <a:r>
              <a:rPr lang="en-US" sz="4000" b="0" i="1" dirty="0"/>
              <a:t>ENHANCED ARS™</a:t>
            </a:r>
            <a:r>
              <a:rPr lang="en-US" sz="4000" b="0" dirty="0"/>
              <a:t> decompression needle system</a:t>
            </a:r>
          </a:p>
        </p:txBody>
      </p:sp>
      <p:sp>
        <p:nvSpPr>
          <p:cNvPr id="5" name="Text Placeholder 4"/>
          <p:cNvSpPr>
            <a:spLocks noGrp="1"/>
          </p:cNvSpPr>
          <p:nvPr>
            <p:ph type="body" sz="quarter" idx="13"/>
          </p:nvPr>
        </p:nvSpPr>
        <p:spPr>
          <a:xfrm>
            <a:off x="943751" y="5158333"/>
            <a:ext cx="10521176" cy="411260"/>
          </a:xfrm>
        </p:spPr>
        <p:txBody>
          <a:bodyPr/>
          <a:lstStyle/>
          <a:p>
            <a:pPr algn="ctr"/>
            <a:r>
              <a:rPr lang="en-US" sz="4267" b="0" dirty="0">
                <a:solidFill>
                  <a:srgbClr val="009900"/>
                </a:solidFill>
              </a:rPr>
              <a:t>six (6) key system features</a:t>
            </a:r>
          </a:p>
        </p:txBody>
      </p:sp>
      <p:sp>
        <p:nvSpPr>
          <p:cNvPr id="6" name="Slide Number Placeholder 5"/>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7</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478971" y="224987"/>
            <a:ext cx="508822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a:t>
            </a:r>
            <a:r>
              <a:rPr kumimoji="0" lang="en-US" sz="1867"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a:t>
            </a:r>
            <a:endPar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10" name="Picture 9" descr="Diagram&#10;&#10;Description automatically generated">
            <a:extLst>
              <a:ext uri="{FF2B5EF4-FFF2-40B4-BE49-F238E27FC236}">
                <a16:creationId xmlns:a16="http://schemas.microsoft.com/office/drawing/2014/main" id="{078F74D9-612E-422B-E84C-CB4862DDC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736" y="1930884"/>
            <a:ext cx="9888528" cy="2770524"/>
          </a:xfrm>
          <a:prstGeom prst="rect">
            <a:avLst/>
          </a:prstGeom>
        </p:spPr>
      </p:pic>
    </p:spTree>
    <p:extLst>
      <p:ext uri="{BB962C8B-B14F-4D97-AF65-F5344CB8AC3E}">
        <p14:creationId xmlns:p14="http://schemas.microsoft.com/office/powerpoint/2010/main" val="246846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8</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770905" y="4542985"/>
            <a:ext cx="86501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“threads” into position</a:t>
            </a:r>
            <a:r>
              <a:rPr kumimoji="0" lang="en-US" sz="2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while needle is </a:t>
            </a:r>
            <a:r>
              <a:rPr kumimoji="0" lang="en-US" sz="2800" b="0" i="0" u="sng" strike="noStrike" kern="1200" cap="none" spc="0" normalizeH="0" baseline="0" noProof="0" dirty="0">
                <a:ln>
                  <a:noFill/>
                </a:ln>
                <a:solidFill>
                  <a:srgbClr val="C00000"/>
                </a:solidFill>
                <a:effectLst/>
                <a:uLnTx/>
                <a:uFillTx/>
                <a:latin typeface="Calibri" panose="020F0502020204030204"/>
                <a:ea typeface="+mn-ea"/>
                <a:cs typeface="+mn-cs"/>
              </a:rPr>
              <a:t>held stationary</a:t>
            </a:r>
            <a:endParaRPr kumimoji="0" lang="en-US" sz="2133"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Rectangle 12"/>
          <p:cNvSpPr/>
          <p:nvPr/>
        </p:nvSpPr>
        <p:spPr>
          <a:xfrm>
            <a:off x="478971" y="224987"/>
            <a:ext cx="51090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p>
        </p:txBody>
      </p:sp>
      <p:sp>
        <p:nvSpPr>
          <p:cNvPr id="6" name="TextBox 5"/>
          <p:cNvSpPr txBox="1"/>
          <p:nvPr/>
        </p:nvSpPr>
        <p:spPr>
          <a:xfrm>
            <a:off x="478971" y="1484017"/>
            <a:ext cx="111536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disconnects from needle by gently sliding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threading </a:t>
            </a:r>
            <a:r>
              <a:rPr kumimoji="0" lang="en-US" sz="24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or advancing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 into position</a:t>
            </a:r>
            <a:endPar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Picture 4" descr="A close-up of a syringe&#10;&#10;Description automatically generated with medium confidence">
            <a:extLst>
              <a:ext uri="{FF2B5EF4-FFF2-40B4-BE49-F238E27FC236}">
                <a16:creationId xmlns:a16="http://schemas.microsoft.com/office/drawing/2014/main" id="{C4DAC089-919C-1007-181F-BDBFB4B61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287" y="2695765"/>
            <a:ext cx="8504366" cy="1466469"/>
          </a:xfrm>
          <a:prstGeom prst="rect">
            <a:avLst/>
          </a:prstGeom>
        </p:spPr>
      </p:pic>
    </p:spTree>
    <p:extLst>
      <p:ext uri="{BB962C8B-B14F-4D97-AF65-F5344CB8AC3E}">
        <p14:creationId xmlns:p14="http://schemas.microsoft.com/office/powerpoint/2010/main" val="1794020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p:txBody>
          <a:bodyPr/>
          <a:lstStyle/>
          <a:p>
            <a:pPr marL="0" marR="0" lvl="0" indent="0" algn="ctr" defTabSz="457177" rtl="0" eaLnBrk="1" fontAlgn="auto" latinLnBrk="0" hangingPunct="1">
              <a:lnSpc>
                <a:spcPct val="100000"/>
              </a:lnSpc>
              <a:spcBef>
                <a:spcPts val="0"/>
              </a:spcBef>
              <a:spcAft>
                <a:spcPts val="0"/>
              </a:spcAft>
              <a:buClrTx/>
              <a:buSzTx/>
              <a:buFontTx/>
              <a:buNone/>
              <a:tabLst/>
              <a:defRPr/>
            </a:pPr>
            <a:fld id="{2FED3E49-FDCD-5D46-88C6-CE1FDFB21B04}" type="slidenum">
              <a:rPr kumimoji="0" lang="en-US" sz="1001"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457177" rtl="0" eaLnBrk="1" fontAlgn="auto" latinLnBrk="0" hangingPunct="1">
                <a:lnSpc>
                  <a:spcPct val="100000"/>
                </a:lnSpc>
                <a:spcBef>
                  <a:spcPts val="0"/>
                </a:spcBef>
                <a:spcAft>
                  <a:spcPts val="0"/>
                </a:spcAft>
                <a:buClrTx/>
                <a:buSzTx/>
                <a:buFontTx/>
                <a:buNone/>
                <a:tabLst/>
                <a:defRPr/>
              </a:pPr>
              <a:t>9</a:t>
            </a:fld>
            <a:endParaRPr kumimoji="0" lang="en-US" sz="10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78971" y="224987"/>
            <a:ext cx="510902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Objective 1: components and function </a:t>
            </a:r>
          </a:p>
        </p:txBody>
      </p:sp>
      <p:sp>
        <p:nvSpPr>
          <p:cNvPr id="9" name="TextBox 8"/>
          <p:cNvSpPr txBox="1"/>
          <p:nvPr/>
        </p:nvSpPr>
        <p:spPr>
          <a:xfrm>
            <a:off x="1956505" y="1086486"/>
            <a:ext cx="880357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remove entire needle </a:t>
            </a:r>
            <a:r>
              <a:rPr kumimoji="0" lang="en-US" sz="2133"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(after catheter has been threaded into position)</a:t>
            </a:r>
          </a:p>
        </p:txBody>
      </p:sp>
      <p:sp>
        <p:nvSpPr>
          <p:cNvPr id="10" name="TextBox 9"/>
          <p:cNvSpPr txBox="1"/>
          <p:nvPr/>
        </p:nvSpPr>
        <p:spPr>
          <a:xfrm>
            <a:off x="5772958" y="5540681"/>
            <a:ext cx="308206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note catheter flexibility</a:t>
            </a:r>
          </a:p>
        </p:txBody>
      </p:sp>
      <p:pic>
        <p:nvPicPr>
          <p:cNvPr id="4" name="Picture 3" descr="Diagram&#10;&#10;Description automatically generated">
            <a:extLst>
              <a:ext uri="{FF2B5EF4-FFF2-40B4-BE49-F238E27FC236}">
                <a16:creationId xmlns:a16="http://schemas.microsoft.com/office/drawing/2014/main" id="{3A2C9D53-D686-BEE8-573A-916D4891B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3603" y="1861602"/>
            <a:ext cx="7332980" cy="3616868"/>
          </a:xfrm>
          <a:prstGeom prst="rect">
            <a:avLst/>
          </a:prstGeom>
        </p:spPr>
      </p:pic>
      <p:sp>
        <p:nvSpPr>
          <p:cNvPr id="2" name="TextBox 1">
            <a:extLst>
              <a:ext uri="{FF2B5EF4-FFF2-40B4-BE49-F238E27FC236}">
                <a16:creationId xmlns:a16="http://schemas.microsoft.com/office/drawing/2014/main" id="{236B67CC-7932-893C-EC28-C38215CDBEAA}"/>
              </a:ext>
            </a:extLst>
          </p:cNvPr>
          <p:cNvSpPr txBox="1"/>
          <p:nvPr/>
        </p:nvSpPr>
        <p:spPr>
          <a:xfrm>
            <a:off x="465648" y="2324456"/>
            <a:ext cx="2981714" cy="923330"/>
          </a:xfrm>
          <a:prstGeom prst="rect">
            <a:avLst/>
          </a:prstGeom>
          <a:noFill/>
        </p:spPr>
        <p:txBody>
          <a:bodyPr wrap="none" rtlCol="0">
            <a:spAutoFit/>
          </a:bodyPr>
          <a:lstStyle/>
          <a:p>
            <a:pPr algn="ctr"/>
            <a:r>
              <a:rPr lang="en-US" dirty="0">
                <a:solidFill>
                  <a:srgbClr val="C00000"/>
                </a:solidFill>
                <a:latin typeface="+mj-lt"/>
              </a:rPr>
              <a:t>once removed</a:t>
            </a:r>
          </a:p>
          <a:p>
            <a:pPr algn="ctr"/>
            <a:r>
              <a:rPr lang="en-US" dirty="0">
                <a:solidFill>
                  <a:srgbClr val="C00000"/>
                </a:solidFill>
                <a:latin typeface="+mj-lt"/>
              </a:rPr>
              <a:t>safely dispose of needle</a:t>
            </a:r>
          </a:p>
          <a:p>
            <a:pPr algn="ctr"/>
            <a:r>
              <a:rPr lang="en-US" dirty="0">
                <a:solidFill>
                  <a:srgbClr val="C00000"/>
                </a:solidFill>
                <a:latin typeface="+mj-lt"/>
              </a:rPr>
              <a:t>in biohazard/sharps container</a:t>
            </a:r>
            <a:endParaRPr lang="en-US" sz="2400" dirty="0">
              <a:solidFill>
                <a:srgbClr val="C00000"/>
              </a:solidFill>
              <a:latin typeface="+mj-lt"/>
            </a:endParaRPr>
          </a:p>
        </p:txBody>
      </p:sp>
    </p:spTree>
    <p:extLst>
      <p:ext uri="{BB962C8B-B14F-4D97-AF65-F5344CB8AC3E}">
        <p14:creationId xmlns:p14="http://schemas.microsoft.com/office/powerpoint/2010/main" val="361396283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TotalTime>
  <Words>4586</Words>
  <Application>Microsoft Macintosh PowerPoint</Application>
  <PresentationFormat>Widescreen</PresentationFormat>
  <Paragraphs>585</Paragraphs>
  <Slides>32</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AntennaCond-Bold</vt:lpstr>
      <vt:lpstr>Arial</vt:lpstr>
      <vt:lpstr>Calibri</vt:lpstr>
      <vt:lpstr>Calibri Light</vt:lpstr>
      <vt:lpstr>Impact</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ENHANCED ARS™ decompression needle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Scotty Bolleter</dc:creator>
  <cp:lastModifiedBy>Lonnie Johnson</cp:lastModifiedBy>
  <cp:revision>42</cp:revision>
  <cp:lastPrinted>2023-04-28T16:20:24Z</cp:lastPrinted>
  <dcterms:created xsi:type="dcterms:W3CDTF">2018-11-01T11:52:30Z</dcterms:created>
  <dcterms:modified xsi:type="dcterms:W3CDTF">2023-05-16T12:21:52Z</dcterms:modified>
</cp:coreProperties>
</file>