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8" r:id="rId3"/>
    <p:sldId id="350" r:id="rId4"/>
    <p:sldId id="301" r:id="rId5"/>
    <p:sldId id="302" r:id="rId6"/>
    <p:sldId id="303" r:id="rId7"/>
    <p:sldId id="298" r:id="rId8"/>
    <p:sldId id="304" r:id="rId9"/>
    <p:sldId id="315" r:id="rId10"/>
    <p:sldId id="265" r:id="rId11"/>
    <p:sldId id="267" r:id="rId12"/>
    <p:sldId id="269" r:id="rId13"/>
    <p:sldId id="270" r:id="rId14"/>
    <p:sldId id="305" r:id="rId15"/>
    <p:sldId id="272" r:id="rId16"/>
    <p:sldId id="273" r:id="rId17"/>
    <p:sldId id="274" r:id="rId18"/>
    <p:sldId id="275" r:id="rId19"/>
    <p:sldId id="276" r:id="rId20"/>
    <p:sldId id="277" r:id="rId21"/>
    <p:sldId id="278" r:id="rId22"/>
    <p:sldId id="280" r:id="rId23"/>
    <p:sldId id="351" r:id="rId24"/>
    <p:sldId id="282" r:id="rId25"/>
    <p:sldId id="283" r:id="rId26"/>
    <p:sldId id="284" r:id="rId27"/>
    <p:sldId id="285" r:id="rId28"/>
    <p:sldId id="286" r:id="rId29"/>
    <p:sldId id="287" r:id="rId30"/>
    <p:sldId id="288" r:id="rId31"/>
    <p:sldId id="290" r:id="rId32"/>
    <p:sldId id="306" r:id="rId33"/>
    <p:sldId id="307" r:id="rId34"/>
    <p:sldId id="309" r:id="rId35"/>
    <p:sldId id="310" r:id="rId36"/>
    <p:sldId id="311" r:id="rId37"/>
    <p:sldId id="312" r:id="rId38"/>
    <p:sldId id="313" r:id="rId39"/>
    <p:sldId id="31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53" autoAdjust="0"/>
    <p:restoredTop sz="86461" autoAdjust="0"/>
  </p:normalViewPr>
  <p:slideViewPr>
    <p:cSldViewPr snapToGrid="0">
      <p:cViewPr varScale="1">
        <p:scale>
          <a:sx n="135" d="100"/>
          <a:sy n="135" d="100"/>
        </p:scale>
        <p:origin x="280" y="160"/>
      </p:cViewPr>
      <p:guideLst/>
    </p:cSldViewPr>
  </p:slideViewPr>
  <p:outlineViewPr>
    <p:cViewPr>
      <p:scale>
        <a:sx n="33" d="100"/>
        <a:sy n="33" d="100"/>
      </p:scale>
      <p:origin x="0" y="-3336"/>
    </p:cViewPr>
  </p:outlineViewPr>
  <p:notesTextViewPr>
    <p:cViewPr>
      <p:scale>
        <a:sx n="3" d="2"/>
        <a:sy n="3" d="2"/>
      </p:scale>
      <p:origin x="0" y="0"/>
    </p:cViewPr>
  </p:notesTextViewPr>
  <p:sorterViewPr>
    <p:cViewPr varScale="1">
      <p:scale>
        <a:sx n="1" d="1"/>
        <a:sy n="1" d="1"/>
      </p:scale>
      <p:origin x="0" y="-6300"/>
    </p:cViewPr>
  </p:sorterViewPr>
  <p:notesViewPr>
    <p:cSldViewPr snapToGrid="0">
      <p:cViewPr varScale="1">
        <p:scale>
          <a:sx n="116" d="100"/>
          <a:sy n="116" d="100"/>
        </p:scale>
        <p:origin x="49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5FA336-B8A5-47EB-B2CB-DA872F80DF8A}" type="datetimeFigureOut">
              <a:rPr lang="en-US" smtClean="0"/>
              <a:t>4/12/24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769EDB8-C23C-46A9-B647-7ACF659CD837}" type="slidenum">
              <a:rPr lang="en-US" smtClean="0"/>
              <a:t>‹#›</a:t>
            </a:fld>
            <a:endParaRPr lang="en-US"/>
          </a:p>
        </p:txBody>
      </p:sp>
    </p:spTree>
    <p:extLst>
      <p:ext uri="{BB962C8B-B14F-4D97-AF65-F5344CB8AC3E}">
        <p14:creationId xmlns:p14="http://schemas.microsoft.com/office/powerpoint/2010/main" val="383738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734546"/>
            <a:ext cx="5608320" cy="3660458"/>
          </a:xfrm>
        </p:spPr>
        <p:txBody>
          <a:bodyPr/>
          <a:lstStyle/>
          <a:p>
            <a:r>
              <a:rPr lang="en-US" b="1" dirty="0"/>
              <a:t>The following program was created specifically for the ENHANCED ARS™ </a:t>
            </a:r>
            <a:r>
              <a:rPr lang="en-US" b="1" i="1" dirty="0"/>
              <a:t>(Air Release System) </a:t>
            </a:r>
            <a:r>
              <a:rPr lang="en-US" b="1" dirty="0"/>
              <a:t>decompression needle system orientation and training.</a:t>
            </a:r>
          </a:p>
          <a:p>
            <a:endParaRPr lang="en-US" dirty="0"/>
          </a:p>
          <a:p>
            <a:r>
              <a:rPr lang="en-US" dirty="0"/>
              <a:t>For  questions, concerns or additional information please contact: </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7194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062" y="4473892"/>
            <a:ext cx="5134276" cy="3660458"/>
          </a:xfrm>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14ga</a:t>
            </a:r>
            <a:r>
              <a:rPr kumimoji="0" lang="en-US"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catheter</a:t>
            </a:r>
            <a:r>
              <a:rPr kumimoji="0" lang="en-US"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with distal fenestrations</a:t>
            </a:r>
            <a:r>
              <a:rPr kumimoji="0" lang="en-US"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(holes). The fenestrations provide</a:t>
            </a:r>
            <a:r>
              <a:rPr kumimoji="0" lang="en-US"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 documented increase in opportunity for air outflow (when compared to a non-fenestrated 14ga catheter).</a:t>
            </a:r>
          </a:p>
          <a:p>
            <a:endParaRPr lang="en-US" b="1"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25042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tension pneumothorax is known to be a life-threatening emergency, which if left untreated, may result in death.</a:t>
            </a:r>
          </a:p>
          <a:p>
            <a:endParaRPr lang="en-US" dirty="0"/>
          </a:p>
          <a:p>
            <a:r>
              <a:rPr lang="en-US" dirty="0"/>
              <a:t>NOTE: Illustration depicts an anterior/posterior thoracic view of patient WITH left sided tension pneumothorax.</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3097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MANY reasons a tension pneumothorax may develop. These include both medical issues as well as trauma.</a:t>
            </a:r>
          </a:p>
          <a:p>
            <a:endParaRPr lang="en-US" b="1" dirty="0">
              <a:solidFill>
                <a:srgbClr val="009900"/>
              </a:solidFill>
            </a:endParaRPr>
          </a:p>
          <a:p>
            <a:r>
              <a:rPr lang="en-US" b="1" dirty="0">
                <a:solidFill>
                  <a:srgbClr val="009900"/>
                </a:solidFill>
              </a:rPr>
              <a:t>Indications:</a:t>
            </a:r>
            <a:r>
              <a:rPr lang="en-US" b="1" dirty="0">
                <a:solidFill>
                  <a:srgbClr val="009900"/>
                </a:solidFill>
                <a:effectLst>
                  <a:outerShdw blurRad="38100" dist="38100" dir="2700000" algn="tl">
                    <a:srgbClr val="000000">
                      <a:alpha val="43137"/>
                    </a:srgbClr>
                  </a:outerShdw>
                </a:effectLst>
              </a:rPr>
              <a:t> </a:t>
            </a:r>
            <a:r>
              <a:rPr lang="en-US" b="1" dirty="0"/>
              <a:t>Treatment of a tension pneumothorax should be considered when </a:t>
            </a:r>
            <a:r>
              <a:rPr lang="en-US" b="1" i="1" dirty="0"/>
              <a:t>one or more </a:t>
            </a:r>
            <a:r>
              <a:rPr lang="en-US" b="1" dirty="0"/>
              <a:t>of the following are present:</a:t>
            </a:r>
          </a:p>
          <a:p>
            <a:endParaRPr lang="en-US" b="1" dirty="0">
              <a:solidFill>
                <a:srgbClr val="009900"/>
              </a:solidFill>
              <a:effectLst>
                <a:outerShdw blurRad="38100" dist="38100" dir="2700000" algn="tl">
                  <a:srgbClr val="000000">
                    <a:alpha val="43137"/>
                  </a:srgbClr>
                </a:outerShdw>
              </a:effectLst>
            </a:endParaRPr>
          </a:p>
          <a:p>
            <a:pPr marL="296711" indent="-296711">
              <a:buFont typeface="Arial" panose="020B0604020202020204" pitchFamily="34" charset="0"/>
              <a:buChar char="•"/>
            </a:pPr>
            <a:r>
              <a:rPr lang="en-US" dirty="0"/>
              <a:t>Severe or progressive respiratory distress.</a:t>
            </a:r>
          </a:p>
          <a:p>
            <a:pPr marL="296711" indent="-296711">
              <a:buFont typeface="Arial" panose="020B0604020202020204" pitchFamily="34" charset="0"/>
              <a:buChar char="•"/>
            </a:pPr>
            <a:r>
              <a:rPr lang="en-US" dirty="0"/>
              <a:t>oxygen saturation less than 90%.</a:t>
            </a:r>
          </a:p>
          <a:p>
            <a:pPr marL="296711" indent="-296711">
              <a:buFont typeface="Arial" panose="020B0604020202020204" pitchFamily="34" charset="0"/>
              <a:buChar char="•"/>
            </a:pPr>
            <a:r>
              <a:rPr lang="en-US" dirty="0"/>
              <a:t>Shock.</a:t>
            </a:r>
          </a:p>
          <a:p>
            <a:pPr marL="296711" marR="0" lvl="0" indent="-2967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Absent or markedly decreased breath sounds.</a:t>
            </a:r>
            <a:endParaRPr lang="en-US" dirty="0"/>
          </a:p>
          <a:p>
            <a:pPr marL="296711" indent="-296711">
              <a:buFont typeface="Arial" panose="020B0604020202020204" pitchFamily="34" charset="0"/>
              <a:buChar char="•"/>
            </a:pPr>
            <a:r>
              <a:rPr lang="en-US" dirty="0"/>
              <a:t>Traumatic cardiac arrest without obvious fatal wounds</a:t>
            </a:r>
            <a:r>
              <a:rPr lang="en-US" baseline="0" dirty="0"/>
              <a:t> </a:t>
            </a:r>
            <a:r>
              <a:rPr lang="en-US" dirty="0">
                <a:solidFill>
                  <a:schemeClr val="bg1">
                    <a:lumMod val="50000"/>
                  </a:schemeClr>
                </a:solidFill>
              </a:rPr>
              <a:t>(consider immediate placement of bilateral ENHANCED</a:t>
            </a:r>
            <a:r>
              <a:rPr lang="en-US" baseline="0" dirty="0">
                <a:solidFill>
                  <a:schemeClr val="bg1">
                    <a:lumMod val="50000"/>
                  </a:schemeClr>
                </a:solidFill>
              </a:rPr>
              <a:t> ARS</a:t>
            </a:r>
            <a:r>
              <a:rPr lang="en-US" dirty="0">
                <a:solidFill>
                  <a:schemeClr val="bg1">
                    <a:lumMod val="50000"/>
                  </a:schemeClr>
                </a:solidFill>
              </a:rPr>
              <a:t>™ decompression needles</a:t>
            </a:r>
            <a:r>
              <a:rPr lang="en-US" b="1" dirty="0">
                <a:solidFill>
                  <a:schemeClr val="bg1">
                    <a:lumMod val="50000"/>
                  </a:schemeClr>
                </a:solidFill>
              </a:rPr>
              <a:t> and </a:t>
            </a:r>
            <a:r>
              <a:rPr lang="en-US" b="1" dirty="0">
                <a:solidFill>
                  <a:srgbClr val="C00000"/>
                </a:solidFill>
              </a:rPr>
              <a:t>consider ALL other possible causes</a:t>
            </a:r>
            <a:r>
              <a:rPr lang="en-US" dirty="0">
                <a:solidFill>
                  <a:srgbClr val="C00000"/>
                </a:solidFill>
              </a:rPr>
              <a:t>).</a:t>
            </a:r>
            <a:endParaRPr lang="en-US" sz="1800" dirty="0">
              <a:solidFill>
                <a:srgbClr val="C00000"/>
              </a:solidFill>
            </a:endParaRPr>
          </a:p>
          <a:p>
            <a:pPr marL="296711" indent="-296711">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3505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88191F"/>
                </a:solidFill>
              </a:rPr>
              <a:t>Contraindications:</a:t>
            </a:r>
            <a:r>
              <a:rPr lang="en-US" b="1" dirty="0">
                <a:solidFill>
                  <a:srgbClr val="C00000"/>
                </a:solidFill>
                <a:effectLst>
                  <a:outerShdw blurRad="38100" dist="38100" dir="2700000" algn="tl">
                    <a:srgbClr val="000000">
                      <a:alpha val="43137"/>
                    </a:srgbClr>
                  </a:outerShdw>
                </a:effectLst>
              </a:rPr>
              <a:t> </a:t>
            </a:r>
            <a:r>
              <a:rPr lang="en-US" dirty="0"/>
              <a:t>The ENHANCED</a:t>
            </a:r>
            <a:r>
              <a:rPr lang="en-US" baseline="0" dirty="0"/>
              <a:t> ARS</a:t>
            </a:r>
            <a:r>
              <a:rPr lang="en-US" dirty="0"/>
              <a:t>™ is not intended for treatment of simple pneumothorax or hemothorax.</a:t>
            </a:r>
          </a:p>
          <a:p>
            <a:endParaRPr lang="en-US" dirty="0"/>
          </a:p>
          <a:p>
            <a:r>
              <a:rPr lang="en-US" i="1" dirty="0">
                <a:solidFill>
                  <a:srgbClr val="FF9900"/>
                </a:solidFill>
              </a:rPr>
              <a:t>Efficacy of the ENHANCED</a:t>
            </a:r>
            <a:r>
              <a:rPr lang="en-US" i="1" baseline="0" dirty="0">
                <a:solidFill>
                  <a:srgbClr val="FF9900"/>
                </a:solidFill>
              </a:rPr>
              <a:t> ARS</a:t>
            </a:r>
            <a:r>
              <a:rPr lang="en-US" i="1" dirty="0">
                <a:solidFill>
                  <a:srgbClr val="FF9900"/>
                </a:solidFill>
              </a:rPr>
              <a:t>™ has not been established in pediatric patients.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5733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thoracic decompression</a:t>
            </a:r>
            <a:r>
              <a:rPr lang="en-US" dirty="0">
                <a:solidFill>
                  <a:srgbClr val="002060"/>
                </a:solidFill>
              </a:rPr>
              <a:t> </a:t>
            </a:r>
            <a:r>
              <a:rPr lang="en-US" dirty="0"/>
              <a:t>should improve </a:t>
            </a:r>
            <a:r>
              <a:rPr lang="en-US" i="1" dirty="0"/>
              <a:t>one or more </a:t>
            </a:r>
            <a:r>
              <a:rPr lang="en-US" dirty="0"/>
              <a:t>of the following:</a:t>
            </a:r>
          </a:p>
          <a:p>
            <a:endParaRPr lang="en-US" sz="800" dirty="0"/>
          </a:p>
          <a:p>
            <a:pPr marL="291179" indent="-291179">
              <a:buFont typeface="Arial" panose="020B0604020202020204" pitchFamily="34" charset="0"/>
              <a:buChar char="•"/>
            </a:pPr>
            <a:r>
              <a:rPr lang="en-US" dirty="0"/>
              <a:t>Respiratory distress.</a:t>
            </a:r>
          </a:p>
          <a:p>
            <a:pPr marL="291179" indent="-291179">
              <a:buFont typeface="Arial" panose="020B0604020202020204" pitchFamily="34" charset="0"/>
              <a:buChar char="•"/>
            </a:pPr>
            <a:r>
              <a:rPr lang="en-US" dirty="0"/>
              <a:t>Relief of restrictive pressure between the parietal and visceral pleura </a:t>
            </a:r>
            <a:r>
              <a:rPr lang="en-US" dirty="0">
                <a:solidFill>
                  <a:schemeClr val="bg1">
                    <a:lumMod val="50000"/>
                  </a:schemeClr>
                </a:solidFill>
              </a:rPr>
              <a:t>(secondary to injury or significant medical complication).</a:t>
            </a:r>
          </a:p>
          <a:p>
            <a:pPr marL="291179" indent="-291179">
              <a:buFont typeface="Arial" panose="020B0604020202020204" pitchFamily="34" charset="0"/>
              <a:buChar char="•"/>
            </a:pPr>
            <a:r>
              <a:rPr lang="en-US" dirty="0"/>
              <a:t>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1321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Anterior land-marking for thoracic decompression is critical for patient safety.</a:t>
            </a:r>
          </a:p>
          <a:p>
            <a:endParaRPr lang="en-US" dirty="0"/>
          </a:p>
          <a:p>
            <a:r>
              <a:rPr lang="en-US" dirty="0"/>
              <a:t>Note that thoracic decompression may be relieved at the 2</a:t>
            </a:r>
            <a:r>
              <a:rPr lang="en-US" baseline="30000" dirty="0"/>
              <a:t>nd</a:t>
            </a:r>
            <a:r>
              <a:rPr lang="en-US" dirty="0"/>
              <a:t> intercostal space on the midclavicular line (consult your protocol or standards for specific verification).</a:t>
            </a:r>
          </a:p>
          <a:p>
            <a:endParaRPr lang="en-US" dirty="0"/>
          </a:p>
          <a:p>
            <a:r>
              <a:rPr lang="en-US" dirty="0"/>
              <a:t>The illustration in this slide depicts a bilateral pneumothorax for clarity.</a:t>
            </a:r>
          </a:p>
          <a:p>
            <a:endParaRPr lang="en-US" dirty="0"/>
          </a:p>
          <a:p>
            <a:r>
              <a:rPr lang="en-US" dirty="0"/>
              <a:t>Looking closely you will also note that the ribs, midclavicular lines, intercostal spaces, and insertions sites (left and right) are labeled. IMPORTANT POINT: This slide depicts intercostal spaces and ribs that are numbered for clinician clarification and discussion. </a:t>
            </a:r>
          </a:p>
          <a:p>
            <a:endParaRPr lang="en-US" dirty="0"/>
          </a:p>
          <a:p>
            <a:r>
              <a:rPr lang="en-US" dirty="0"/>
              <a:t>Providers MUST ensure proper land-marking prior to ENHANCED</a:t>
            </a:r>
            <a:r>
              <a:rPr lang="en-US" baseline="0" dirty="0"/>
              <a:t> ARS</a:t>
            </a:r>
            <a:r>
              <a:rPr lang="en-US" dirty="0"/>
              <a:t>™ insertion.</a:t>
            </a:r>
          </a:p>
          <a:p>
            <a:endParaRPr lang="en-US" dirty="0"/>
          </a:p>
          <a:p>
            <a:r>
              <a:rPr lang="en-US" dirty="0"/>
              <a:t>NOTE: Insertion site is superior to the rib that is initially targeted. </a:t>
            </a:r>
            <a:r>
              <a:rPr lang="en-US" u="sng" dirty="0"/>
              <a:t>THIS IS A CRITICAL STEP</a:t>
            </a:r>
            <a:r>
              <a:rPr lang="en-US" dirty="0"/>
              <a:t> to ensure proper placement location, avoidance of neurovascular bundle beneath each rib, and represents a </a:t>
            </a:r>
            <a:r>
              <a:rPr lang="en-US" i="1" dirty="0"/>
              <a:t>known, safe starting position, </a:t>
            </a:r>
            <a:r>
              <a:rPr lang="en-US" dirty="0"/>
              <a:t>from which the provider can control precise placement and insertion depth. </a:t>
            </a:r>
          </a:p>
          <a:p>
            <a:r>
              <a:rPr lang="en-US" dirty="0"/>
              <a:t> </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9351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
        <p:nvSpPr>
          <p:cNvPr id="5" name="Notes Placeholder 2"/>
          <p:cNvSpPr>
            <a:spLocks noGrp="1"/>
          </p:cNvSpPr>
          <p:nvPr>
            <p:ph type="body" idx="1"/>
          </p:nvPr>
        </p:nvSpPr>
        <p:spPr/>
        <p:txBody>
          <a:bodyPr/>
          <a:lstStyle/>
          <a:p>
            <a:r>
              <a:rPr lang="en-US" b="1" dirty="0"/>
              <a:t>The insertion site commonly accepted for anterior decompression is the 2</a:t>
            </a:r>
            <a:r>
              <a:rPr lang="en-US" b="1" baseline="30000" dirty="0"/>
              <a:t>nd</a:t>
            </a:r>
            <a:r>
              <a:rPr lang="en-US" b="1" dirty="0"/>
              <a:t> intercostal space, on the midclavicular line.</a:t>
            </a:r>
            <a:r>
              <a:rPr lang="en-US" dirty="0"/>
              <a:t> Consult with local protocol or standards for verification).</a:t>
            </a:r>
          </a:p>
          <a:p>
            <a:endParaRPr lang="en-US" dirty="0"/>
          </a:p>
          <a:p>
            <a:r>
              <a:rPr lang="en-US" b="1" dirty="0"/>
              <a:t>Steps to locating the anterior decompression site:</a:t>
            </a:r>
          </a:p>
          <a:p>
            <a:endParaRPr lang="en-US" b="1" dirty="0"/>
          </a:p>
          <a:p>
            <a:r>
              <a:rPr lang="en-US" b="1" dirty="0"/>
              <a:t>1.  identification of the sternal notch.</a:t>
            </a:r>
          </a:p>
          <a:p>
            <a:endParaRPr lang="en-US" dirty="0"/>
          </a:p>
          <a:p>
            <a:endParaRPr lang="en-US" b="1" dirty="0"/>
          </a:p>
          <a:p>
            <a:endParaRPr lang="en-US" dirty="0"/>
          </a:p>
        </p:txBody>
      </p:sp>
    </p:spTree>
    <p:extLst>
      <p:ext uri="{BB962C8B-B14F-4D97-AF65-F5344CB8AC3E}">
        <p14:creationId xmlns:p14="http://schemas.microsoft.com/office/powerpoint/2010/main" val="831432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7369" indent="-237369">
              <a:buFont typeface="+mj-lt"/>
              <a:buAutoNum type="arabicPeriod"/>
            </a:pPr>
            <a:r>
              <a:rPr lang="en-US" b="1" dirty="0">
                <a:solidFill>
                  <a:schemeClr val="bg1">
                    <a:lumMod val="75000"/>
                  </a:schemeClr>
                </a:solidFill>
              </a:rPr>
              <a:t>identification of the sternal notch.</a:t>
            </a:r>
          </a:p>
          <a:p>
            <a:endParaRPr lang="en-US" b="1" dirty="0"/>
          </a:p>
          <a:p>
            <a:r>
              <a:rPr lang="en-US" b="1" dirty="0"/>
              <a:t>2.  Identification of the sternoclavicular joint space.</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170016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485775"/>
            <a:ext cx="5670550" cy="3189288"/>
          </a:xfrm>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7369" indent="-237369">
              <a:buFont typeface="+mj-lt"/>
              <a:buAutoNum type="arabicPeriod"/>
            </a:pPr>
            <a:r>
              <a:rPr lang="en-US" b="1" dirty="0">
                <a:solidFill>
                  <a:schemeClr val="bg1">
                    <a:lumMod val="75000"/>
                  </a:schemeClr>
                </a:solidFill>
              </a:rPr>
              <a:t>identification of the sternal notch.</a:t>
            </a:r>
          </a:p>
          <a:p>
            <a:endParaRPr lang="en-US" b="1" dirty="0"/>
          </a:p>
          <a:p>
            <a:pPr marL="237369" indent="-237369">
              <a:buAutoNum type="arabicPeriod" startAt="2"/>
            </a:pPr>
            <a:r>
              <a:rPr lang="en-US" b="1" dirty="0">
                <a:solidFill>
                  <a:schemeClr val="bg1">
                    <a:lumMod val="75000"/>
                  </a:schemeClr>
                </a:solidFill>
              </a:rPr>
              <a:t>Identification of the sternoclavicular joint space.</a:t>
            </a:r>
          </a:p>
          <a:p>
            <a:pPr marL="237369" indent="-237369">
              <a:buAutoNum type="arabicPeriod" startAt="2"/>
            </a:pPr>
            <a:endParaRPr lang="en-US" b="1" dirty="0">
              <a:solidFill>
                <a:schemeClr val="bg1">
                  <a:lumMod val="75000"/>
                </a:schemeClr>
              </a:solidFill>
            </a:endParaRPr>
          </a:p>
          <a:p>
            <a:pPr marL="237369" indent="-237369">
              <a:buAutoNum type="arabicPeriod" startAt="2"/>
            </a:pPr>
            <a:r>
              <a:rPr lang="en-US" b="1" dirty="0"/>
              <a:t>identification of the acromioclavicular joint space.</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81459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4529804"/>
          </a:xfrm>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7369" indent="-237369">
              <a:buFont typeface="+mj-lt"/>
              <a:buAutoNum type="arabicPeriod"/>
            </a:pPr>
            <a:r>
              <a:rPr lang="en-US" b="1" dirty="0">
                <a:solidFill>
                  <a:schemeClr val="bg1">
                    <a:lumMod val="75000"/>
                  </a:schemeClr>
                </a:solidFill>
              </a:rPr>
              <a:t>identification of the sternal notch.</a:t>
            </a:r>
          </a:p>
          <a:p>
            <a:endParaRPr lang="en-US" b="1" dirty="0"/>
          </a:p>
          <a:p>
            <a:pPr marL="237369" indent="-237369">
              <a:buAutoNum type="arabicPeriod" startAt="2"/>
            </a:pPr>
            <a:r>
              <a:rPr lang="en-US" b="1" dirty="0">
                <a:solidFill>
                  <a:schemeClr val="bg1">
                    <a:lumMod val="75000"/>
                  </a:schemeClr>
                </a:solidFill>
              </a:rPr>
              <a:t>Identification of the </a:t>
            </a:r>
            <a:r>
              <a:rPr lang="en-US" b="1" dirty="0"/>
              <a:t>sternoclavicular joint space</a:t>
            </a:r>
            <a:r>
              <a:rPr lang="en-US" b="1" dirty="0">
                <a:solidFill>
                  <a:schemeClr val="bg1">
                    <a:lumMod val="75000"/>
                  </a:schemeClr>
                </a:solidFill>
              </a:rPr>
              <a:t>.</a:t>
            </a:r>
          </a:p>
          <a:p>
            <a:pPr marL="237369" indent="-237369">
              <a:buAutoNum type="arabicPeriod" startAt="2"/>
            </a:pPr>
            <a:endParaRPr lang="en-US" b="1" dirty="0">
              <a:solidFill>
                <a:schemeClr val="bg1">
                  <a:lumMod val="75000"/>
                </a:schemeClr>
              </a:solidFill>
            </a:endParaRPr>
          </a:p>
          <a:p>
            <a:pPr marL="237369" indent="-237369">
              <a:buAutoNum type="arabicPeriod" startAt="2"/>
            </a:pPr>
            <a:r>
              <a:rPr lang="en-US" b="1" dirty="0">
                <a:solidFill>
                  <a:schemeClr val="bg1">
                    <a:lumMod val="75000"/>
                  </a:schemeClr>
                </a:solidFill>
              </a:rPr>
              <a:t>identification of the </a:t>
            </a:r>
            <a:r>
              <a:rPr lang="en-US" b="1" dirty="0"/>
              <a:t>acromioclavicular joint space</a:t>
            </a:r>
            <a:r>
              <a:rPr lang="en-US" b="1" dirty="0">
                <a:solidFill>
                  <a:schemeClr val="bg1">
                    <a:lumMod val="75000"/>
                  </a:schemeClr>
                </a:solidFill>
              </a:rPr>
              <a:t>.</a:t>
            </a:r>
          </a:p>
          <a:p>
            <a:pPr marL="237369" indent="-237369">
              <a:buAutoNum type="arabicPeriod" startAt="2"/>
            </a:pPr>
            <a:endParaRPr lang="en-US" b="1" dirty="0"/>
          </a:p>
          <a:p>
            <a:pPr marL="237369" indent="-237369">
              <a:buAutoNum type="arabicPeriod" startAt="2"/>
            </a:pPr>
            <a:r>
              <a:rPr lang="en-US" b="1" dirty="0"/>
              <a:t>Identification of the clavicles mid-point (midclavicular line)</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59259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Videos, Presentations, and Instructions for Use (IFUs) are part of our complete training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A0F12-909E-4C39-A25E-042BD66EEA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1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7369" indent="-237369">
              <a:buFont typeface="+mj-lt"/>
              <a:buAutoNum type="arabicPeriod"/>
            </a:pPr>
            <a:r>
              <a:rPr lang="en-US" b="1" dirty="0">
                <a:solidFill>
                  <a:schemeClr val="bg1">
                    <a:lumMod val="75000"/>
                  </a:schemeClr>
                </a:solidFill>
              </a:rPr>
              <a:t>identification of the sternal notch.</a:t>
            </a:r>
          </a:p>
          <a:p>
            <a:endParaRPr lang="en-US" b="1" dirty="0"/>
          </a:p>
          <a:p>
            <a:pPr marL="237369" indent="-237369">
              <a:buAutoNum type="arabicPeriod" startAt="2"/>
            </a:pPr>
            <a:r>
              <a:rPr lang="en-US" b="1" dirty="0">
                <a:solidFill>
                  <a:schemeClr val="bg1">
                    <a:lumMod val="75000"/>
                  </a:schemeClr>
                </a:solidFill>
              </a:rPr>
              <a:t>Identification of the </a:t>
            </a:r>
            <a:r>
              <a:rPr lang="en-US" b="1" dirty="0"/>
              <a:t>sternoclavicular joint space</a:t>
            </a:r>
            <a:r>
              <a:rPr lang="en-US" b="1" dirty="0">
                <a:solidFill>
                  <a:schemeClr val="bg1">
                    <a:lumMod val="75000"/>
                  </a:schemeClr>
                </a:solidFill>
              </a:rPr>
              <a:t>.</a:t>
            </a:r>
          </a:p>
          <a:p>
            <a:pPr marL="237369" indent="-237369">
              <a:buAutoNum type="arabicPeriod" startAt="2"/>
            </a:pPr>
            <a:endParaRPr lang="en-US" b="1" dirty="0">
              <a:solidFill>
                <a:schemeClr val="bg1">
                  <a:lumMod val="75000"/>
                </a:schemeClr>
              </a:solidFill>
            </a:endParaRPr>
          </a:p>
          <a:p>
            <a:pPr marL="237369" indent="-237369">
              <a:buAutoNum type="arabicPeriod" startAt="2"/>
            </a:pPr>
            <a:r>
              <a:rPr lang="en-US" b="1" dirty="0">
                <a:solidFill>
                  <a:schemeClr val="bg1">
                    <a:lumMod val="75000"/>
                  </a:schemeClr>
                </a:solidFill>
              </a:rPr>
              <a:t>identification of the </a:t>
            </a:r>
            <a:r>
              <a:rPr lang="en-US" b="1" dirty="0"/>
              <a:t>acromioclavicular joint space</a:t>
            </a:r>
            <a:r>
              <a:rPr lang="en-US" b="1" dirty="0">
                <a:solidFill>
                  <a:schemeClr val="bg1">
                    <a:lumMod val="75000"/>
                  </a:schemeClr>
                </a:solidFill>
              </a:rPr>
              <a:t>.</a:t>
            </a:r>
          </a:p>
          <a:p>
            <a:pPr marL="237369" indent="-237369">
              <a:buAutoNum type="arabicPeriod" startAt="2"/>
            </a:pPr>
            <a:endParaRPr lang="en-US" b="1" dirty="0"/>
          </a:p>
          <a:p>
            <a:pPr marL="237369" indent="-237369">
              <a:buAutoNum type="arabicPeriod" startAt="2"/>
            </a:pPr>
            <a:r>
              <a:rPr lang="en-US" b="1" dirty="0"/>
              <a:t>Identification of the clavicles mid-point (midclavicular line)</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0446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7369" indent="-237369">
              <a:buFont typeface="+mj-lt"/>
              <a:buAutoNum type="arabicPeriod"/>
            </a:pPr>
            <a:r>
              <a:rPr lang="en-US" b="1" dirty="0">
                <a:solidFill>
                  <a:schemeClr val="bg1">
                    <a:lumMod val="75000"/>
                  </a:schemeClr>
                </a:solidFill>
              </a:rPr>
              <a:t>identification of the sternal notch.</a:t>
            </a:r>
          </a:p>
          <a:p>
            <a:endParaRPr lang="en-US" b="1" dirty="0"/>
          </a:p>
          <a:p>
            <a:pPr marL="237369" indent="-237369">
              <a:buAutoNum type="arabicPeriod" startAt="2"/>
            </a:pPr>
            <a:r>
              <a:rPr lang="en-US" b="1" dirty="0">
                <a:solidFill>
                  <a:schemeClr val="bg1">
                    <a:lumMod val="75000"/>
                  </a:schemeClr>
                </a:solidFill>
              </a:rPr>
              <a:t>Identification of the sternoclavicular joint space.</a:t>
            </a:r>
          </a:p>
          <a:p>
            <a:pPr marL="237369" indent="-237369">
              <a:buAutoNum type="arabicPeriod" startAt="2"/>
            </a:pPr>
            <a:endParaRPr lang="en-US" b="1" dirty="0">
              <a:solidFill>
                <a:schemeClr val="bg1">
                  <a:lumMod val="75000"/>
                </a:schemeClr>
              </a:solidFill>
            </a:endParaRPr>
          </a:p>
          <a:p>
            <a:pPr marL="237369" indent="-237369">
              <a:buAutoNum type="arabicPeriod" startAt="2"/>
            </a:pPr>
            <a:r>
              <a:rPr lang="en-US" b="1" dirty="0">
                <a:solidFill>
                  <a:schemeClr val="bg1">
                    <a:lumMod val="75000"/>
                  </a:schemeClr>
                </a:solidFill>
              </a:rPr>
              <a:t>identification of the acromioclavicular joint space.</a:t>
            </a:r>
          </a:p>
          <a:p>
            <a:pPr marL="237369" indent="-237369">
              <a:buAutoNum type="arabicPeriod" startAt="2"/>
            </a:pPr>
            <a:endParaRPr lang="en-US" b="1" dirty="0"/>
          </a:p>
          <a:p>
            <a:pPr marL="237369" indent="-237369">
              <a:buAutoNum type="arabicPeriod" startAt="2"/>
            </a:pPr>
            <a:r>
              <a:rPr lang="en-US" b="1" dirty="0">
                <a:solidFill>
                  <a:schemeClr val="bg1">
                    <a:lumMod val="75000"/>
                  </a:schemeClr>
                </a:solidFill>
              </a:rPr>
              <a:t>Identification of the clavicles mid-point (and midclavicular line)</a:t>
            </a:r>
          </a:p>
          <a:p>
            <a:pPr marL="237369" indent="-237369">
              <a:buAutoNum type="arabicPeriod" startAt="2"/>
            </a:pPr>
            <a:endParaRPr lang="en-US" b="1" dirty="0"/>
          </a:p>
          <a:p>
            <a:pPr marL="237369" indent="-237369">
              <a:buFontTx/>
              <a:buAutoNum type="arabicPeriod" startAt="2"/>
            </a:pPr>
            <a:r>
              <a:rPr lang="en-US" b="1" dirty="0">
                <a:solidFill>
                  <a:schemeClr val="bg1">
                    <a:lumMod val="75000"/>
                  </a:schemeClr>
                </a:solidFill>
              </a:rPr>
              <a:t>Identification of the 2</a:t>
            </a:r>
            <a:r>
              <a:rPr lang="en-US" b="1" baseline="30000" dirty="0">
                <a:solidFill>
                  <a:schemeClr val="bg1">
                    <a:lumMod val="75000"/>
                  </a:schemeClr>
                </a:solidFill>
              </a:rPr>
              <a:t>nd</a:t>
            </a:r>
            <a:r>
              <a:rPr lang="en-US" b="1" dirty="0">
                <a:solidFill>
                  <a:schemeClr val="bg1">
                    <a:lumMod val="75000"/>
                  </a:schemeClr>
                </a:solidFill>
              </a:rPr>
              <a:t> intercostal space (above the third rib - midclavicular line)</a:t>
            </a:r>
          </a:p>
          <a:p>
            <a:pPr lvl="2"/>
            <a:r>
              <a:rPr lang="en-US" b="1" u="sng" dirty="0"/>
              <a:t>Helpful tip</a:t>
            </a:r>
            <a:r>
              <a:rPr lang="en-US" b="1" dirty="0"/>
              <a:t>: Identify 2</a:t>
            </a:r>
            <a:r>
              <a:rPr lang="en-US" b="1" baseline="30000" dirty="0"/>
              <a:t>nd</a:t>
            </a:r>
            <a:r>
              <a:rPr lang="en-US" b="1" dirty="0"/>
              <a:t> rib lateral to the angle of Louis</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33426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2943" indent="-232943">
              <a:buFont typeface="+mj-lt"/>
              <a:buAutoNum type="arabicPeriod"/>
            </a:pPr>
            <a:r>
              <a:rPr lang="en-US" b="1" dirty="0">
                <a:solidFill>
                  <a:schemeClr val="bg1">
                    <a:lumMod val="75000"/>
                  </a:schemeClr>
                </a:solidFill>
              </a:rPr>
              <a:t>identification of the sternal notch.</a:t>
            </a:r>
          </a:p>
          <a:p>
            <a:endParaRPr lang="en-US" b="1" dirty="0"/>
          </a:p>
          <a:p>
            <a:pPr marL="232943" indent="-232943">
              <a:buAutoNum type="arabicPeriod" startAt="2"/>
            </a:pPr>
            <a:r>
              <a:rPr lang="en-US" b="1" dirty="0">
                <a:solidFill>
                  <a:schemeClr val="bg1">
                    <a:lumMod val="75000"/>
                  </a:schemeClr>
                </a:solidFill>
              </a:rPr>
              <a:t>Identification of the sternoclavicular joint space.</a:t>
            </a:r>
          </a:p>
          <a:p>
            <a:pPr marL="232943" indent="-232943">
              <a:buAutoNum type="arabicPeriod" startAt="2"/>
            </a:pPr>
            <a:endParaRPr lang="en-US" b="1" dirty="0">
              <a:solidFill>
                <a:schemeClr val="bg1">
                  <a:lumMod val="75000"/>
                </a:schemeClr>
              </a:solidFill>
            </a:endParaRPr>
          </a:p>
          <a:p>
            <a:pPr marL="232943" indent="-232943">
              <a:buAutoNum type="arabicPeriod" startAt="2"/>
            </a:pPr>
            <a:r>
              <a:rPr lang="en-US" b="1" dirty="0">
                <a:solidFill>
                  <a:schemeClr val="bg1">
                    <a:lumMod val="75000"/>
                  </a:schemeClr>
                </a:solidFill>
              </a:rPr>
              <a:t>identification of the acromioclavicular joint space.</a:t>
            </a:r>
          </a:p>
          <a:p>
            <a:pPr marL="232943" indent="-232943">
              <a:buAutoNum type="arabicPeriod" startAt="2"/>
            </a:pPr>
            <a:endParaRPr lang="en-US" b="1" dirty="0"/>
          </a:p>
          <a:p>
            <a:pPr marL="232943" indent="-232943">
              <a:buAutoNum type="arabicPeriod" startAt="2"/>
            </a:pPr>
            <a:r>
              <a:rPr lang="en-US" b="1" dirty="0">
                <a:solidFill>
                  <a:schemeClr val="bg1">
                    <a:lumMod val="75000"/>
                  </a:schemeClr>
                </a:solidFill>
              </a:rPr>
              <a:t>Identification of the clavicles mid-point (and midclavicular line)</a:t>
            </a:r>
          </a:p>
          <a:p>
            <a:pPr marL="232943" indent="-232943">
              <a:buAutoNum type="arabicPeriod" startAt="2"/>
            </a:pPr>
            <a:endParaRPr lang="en-US" b="1" dirty="0"/>
          </a:p>
          <a:p>
            <a:pPr marL="232943" indent="-232943">
              <a:buFontTx/>
              <a:buAutoNum type="arabicPeriod" startAt="2"/>
            </a:pPr>
            <a:r>
              <a:rPr lang="en-US" b="1" dirty="0">
                <a:solidFill>
                  <a:schemeClr val="bg1">
                    <a:lumMod val="75000"/>
                  </a:schemeClr>
                </a:solidFill>
              </a:rPr>
              <a:t>Identification of the 2</a:t>
            </a:r>
            <a:r>
              <a:rPr lang="en-US" b="1" baseline="30000" dirty="0">
                <a:solidFill>
                  <a:schemeClr val="bg1">
                    <a:lumMod val="75000"/>
                  </a:schemeClr>
                </a:solidFill>
              </a:rPr>
              <a:t>nd</a:t>
            </a:r>
            <a:r>
              <a:rPr lang="en-US" b="1" dirty="0">
                <a:solidFill>
                  <a:schemeClr val="bg1">
                    <a:lumMod val="75000"/>
                  </a:schemeClr>
                </a:solidFill>
              </a:rPr>
              <a:t> intercostal space (above the third rib – midclavicular line)</a:t>
            </a:r>
          </a:p>
          <a:p>
            <a:pPr lvl="2"/>
            <a:r>
              <a:rPr lang="en-US" b="1" dirty="0"/>
              <a:t>Helpful tip: Identify 2</a:t>
            </a:r>
            <a:r>
              <a:rPr lang="en-US" b="1" baseline="30000" dirty="0"/>
              <a:t>nd</a:t>
            </a:r>
            <a:r>
              <a:rPr lang="en-US" b="1" dirty="0"/>
              <a:t> rib lateral to the angle of Louis</a:t>
            </a:r>
          </a:p>
          <a:p>
            <a:pPr lvl="2"/>
            <a:endParaRPr lang="en-US" b="1" dirty="0"/>
          </a:p>
          <a:p>
            <a:pPr marL="232943" indent="-232943">
              <a:buAutoNum type="arabicPeriod" startAt="6"/>
            </a:pPr>
            <a:r>
              <a:rPr lang="en-US" dirty="0"/>
              <a:t>Identify the intersection between </a:t>
            </a:r>
            <a:r>
              <a:rPr lang="en-US" b="1" dirty="0"/>
              <a:t>vertical midclavicular line </a:t>
            </a:r>
            <a:r>
              <a:rPr lang="en-US" dirty="0"/>
              <a:t>and a </a:t>
            </a:r>
            <a:r>
              <a:rPr lang="en-US" b="1" dirty="0"/>
              <a:t>horizontal line running laterally from the angle of Louis</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74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1003300"/>
            <a:ext cx="4729163" cy="2660650"/>
          </a:xfrm>
        </p:spPr>
      </p:sp>
      <p:sp>
        <p:nvSpPr>
          <p:cNvPr id="3" name="Notes Placeholder 2"/>
          <p:cNvSpPr>
            <a:spLocks noGrp="1"/>
          </p:cNvSpPr>
          <p:nvPr>
            <p:ph type="body" idx="1"/>
          </p:nvPr>
        </p:nvSpPr>
        <p:spPr>
          <a:xfrm>
            <a:off x="716618" y="4001967"/>
            <a:ext cx="5732949" cy="4975167"/>
          </a:xfrm>
        </p:spPr>
        <p:txBody>
          <a:bodyPr/>
          <a:lstStyle/>
          <a:p>
            <a:r>
              <a:rPr lang="en-US" b="1" dirty="0">
                <a:solidFill>
                  <a:schemeClr val="bg1">
                    <a:lumMod val="75000"/>
                  </a:schemeClr>
                </a:solidFill>
              </a:rPr>
              <a:t>The insertion site commonly accepted for anterior decompression is the 2</a:t>
            </a:r>
            <a:r>
              <a:rPr lang="en-US" b="1" baseline="30000" dirty="0">
                <a:solidFill>
                  <a:schemeClr val="bg1">
                    <a:lumMod val="75000"/>
                  </a:schemeClr>
                </a:solidFill>
              </a:rPr>
              <a:t>nd</a:t>
            </a:r>
            <a:r>
              <a:rPr lang="en-US" b="1" dirty="0">
                <a:solidFill>
                  <a:schemeClr val="bg1">
                    <a:lumMod val="75000"/>
                  </a:schemeClr>
                </a:solidFill>
              </a:rPr>
              <a:t> intercostal space, on the midclavicular line.</a:t>
            </a:r>
            <a:r>
              <a:rPr lang="en-US" dirty="0">
                <a:solidFill>
                  <a:schemeClr val="bg1">
                    <a:lumMod val="75000"/>
                  </a:schemeClr>
                </a:solidFill>
              </a:rPr>
              <a:t> Please confer with protocol or standards for verification).</a:t>
            </a:r>
          </a:p>
          <a:p>
            <a:endParaRPr lang="en-US" dirty="0"/>
          </a:p>
          <a:p>
            <a:r>
              <a:rPr lang="en-US" b="1" dirty="0"/>
              <a:t>Steps to locating the anterior decompression site:</a:t>
            </a:r>
          </a:p>
          <a:p>
            <a:endParaRPr lang="en-US" b="1" dirty="0"/>
          </a:p>
          <a:p>
            <a:pPr marL="237369" indent="-237369">
              <a:buFont typeface="+mj-lt"/>
              <a:buAutoNum type="arabicPeriod"/>
            </a:pPr>
            <a:r>
              <a:rPr lang="en-US" b="1" dirty="0">
                <a:solidFill>
                  <a:schemeClr val="bg1">
                    <a:lumMod val="75000"/>
                  </a:schemeClr>
                </a:solidFill>
              </a:rPr>
              <a:t>identification of the sternal notch.</a:t>
            </a:r>
          </a:p>
          <a:p>
            <a:endParaRPr lang="en-US" b="1" dirty="0"/>
          </a:p>
          <a:p>
            <a:pPr marL="237369" indent="-237369">
              <a:buAutoNum type="arabicPeriod" startAt="2"/>
            </a:pPr>
            <a:r>
              <a:rPr lang="en-US" b="1" dirty="0">
                <a:solidFill>
                  <a:schemeClr val="bg1">
                    <a:lumMod val="75000"/>
                  </a:schemeClr>
                </a:solidFill>
              </a:rPr>
              <a:t>Identification of the sternoclavicular joint space.</a:t>
            </a:r>
          </a:p>
          <a:p>
            <a:pPr marL="237369" indent="-237369">
              <a:buAutoNum type="arabicPeriod" startAt="2"/>
            </a:pPr>
            <a:endParaRPr lang="en-US" b="1" dirty="0">
              <a:solidFill>
                <a:schemeClr val="bg1">
                  <a:lumMod val="75000"/>
                </a:schemeClr>
              </a:solidFill>
            </a:endParaRPr>
          </a:p>
          <a:p>
            <a:pPr marL="237369" indent="-237369">
              <a:buAutoNum type="arabicPeriod" startAt="2"/>
            </a:pPr>
            <a:r>
              <a:rPr lang="en-US" b="1" dirty="0">
                <a:solidFill>
                  <a:schemeClr val="bg1">
                    <a:lumMod val="75000"/>
                  </a:schemeClr>
                </a:solidFill>
              </a:rPr>
              <a:t>identification of the acromioclavicular joint space.</a:t>
            </a:r>
          </a:p>
          <a:p>
            <a:pPr marL="237369" indent="-237369">
              <a:buAutoNum type="arabicPeriod" startAt="2"/>
            </a:pPr>
            <a:endParaRPr lang="en-US" b="1" dirty="0"/>
          </a:p>
          <a:p>
            <a:pPr marL="237369" indent="-237369">
              <a:buAutoNum type="arabicPeriod" startAt="2"/>
            </a:pPr>
            <a:r>
              <a:rPr lang="en-US" b="1" dirty="0">
                <a:solidFill>
                  <a:schemeClr val="bg1">
                    <a:lumMod val="75000"/>
                  </a:schemeClr>
                </a:solidFill>
              </a:rPr>
              <a:t>Identification of the clavicles mid-point (and midclavicular line)</a:t>
            </a:r>
          </a:p>
          <a:p>
            <a:pPr marL="237369" indent="-237369">
              <a:buAutoNum type="arabicPeriod" startAt="2"/>
            </a:pPr>
            <a:endParaRPr lang="en-US" b="1" dirty="0"/>
          </a:p>
          <a:p>
            <a:pPr marL="237369" indent="-237369">
              <a:buFontTx/>
              <a:buAutoNum type="arabicPeriod" startAt="2"/>
            </a:pPr>
            <a:r>
              <a:rPr lang="en-US" b="1" dirty="0">
                <a:solidFill>
                  <a:schemeClr val="bg1">
                    <a:lumMod val="75000"/>
                  </a:schemeClr>
                </a:solidFill>
              </a:rPr>
              <a:t>Identification of the 2</a:t>
            </a:r>
            <a:r>
              <a:rPr lang="en-US" b="1" baseline="30000" dirty="0">
                <a:solidFill>
                  <a:schemeClr val="bg1">
                    <a:lumMod val="75000"/>
                  </a:schemeClr>
                </a:solidFill>
              </a:rPr>
              <a:t>nd</a:t>
            </a:r>
            <a:r>
              <a:rPr lang="en-US" b="1" dirty="0">
                <a:solidFill>
                  <a:schemeClr val="bg1">
                    <a:lumMod val="75000"/>
                  </a:schemeClr>
                </a:solidFill>
              </a:rPr>
              <a:t> intercostal space (above the third rib – midclavicular line)</a:t>
            </a:r>
          </a:p>
          <a:p>
            <a:pPr lvl="2"/>
            <a:r>
              <a:rPr lang="en-US" b="1" dirty="0">
                <a:solidFill>
                  <a:schemeClr val="bg1">
                    <a:lumMod val="75000"/>
                  </a:schemeClr>
                </a:solidFill>
              </a:rPr>
              <a:t>Helpful tip: Identify 2</a:t>
            </a:r>
            <a:r>
              <a:rPr lang="en-US" b="1" baseline="30000" dirty="0">
                <a:solidFill>
                  <a:schemeClr val="bg1">
                    <a:lumMod val="75000"/>
                  </a:schemeClr>
                </a:solidFill>
              </a:rPr>
              <a:t>nd</a:t>
            </a:r>
            <a:r>
              <a:rPr lang="en-US" b="1" dirty="0">
                <a:solidFill>
                  <a:schemeClr val="bg1">
                    <a:lumMod val="75000"/>
                  </a:schemeClr>
                </a:solidFill>
              </a:rPr>
              <a:t> rib lateral to the angel of Louis</a:t>
            </a:r>
          </a:p>
          <a:p>
            <a:pPr lvl="2"/>
            <a:endParaRPr lang="en-US" b="1" dirty="0"/>
          </a:p>
          <a:p>
            <a:pPr marL="237369" indent="-237369">
              <a:buAutoNum type="arabicPeriod" startAt="6"/>
            </a:pPr>
            <a:r>
              <a:rPr lang="en-US" dirty="0">
                <a:solidFill>
                  <a:schemeClr val="bg1">
                    <a:lumMod val="75000"/>
                  </a:schemeClr>
                </a:solidFill>
              </a:rPr>
              <a:t>Identify the intersection between the vertical midclavicular line and a horizontal line running laterally from the angle of Louis.</a:t>
            </a:r>
          </a:p>
          <a:p>
            <a:endParaRPr lang="en-US" dirty="0"/>
          </a:p>
          <a:p>
            <a:pPr marL="237369" indent="-237369">
              <a:buAutoNum type="arabicPeriod" startAt="7"/>
            </a:pPr>
            <a:r>
              <a:rPr lang="en-US" dirty="0"/>
              <a:t>Confirm location by firmly palpating the 3</a:t>
            </a:r>
            <a:r>
              <a:rPr lang="en-US" baseline="30000" dirty="0"/>
              <a:t>rd</a:t>
            </a:r>
            <a:r>
              <a:rPr lang="en-US" dirty="0"/>
              <a:t> rib on the midclavicular line.</a:t>
            </a:r>
          </a:p>
          <a:p>
            <a:pPr marL="237369" indent="-237369">
              <a:buAutoNum type="arabicPeriod" startAt="7"/>
            </a:pPr>
            <a:endParaRPr lang="en-US" dirty="0"/>
          </a:p>
          <a:p>
            <a:pPr marL="237369" indent="-237369">
              <a:buAutoNum type="arabicPeriod" startAt="7"/>
            </a:pPr>
            <a:r>
              <a:rPr lang="en-US" dirty="0"/>
              <a:t>Cleanse site according to local protocol and standard.</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62794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site has been properly cleansed, preparations for ENHANCED</a:t>
            </a:r>
            <a:r>
              <a:rPr lang="en-US" baseline="0" dirty="0"/>
              <a:t> ARS</a:t>
            </a:r>
            <a:r>
              <a:rPr lang="en-US" dirty="0"/>
              <a:t>™ insertion can be completed.</a:t>
            </a:r>
          </a:p>
          <a:p>
            <a:endParaRPr lang="en-US" dirty="0"/>
          </a:p>
          <a:p>
            <a:r>
              <a:rPr lang="en-US" dirty="0"/>
              <a:t>Note site “framing” and “reverification” in the image provided. </a:t>
            </a:r>
            <a:r>
              <a:rPr lang="en-US" b="1" dirty="0"/>
              <a:t>Framing</a:t>
            </a:r>
            <a:r>
              <a:rPr lang="en-US" dirty="0"/>
              <a:t> (spreading the skin between two fingers) </a:t>
            </a:r>
            <a:r>
              <a:rPr lang="en-US" b="1" dirty="0"/>
              <a:t>tightens the tissue to improve penetration.</a:t>
            </a:r>
          </a:p>
          <a:p>
            <a:endParaRPr lang="en-US" dirty="0"/>
          </a:p>
          <a:p>
            <a:r>
              <a:rPr lang="en-US" dirty="0"/>
              <a:t>Site reverification (of the targeted rib) ensures that the ENHANCED</a:t>
            </a:r>
            <a:r>
              <a:rPr lang="en-US" baseline="0" dirty="0"/>
              <a:t> ARS</a:t>
            </a:r>
            <a:r>
              <a:rPr lang="en-US" dirty="0"/>
              <a:t>™ needle tip will FIRST be placed against the rib.</a:t>
            </a:r>
          </a:p>
          <a:p>
            <a:endParaRPr lang="en-US" dirty="0"/>
          </a:p>
          <a:p>
            <a:r>
              <a:rPr lang="en-US" i="1" dirty="0">
                <a:solidFill>
                  <a:srgbClr val="C00000"/>
                </a:solidFill>
                <a:latin typeface="+mj-lt"/>
              </a:rPr>
              <a:t>C</a:t>
            </a:r>
            <a:r>
              <a:rPr lang="en-US" sz="1200" i="1" dirty="0">
                <a:solidFill>
                  <a:srgbClr val="C00000"/>
                </a:solidFill>
                <a:latin typeface="+mj-lt"/>
              </a:rPr>
              <a:t>onsider nicking skin with needle tip to ease ENHANCED ARS™ penetration through epidermis and dermis.</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75668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the ENHANCED</a:t>
            </a:r>
            <a:r>
              <a:rPr lang="en-US" b="1" baseline="0" dirty="0"/>
              <a:t> ARS</a:t>
            </a:r>
            <a:r>
              <a:rPr lang="en-US" b="1" dirty="0"/>
              <a:t>™ has penetrated the skin, adipose, and muscle tissue, it should be firmly placed against the rib </a:t>
            </a:r>
            <a:r>
              <a:rPr lang="en-US" dirty="0"/>
              <a:t>(this is a critical identification step to ensure patient safety).</a:t>
            </a:r>
          </a:p>
          <a:p>
            <a:endParaRPr lang="en-US" dirty="0"/>
          </a:p>
          <a:p>
            <a:r>
              <a:rPr lang="en-US" dirty="0"/>
              <a:t>When the</a:t>
            </a:r>
            <a:r>
              <a:rPr lang="en-US" baseline="0" dirty="0"/>
              <a:t> ENHANCED ARS</a:t>
            </a:r>
            <a:r>
              <a:rPr lang="en-US" dirty="0"/>
              <a:t>™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placement of the catheter within the pleural space). </a:t>
            </a:r>
          </a:p>
          <a:p>
            <a:endParaRPr lang="en-US" dirty="0"/>
          </a:p>
          <a:p>
            <a:r>
              <a:rPr lang="en-US" dirty="0"/>
              <a:t>ENSURE that the ENHANCED</a:t>
            </a:r>
            <a:r>
              <a:rPr lang="en-US" baseline="0" dirty="0"/>
              <a:t> ARS</a:t>
            </a:r>
            <a:r>
              <a:rPr lang="en-US" dirty="0"/>
              <a:t>™ is positioned perpendicular to the chest wall. Note the sloped angle of the anterior thoracic wall.</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40151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the ENHANCED</a:t>
            </a:r>
            <a:r>
              <a:rPr lang="en-US" b="1" baseline="0" dirty="0"/>
              <a:t> ARS</a:t>
            </a:r>
            <a:r>
              <a:rPr lang="en-US" b="1" dirty="0"/>
              <a:t>™ has penetrated the skin and adipose tissue, it should be firmly placed against the rib </a:t>
            </a:r>
            <a:r>
              <a:rPr lang="en-US" dirty="0"/>
              <a:t>(this is a critical identification step to ensure patient safety).</a:t>
            </a:r>
          </a:p>
          <a:p>
            <a:endParaRPr lang="en-US" dirty="0"/>
          </a:p>
          <a:p>
            <a:r>
              <a:rPr lang="en-US" dirty="0"/>
              <a:t>Once the ENHANCED</a:t>
            </a:r>
            <a:r>
              <a:rPr lang="en-US" baseline="0" dirty="0"/>
              <a:t> ARS</a:t>
            </a:r>
            <a:r>
              <a:rPr lang="en-US" dirty="0"/>
              <a:t>™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entry of the needle set within the pleural space). </a:t>
            </a:r>
          </a:p>
          <a:p>
            <a:endParaRPr lang="en-US" dirty="0"/>
          </a:p>
          <a:p>
            <a:r>
              <a:rPr lang="en-US" dirty="0"/>
              <a:t>ENSURE that the SPEAR™ is positioned perpendicular to the chest wall. Note the sloped angle of the anterior thoracic wall.</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37209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on this slide is for additional clarity of previous point.</a:t>
            </a:r>
          </a:p>
          <a:p>
            <a:endParaRPr lang="en-US" b="1" dirty="0"/>
          </a:p>
          <a:p>
            <a:r>
              <a:rPr lang="en-US" b="1" dirty="0"/>
              <a:t>Once the ENHANCED</a:t>
            </a:r>
            <a:r>
              <a:rPr lang="en-US" b="1" baseline="0" dirty="0"/>
              <a:t> ARS</a:t>
            </a:r>
            <a:r>
              <a:rPr lang="en-US" b="1" dirty="0"/>
              <a:t>™ has penetrated the skin and adipose tissue, it should be firmly placed against the rib </a:t>
            </a:r>
            <a:r>
              <a:rPr lang="en-US" dirty="0"/>
              <a:t>(this is a critical identification step to ensure patient safety).</a:t>
            </a:r>
          </a:p>
          <a:p>
            <a:endParaRPr lang="en-US" dirty="0"/>
          </a:p>
          <a:p>
            <a:r>
              <a:rPr lang="en-US" dirty="0"/>
              <a:t>Once the ENHANCED</a:t>
            </a:r>
            <a:r>
              <a:rPr lang="en-US" baseline="0" dirty="0"/>
              <a:t> ARS</a:t>
            </a:r>
            <a:r>
              <a:rPr lang="en-US" dirty="0"/>
              <a:t>™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entry of the needle set within the pleural space). </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00990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ENHANCED</a:t>
            </a:r>
            <a:r>
              <a:rPr lang="en-US" baseline="0" dirty="0"/>
              <a:t> ARS</a:t>
            </a:r>
            <a:r>
              <a:rPr lang="en-US" dirty="0"/>
              <a:t>™ needle tip has been placed against the targeted rib, the </a:t>
            </a:r>
            <a:r>
              <a:rPr lang="en-US" b="1" dirty="0"/>
              <a:t>provider should MARK and HOLD 3 centimeters above the skin. </a:t>
            </a:r>
          </a:p>
          <a:p>
            <a:endParaRPr lang="en-US" b="1" dirty="0"/>
          </a:p>
          <a:p>
            <a:r>
              <a:rPr lang="en-US" b="1" dirty="0"/>
              <a:t>Proceed with insertion while ensuring that penetration is limited by fingertip control.</a:t>
            </a:r>
          </a:p>
          <a:p>
            <a:endParaRPr lang="en-US" dirty="0"/>
          </a:p>
          <a:p>
            <a:r>
              <a:rPr lang="en-US" b="1" dirty="0"/>
              <a:t>Depth marking is critical to the next phase of insertion (which is placement of the catheter within the pleural space). </a:t>
            </a:r>
          </a:p>
          <a:p>
            <a:endParaRPr lang="en-US" dirty="0"/>
          </a:p>
          <a:p>
            <a:r>
              <a:rPr lang="en-US" dirty="0"/>
              <a:t>ENSURE that the ENHANCED</a:t>
            </a:r>
            <a:r>
              <a:rPr lang="en-US" baseline="0" dirty="0"/>
              <a:t> ARS</a:t>
            </a:r>
            <a:r>
              <a:rPr lang="en-US" dirty="0"/>
              <a:t>™ is positioned perpendicular to the chest wall. Note the sloped angle of the anterior thoracic wall.</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91831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
        <p:nvSpPr>
          <p:cNvPr id="5" name="Notes Placeholder 2"/>
          <p:cNvSpPr>
            <a:spLocks noGrp="1"/>
          </p:cNvSpPr>
          <p:nvPr>
            <p:ph type="body" idx="1"/>
          </p:nvPr>
        </p:nvSpPr>
        <p:spPr>
          <a:xfrm>
            <a:off x="716619" y="4548457"/>
            <a:ext cx="5732949" cy="4272794"/>
          </a:xfrm>
        </p:spPr>
        <p:txBody>
          <a:bodyPr/>
          <a:lstStyle/>
          <a:p>
            <a:r>
              <a:rPr lang="en-US" dirty="0"/>
              <a:t>Illustration on this slide is for additional clarity of previous point.</a:t>
            </a:r>
          </a:p>
          <a:p>
            <a:endParaRPr lang="en-US" dirty="0"/>
          </a:p>
          <a:p>
            <a:r>
              <a:rPr lang="en-US" dirty="0"/>
              <a:t>With 3 centimeters identified, the provider must carefully </a:t>
            </a:r>
            <a:r>
              <a:rPr lang="en-US" b="1" dirty="0"/>
              <a:t>move the ENHANCED</a:t>
            </a:r>
            <a:r>
              <a:rPr lang="en-US" b="1" baseline="0" dirty="0"/>
              <a:t> ARS</a:t>
            </a:r>
            <a:r>
              <a:rPr lang="en-US" b="1" dirty="0"/>
              <a:t>™ needle tip superiorly over the targeted rib and guide the assembly into the thoracic cavity. </a:t>
            </a:r>
            <a:r>
              <a:rPr lang="en-US" dirty="0"/>
              <a:t>Illustrations on this slide depict needle set entry over the targeted rib. Note that this image shows the </a:t>
            </a:r>
            <a:r>
              <a:rPr lang="en-US" b="1" dirty="0"/>
              <a:t>ENHANCED</a:t>
            </a:r>
            <a:r>
              <a:rPr lang="en-US" b="1" baseline="0" dirty="0"/>
              <a:t> ARS</a:t>
            </a:r>
            <a:r>
              <a:rPr lang="en-US" b="1" dirty="0"/>
              <a:t>™ advanced the correct distance with “fingertip control.” </a:t>
            </a:r>
          </a:p>
          <a:p>
            <a:endParaRPr lang="en-US" dirty="0"/>
          </a:p>
          <a:p>
            <a:r>
              <a:rPr lang="en-US" dirty="0"/>
              <a:t>This step was safely accomplished by pinning 3 centimeters above the tissue WHILE the needle tip was against the rib. Note that the provider ASSURED proper insertion depth was achieved (and NOT exceeded). </a:t>
            </a:r>
          </a:p>
          <a:p>
            <a:endParaRPr lang="en-US" dirty="0"/>
          </a:p>
          <a:p>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dirty="0"/>
          </a:p>
          <a:p>
            <a:r>
              <a:rPr lang="en-US" dirty="0"/>
              <a:t>It is well understood and established that some experienced providers can appreciate needle set penetration of the parietal pleura (thus indicating appropriately achieved depth). Regardless of depth control method - </a:t>
            </a:r>
            <a:r>
              <a:rPr lang="en-US" b="1" dirty="0"/>
              <a:t>DO NOT “BURY” or fully extend ANY decompression needle completely into the thoracic cavity.     </a:t>
            </a:r>
          </a:p>
          <a:p>
            <a:endParaRPr lang="en-US" b="1" dirty="0"/>
          </a:p>
          <a:p>
            <a:r>
              <a:rPr lang="en-US" b="1" dirty="0"/>
              <a:t>*Air under pressure may release from the thoracic cavity at this point.</a:t>
            </a:r>
          </a:p>
        </p:txBody>
      </p:sp>
    </p:spTree>
    <p:extLst>
      <p:ext uri="{BB962C8B-B14F-4D97-AF65-F5344CB8AC3E}">
        <p14:creationId xmlns:p14="http://schemas.microsoft.com/office/powerpoint/2010/main" val="89453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most modern medical devices, the ENHANCED ARS™ decompression needle system meets rigid safety standards, governmental mandates, and the demanding expectation of clinicians worldwide.</a:t>
            </a:r>
          </a:p>
          <a:p>
            <a:endParaRPr lang="en-US" dirty="0"/>
          </a:p>
          <a:p>
            <a:r>
              <a:rPr lang="en-US" dirty="0"/>
              <a:t>The ENHANCED ARS™ decompression needle system was developed with attention to the latest presented and published scientific evidence, as well as guidance from today’s leading experts in the fields of Emergency Medicine, Trauma Surgery, Pulmonology, Critical Care, Combat Care, and Pre-Hospital Emergency Medicine. </a:t>
            </a:r>
          </a:p>
          <a:p>
            <a:endParaRPr lang="en-US" dirty="0"/>
          </a:p>
          <a:p>
            <a:r>
              <a:rPr lang="en-US" b="1" dirty="0"/>
              <a:t>The ENHANCED ARS™ Warranty and Advisory should be read and understood as a component of this program.</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32711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catheter has been released from the needle, </a:t>
            </a:r>
            <a:r>
              <a:rPr lang="en-US" b="1" dirty="0"/>
              <a:t>advance the catheter while keeping the needle stationary as a guide.</a:t>
            </a:r>
          </a:p>
          <a:p>
            <a:endParaRPr lang="en-US" b="1" dirty="0"/>
          </a:p>
          <a:p>
            <a:r>
              <a:rPr lang="en-US" b="1" dirty="0"/>
              <a:t>*Air under pressure may release from the thoracic cavity at this point.</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309443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on this slide is for additional clarity of previous point.</a:t>
            </a:r>
          </a:p>
          <a:p>
            <a:endParaRPr lang="en-US" dirty="0"/>
          </a:p>
          <a:p>
            <a:r>
              <a:rPr lang="en-US" dirty="0"/>
              <a:t>Once catheter has been released from the needle, </a:t>
            </a:r>
            <a:r>
              <a:rPr lang="en-US" b="1" dirty="0"/>
              <a:t>advance the catheter while keeping the needle stationary as a catheter guide.</a:t>
            </a:r>
          </a:p>
          <a:p>
            <a:endParaRPr lang="en-US" b="1" dirty="0"/>
          </a:p>
          <a:p>
            <a:r>
              <a:rPr lang="en-US" b="1" dirty="0"/>
              <a:t>*Air under pressure may release from the thoracic cavity at this point.</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830526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
        <p:nvSpPr>
          <p:cNvPr id="5" name="Notes Placeholder 4"/>
          <p:cNvSpPr>
            <a:spLocks noGrp="1"/>
          </p:cNvSpPr>
          <p:nvPr>
            <p:ph type="body" sz="quarter" idx="11"/>
          </p:nvPr>
        </p:nvSpPr>
        <p:spPr/>
        <p:txBody>
          <a:bodyPr/>
          <a:lstStyle/>
          <a:p>
            <a:r>
              <a:rPr lang="en-US" dirty="0"/>
              <a:t>Secure the catheter according to local protocol and standard.</a:t>
            </a:r>
          </a:p>
          <a:p>
            <a:endParaRPr lang="en-US" dirty="0"/>
          </a:p>
          <a:p>
            <a:r>
              <a:rPr lang="en-US" b="1" dirty="0"/>
              <a:t>Monitor the patient. </a:t>
            </a:r>
          </a:p>
          <a:p>
            <a:endParaRPr lang="en-US" dirty="0"/>
          </a:p>
        </p:txBody>
      </p:sp>
    </p:spTree>
    <p:extLst>
      <p:ext uri="{BB962C8B-B14F-4D97-AF65-F5344CB8AC3E}">
        <p14:creationId xmlns:p14="http://schemas.microsoft.com/office/powerpoint/2010/main" val="3184189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Successful thoracic decompression</a:t>
            </a:r>
            <a:r>
              <a:rPr lang="en-US" dirty="0">
                <a:solidFill>
                  <a:srgbClr val="002060"/>
                </a:solidFill>
              </a:rPr>
              <a:t> </a:t>
            </a:r>
            <a:r>
              <a:rPr lang="en-US" dirty="0"/>
              <a:t>may have occurred if </a:t>
            </a:r>
            <a:r>
              <a:rPr lang="en-US" i="1" dirty="0"/>
              <a:t>one or more </a:t>
            </a:r>
            <a:r>
              <a:rPr lang="en-US" dirty="0"/>
              <a:t>of the following is observed:</a:t>
            </a:r>
          </a:p>
          <a:p>
            <a:endParaRPr lang="en-US" sz="800" dirty="0"/>
          </a:p>
          <a:p>
            <a:pPr marL="296711" indent="-296711">
              <a:buFont typeface="Arial" panose="020B0604020202020204" pitchFamily="34" charset="0"/>
              <a:buChar char="•"/>
            </a:pPr>
            <a:r>
              <a:rPr lang="en-US" dirty="0"/>
              <a:t>Improvement of respiratory distress.</a:t>
            </a:r>
          </a:p>
          <a:p>
            <a:pPr marL="296711" indent="-296711">
              <a:buFont typeface="Arial" panose="020B0604020202020204" pitchFamily="34" charset="0"/>
              <a:buChar char="•"/>
            </a:pPr>
            <a:r>
              <a:rPr lang="en-US" dirty="0"/>
              <a:t>Relief of air from catheter</a:t>
            </a:r>
            <a:r>
              <a:rPr lang="en-US" dirty="0">
                <a:solidFill>
                  <a:schemeClr val="bg1">
                    <a:lumMod val="50000"/>
                  </a:schemeClr>
                </a:solidFill>
              </a:rPr>
              <a:t>.</a:t>
            </a:r>
          </a:p>
          <a:p>
            <a:pPr marL="296711" indent="-296711">
              <a:buFont typeface="Arial" panose="020B0604020202020204" pitchFamily="34" charset="0"/>
              <a:buChar char="•"/>
            </a:pPr>
            <a:r>
              <a:rPr lang="en-US" dirty="0"/>
              <a:t>Improvement of 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6711" indent="-296711">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26259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1239838"/>
            <a:ext cx="5668963" cy="3189287"/>
          </a:xfrm>
        </p:spPr>
      </p:sp>
      <p:sp>
        <p:nvSpPr>
          <p:cNvPr id="3" name="Notes Placeholder 2"/>
          <p:cNvSpPr>
            <a:spLocks noGrp="1"/>
          </p:cNvSpPr>
          <p:nvPr>
            <p:ph type="body" idx="1"/>
          </p:nvPr>
        </p:nvSpPr>
        <p:spPr/>
        <p:txBody>
          <a:bodyPr/>
          <a:lstStyle/>
          <a:p>
            <a:r>
              <a:rPr lang="en-US" dirty="0"/>
              <a:t>A patient should be monitored following any medical procedure. Thoracic decompression (by definition) is a life-saving procedure that is NOT without risk.</a:t>
            </a:r>
          </a:p>
          <a:p>
            <a:endParaRPr lang="en-US" dirty="0"/>
          </a:p>
          <a:p>
            <a:r>
              <a:rPr lang="en-US" dirty="0"/>
              <a:t>With continuous training, as well as safeguards and careful considerations, patient and provider risk can be mitigated. </a:t>
            </a:r>
          </a:p>
          <a:p>
            <a:endParaRPr lang="en-US" dirty="0"/>
          </a:p>
          <a:p>
            <a:r>
              <a:rPr lang="en-US" dirty="0"/>
              <a:t>Following thoracic decompression, continually assess the patient for complications. These should include (but not be limited to):</a:t>
            </a:r>
          </a:p>
          <a:p>
            <a:endParaRPr lang="en-US" dirty="0"/>
          </a:p>
          <a:p>
            <a:pPr marL="474739" indent="-474739">
              <a:buFont typeface="Arial" panose="020B0604020202020204" pitchFamily="34" charset="0"/>
              <a:buChar char="•"/>
            </a:pPr>
            <a:r>
              <a:rPr lang="en-US" dirty="0"/>
              <a:t>Hemodynamic instability</a:t>
            </a:r>
          </a:p>
          <a:p>
            <a:pPr marL="474739" indent="-474739">
              <a:buFont typeface="Arial" panose="020B0604020202020204" pitchFamily="34" charset="0"/>
              <a:buChar char="•"/>
            </a:pPr>
            <a:r>
              <a:rPr lang="en-US" dirty="0"/>
              <a:t>Respiratory distress</a:t>
            </a:r>
          </a:p>
          <a:p>
            <a:pPr marL="474739" indent="-474739">
              <a:buFont typeface="Arial" panose="020B0604020202020204" pitchFamily="34" charset="0"/>
              <a:buChar char="•"/>
            </a:pPr>
            <a:r>
              <a:rPr lang="en-US" dirty="0"/>
              <a:t>Unilateral chest expansion</a:t>
            </a:r>
          </a:p>
          <a:p>
            <a:pPr marL="474739" indent="-474739">
              <a:buFont typeface="Arial" panose="020B0604020202020204" pitchFamily="34" charset="0"/>
              <a:buChar char="•"/>
            </a:pPr>
            <a:r>
              <a:rPr lang="en-US" dirty="0"/>
              <a:t>Decreased oxygen saturation</a:t>
            </a:r>
          </a:p>
          <a:p>
            <a:pPr marL="474739" indent="-474739">
              <a:buFont typeface="Arial" panose="020B0604020202020204" pitchFamily="34" charset="0"/>
              <a:buChar char="•"/>
            </a:pPr>
            <a:r>
              <a:rPr lang="en-US" dirty="0"/>
              <a:t>Bleeding</a:t>
            </a:r>
          </a:p>
          <a:p>
            <a:pPr marL="474739" indent="-474739">
              <a:buFont typeface="Arial" panose="020B0604020202020204" pitchFamily="34" charset="0"/>
              <a:buChar char="•"/>
            </a:pPr>
            <a:r>
              <a:rPr lang="en-US" dirty="0"/>
              <a:t>Catheter occlusion</a:t>
            </a:r>
          </a:p>
          <a:p>
            <a:pPr marL="474739" indent="-474739">
              <a:buFont typeface="Arial" panose="020B0604020202020204" pitchFamily="34" charset="0"/>
              <a:buChar char="•"/>
            </a:pPr>
            <a:r>
              <a:rPr lang="en-US" dirty="0"/>
              <a:t>Hematoma</a:t>
            </a:r>
            <a:endParaRPr lang="en-US" sz="3800" dirty="0"/>
          </a:p>
          <a:p>
            <a:endParaRPr lang="en-US" dirty="0"/>
          </a:p>
          <a:p>
            <a:r>
              <a:rPr lang="en-US" dirty="0"/>
              <a:t>If two needle decompression attempts fail to relieve the suspected problem </a:t>
            </a:r>
            <a:r>
              <a:rPr lang="en-US" b="1" dirty="0">
                <a:solidFill>
                  <a:srgbClr val="C00000"/>
                </a:solidFill>
              </a:rPr>
              <a:t>consider other causes and potential treatments. </a:t>
            </a:r>
            <a:r>
              <a:rPr lang="en-US" dirty="0">
                <a:solidFill>
                  <a:srgbClr val="FF9900"/>
                </a:solidFill>
                <a:effectLst>
                  <a:outerShdw blurRad="38100" dist="38100" dir="2700000" algn="tl">
                    <a:srgbClr val="000000">
                      <a:alpha val="43137"/>
                    </a:srgbClr>
                  </a:outerShdw>
                </a:effectLst>
              </a:rPr>
              <a:t>IS THIS A CIRCULATORY PROBLEM?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775781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866775"/>
            <a:ext cx="4929188" cy="2773363"/>
          </a:xfrm>
        </p:spPr>
      </p:sp>
      <p:sp>
        <p:nvSpPr>
          <p:cNvPr id="3" name="Notes Placeholder 2"/>
          <p:cNvSpPr>
            <a:spLocks noGrp="1"/>
          </p:cNvSpPr>
          <p:nvPr>
            <p:ph type="body" idx="1"/>
          </p:nvPr>
        </p:nvSpPr>
        <p:spPr>
          <a:xfrm>
            <a:off x="627042" y="3812058"/>
            <a:ext cx="5732949" cy="5165075"/>
          </a:xfrm>
        </p:spPr>
        <p:txBody>
          <a:bodyPr/>
          <a:lstStyle/>
          <a:p>
            <a:r>
              <a:rPr lang="en-US" dirty="0"/>
              <a:t>As with all invasive medical devices, potential adverse complications are a risk that MUST be considered. Most often, complications are the result of improperly performed interventions. Thoracic decompression is NOT WITHOUT RISK. </a:t>
            </a:r>
            <a:endParaRPr lang="en-US" dirty="0">
              <a:solidFill>
                <a:schemeClr val="bg1">
                  <a:lumMod val="75000"/>
                </a:schemeClr>
              </a:solidFill>
            </a:endParaRPr>
          </a:p>
          <a:p>
            <a:endParaRPr lang="en-US" dirty="0">
              <a:solidFill>
                <a:schemeClr val="bg1">
                  <a:lumMod val="75000"/>
                </a:schemeClr>
              </a:solidFill>
            </a:endParaRPr>
          </a:p>
          <a:p>
            <a:r>
              <a:rPr lang="en-US" dirty="0"/>
              <a:t>The FIRST step to avoiding injury is a complete understanding of the indications and contraindications for ENHANCED</a:t>
            </a:r>
            <a:r>
              <a:rPr lang="en-US" baseline="0" dirty="0"/>
              <a:t> ARS</a:t>
            </a:r>
            <a:r>
              <a:rPr lang="en-US" dirty="0"/>
              <a:t>™ usage. Each of the listed complications SHOULD be discussed WITH </a:t>
            </a:r>
            <a:r>
              <a:rPr lang="en-US" b="1" dirty="0">
                <a:solidFill>
                  <a:schemeClr val="bg1">
                    <a:lumMod val="50000"/>
                  </a:schemeClr>
                </a:solidFill>
              </a:rPr>
              <a:t>specific mitigation strategies </a:t>
            </a:r>
            <a:r>
              <a:rPr lang="en-US" dirty="0"/>
              <a:t>integrated into the training program.</a:t>
            </a:r>
          </a:p>
          <a:p>
            <a:r>
              <a:rPr lang="en-US" dirty="0">
                <a:solidFill>
                  <a:schemeClr val="bg1">
                    <a:lumMod val="50000"/>
                  </a:schemeClr>
                </a:solidFill>
              </a:rPr>
              <a:t> </a:t>
            </a:r>
            <a:endParaRPr lang="en-US" b="1" dirty="0"/>
          </a:p>
          <a:p>
            <a:pPr algn="ctr"/>
            <a:r>
              <a:rPr lang="en-US" b="1" dirty="0"/>
              <a:t>Complications are bolded in BLACK</a:t>
            </a:r>
          </a:p>
          <a:p>
            <a:endParaRPr lang="en-US" dirty="0">
              <a:solidFill>
                <a:schemeClr val="bg1">
                  <a:lumMod val="50000"/>
                </a:schemeClr>
              </a:solidFill>
            </a:endParaRPr>
          </a:p>
          <a:p>
            <a:pPr algn="ctr"/>
            <a:r>
              <a:rPr lang="en-US" b="1" dirty="0">
                <a:solidFill>
                  <a:schemeClr val="bg1">
                    <a:lumMod val="50000"/>
                  </a:schemeClr>
                </a:solidFill>
              </a:rPr>
              <a:t>Mitigation strategies presented in GRAY</a:t>
            </a:r>
          </a:p>
          <a:p>
            <a:endParaRPr lang="en-US" dirty="0"/>
          </a:p>
          <a:p>
            <a:r>
              <a:rPr lang="en-US" dirty="0"/>
              <a:t>Potential complications include (but are not limited to):</a:t>
            </a:r>
            <a:r>
              <a:rPr lang="en-US" dirty="0">
                <a:solidFill>
                  <a:schemeClr val="bg1">
                    <a:lumMod val="50000"/>
                  </a:schemeClr>
                </a:solidFill>
              </a:rPr>
              <a:t> </a:t>
            </a:r>
          </a:p>
          <a:p>
            <a:endParaRPr lang="en-US" b="1" dirty="0"/>
          </a:p>
          <a:p>
            <a:endParaRPr lang="en-US" sz="200" dirty="0"/>
          </a:p>
          <a:p>
            <a:pPr marL="356054" indent="-356054">
              <a:buFont typeface="Arial" panose="020B0604020202020204" pitchFamily="34" charset="0"/>
              <a:buChar char="•"/>
            </a:pPr>
            <a:r>
              <a:rPr lang="en-US" b="1" dirty="0"/>
              <a:t>Death secondary to cardiac penetration </a:t>
            </a:r>
            <a:r>
              <a:rPr lang="en-US" dirty="0">
                <a:solidFill>
                  <a:schemeClr val="bg1">
                    <a:lumMod val="50000"/>
                  </a:schemeClr>
                </a:solidFill>
              </a:rPr>
              <a:t>(clinician should control thoracic penetration and restrict depth of needle set insertion).</a:t>
            </a:r>
          </a:p>
          <a:p>
            <a:pPr marL="356054" indent="-356054">
              <a:buFont typeface="Arial" panose="020B0604020202020204" pitchFamily="34" charset="0"/>
              <a:buChar char="•"/>
            </a:pPr>
            <a:r>
              <a:rPr lang="en-US" b="1" dirty="0"/>
              <a:t>Lung injury </a:t>
            </a:r>
            <a:r>
              <a:rPr lang="en-US" dirty="0">
                <a:solidFill>
                  <a:schemeClr val="bg1">
                    <a:lumMod val="50000"/>
                  </a:schemeClr>
                </a:solidFill>
              </a:rPr>
              <a:t>(insertion of needle set should be no further than 2 cm past the parietal pleura).</a:t>
            </a:r>
          </a:p>
          <a:p>
            <a:pPr marL="356054" indent="-356054">
              <a:buFont typeface="Arial" panose="020B0604020202020204" pitchFamily="34" charset="0"/>
              <a:buChar char="•"/>
            </a:pPr>
            <a:r>
              <a:rPr lang="en-US" b="1" dirty="0"/>
              <a:t>Vascular injury </a:t>
            </a:r>
            <a:r>
              <a:rPr lang="en-US" dirty="0">
                <a:solidFill>
                  <a:schemeClr val="bg1">
                    <a:lumMod val="50000"/>
                  </a:schemeClr>
                </a:solidFill>
              </a:rPr>
              <a:t>(1. insertion site restrictions to the specific locations identified in this training program. 2. maintain proper needle set angle during insertion. </a:t>
            </a:r>
          </a:p>
          <a:p>
            <a:r>
              <a:rPr lang="en-US" dirty="0">
                <a:solidFill>
                  <a:schemeClr val="bg1">
                    <a:lumMod val="50000"/>
                  </a:schemeClr>
                </a:solidFill>
              </a:rPr>
              <a:t>          3. avoidance of needle set over penetration.</a:t>
            </a:r>
          </a:p>
          <a:p>
            <a:pPr marL="356054" indent="-356054">
              <a:buFont typeface="Arial" panose="020B0604020202020204" pitchFamily="34" charset="0"/>
              <a:buChar char="•"/>
            </a:pPr>
            <a:r>
              <a:rPr lang="en-US" b="1" dirty="0"/>
              <a:t>Nerve damage </a:t>
            </a:r>
            <a:r>
              <a:rPr lang="en-US" dirty="0">
                <a:solidFill>
                  <a:schemeClr val="bg1">
                    <a:lumMod val="50000"/>
                  </a:schemeClr>
                </a:solidFill>
              </a:rPr>
              <a:t>(ensure proper insertion site location “superior to targeted rib”) </a:t>
            </a:r>
          </a:p>
          <a:p>
            <a:pPr marL="890135" lvl="1" indent="-356054"/>
            <a:r>
              <a:rPr lang="en-US" dirty="0"/>
              <a:t>Pain </a:t>
            </a:r>
            <a:r>
              <a:rPr lang="en-US" dirty="0">
                <a:solidFill>
                  <a:schemeClr val="bg1">
                    <a:lumMod val="50000"/>
                  </a:schemeClr>
                </a:solidFill>
              </a:rPr>
              <a:t>(if time permits, consider local anesthetic per protocol or standard)</a:t>
            </a:r>
          </a:p>
          <a:p>
            <a:pPr marL="890135" lvl="1" indent="-356054"/>
            <a:r>
              <a:rPr lang="en-US" dirty="0"/>
              <a:t>Numbness </a:t>
            </a:r>
            <a:r>
              <a:rPr lang="en-US" dirty="0">
                <a:solidFill>
                  <a:schemeClr val="bg1">
                    <a:lumMod val="50000"/>
                  </a:schemeClr>
                </a:solidFill>
              </a:rPr>
              <a:t>(avoid insertion on the inferior aspect of the rib)</a:t>
            </a:r>
          </a:p>
          <a:p>
            <a:pPr marL="890135" lvl="1" indent="-356054"/>
            <a:r>
              <a:rPr lang="en-US" dirty="0"/>
              <a:t>Paralysis of intercostal muscle </a:t>
            </a:r>
            <a:r>
              <a:rPr lang="en-US" dirty="0">
                <a:solidFill>
                  <a:schemeClr val="bg1">
                    <a:lumMod val="50000"/>
                  </a:schemeClr>
                </a:solidFill>
              </a:rPr>
              <a:t>(avoid insertion below rib)</a:t>
            </a:r>
          </a:p>
          <a:p>
            <a:pPr marL="356054" indent="-356054">
              <a:buFont typeface="Arial" panose="020B0604020202020204" pitchFamily="34" charset="0"/>
              <a:buChar char="•"/>
            </a:pPr>
            <a:r>
              <a:rPr lang="en-US" b="1" dirty="0"/>
              <a:t>Infection </a:t>
            </a:r>
            <a:r>
              <a:rPr lang="en-US" dirty="0">
                <a:solidFill>
                  <a:schemeClr val="bg1">
                    <a:lumMod val="50000"/>
                  </a:schemeClr>
                </a:solidFill>
              </a:rPr>
              <a:t>(use aseptic technique)</a:t>
            </a:r>
          </a:p>
          <a:p>
            <a:endParaRPr lang="en-US" sz="500"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9322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
        <p:nvSpPr>
          <p:cNvPr id="5" name="Notes Placeholder 2"/>
          <p:cNvSpPr>
            <a:spLocks noGrp="1"/>
          </p:cNvSpPr>
          <p:nvPr>
            <p:ph type="body" idx="1"/>
          </p:nvPr>
        </p:nvSpPr>
        <p:spPr/>
        <p:txBody>
          <a:bodyPr/>
          <a:lstStyle/>
          <a:p>
            <a:r>
              <a:rPr lang="en-US" dirty="0"/>
              <a:t>The ENHANCED</a:t>
            </a:r>
            <a:r>
              <a:rPr lang="en-US" baseline="0" dirty="0"/>
              <a:t> ARS</a:t>
            </a:r>
            <a:r>
              <a:rPr lang="en-US" dirty="0"/>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endParaRPr lang="en-US" dirty="0"/>
          </a:p>
          <a:p>
            <a:r>
              <a:rPr lang="en-US" dirty="0"/>
              <a:t>Clinical providers, regardless of their position, must dedicate themselves to the unrelenting truth that </a:t>
            </a:r>
            <a:r>
              <a:rPr lang="en-US" b="1" i="1" dirty="0"/>
              <a:t>critical care is an evolution on behalf of those in need</a:t>
            </a:r>
            <a:r>
              <a:rPr lang="en-US" dirty="0"/>
              <a:t>.</a:t>
            </a:r>
          </a:p>
          <a:p>
            <a:endParaRPr lang="en-US" dirty="0"/>
          </a:p>
          <a:p>
            <a:r>
              <a:rPr lang="en-US" dirty="0"/>
              <a:t>Butler F, Holcomb J, Shackelford S, et al. Management of the Suspected Tension Pneumothorax in Tactical Combat Care, TCCC Guidelines Change 17-02. J </a:t>
            </a:r>
            <a:r>
              <a:rPr lang="en-US" dirty="0" err="1"/>
              <a:t>Spe</a:t>
            </a:r>
            <a:r>
              <a:rPr lang="en-US" dirty="0"/>
              <a:t> Op Med. 2018; 18: 19-35.</a:t>
            </a:r>
          </a:p>
          <a:p>
            <a:endParaRPr lang="en-US" sz="800" dirty="0"/>
          </a:p>
          <a:p>
            <a:r>
              <a:rPr lang="en-US" sz="1100" i="1" dirty="0"/>
              <a:t>*</a:t>
            </a:r>
            <a:r>
              <a:rPr lang="en-US" sz="1000" i="1" dirty="0"/>
              <a:t>The aforementioned publication references ninety-six additional papers worthy of careful review. </a:t>
            </a:r>
          </a:p>
          <a:p>
            <a:endParaRPr lang="en-US" dirty="0"/>
          </a:p>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Kruse A, Achay J, et al Cross-Over Study Comparing 14G and 10G Needle Decompression in a Cadaver Pneumothorax Model SOMA Training, Education &amp; Scientific Assembly 2023, Presentation.</a:t>
            </a:r>
          </a:p>
          <a:p>
            <a:endParaRPr lang="en-US" dirty="0"/>
          </a:p>
        </p:txBody>
      </p:sp>
    </p:spTree>
    <p:extLst>
      <p:ext uri="{BB962C8B-B14F-4D97-AF65-F5344CB8AC3E}">
        <p14:creationId xmlns:p14="http://schemas.microsoft.com/office/powerpoint/2010/main" val="3468815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536575"/>
            <a:ext cx="4027488" cy="2265363"/>
          </a:xfrm>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36B8C726-A35C-2062-D5AF-367E12531709}"/>
              </a:ext>
            </a:extLst>
          </p:cNvPr>
          <p:cNvSpPr txBox="1">
            <a:spLocks/>
          </p:cNvSpPr>
          <p:nvPr/>
        </p:nvSpPr>
        <p:spPr>
          <a:xfrm>
            <a:off x="567459" y="2972997"/>
            <a:ext cx="5900016" cy="379927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are nine Key Facets to thoracic decompression in the Tactical Combat Care Guidelines Change 17-02 that should be considered: </a:t>
            </a:r>
            <a:r>
              <a:rPr lang="en-US" sz="1100" dirty="0">
                <a:solidFill>
                  <a:schemeClr val="bg1">
                    <a:lumMod val="50000"/>
                  </a:schemeClr>
                </a:solidFill>
                <a:latin typeface="Calibri" panose="020F0502020204030204" pitchFamily="34" charset="0"/>
                <a:ea typeface="Times New Roman" panose="02020603050405020304" pitchFamily="18" charset="0"/>
                <a:cs typeface="Times New Roman" panose="02020603050405020304" pitchFamily="18" charset="0"/>
              </a:rPr>
              <a:t>Slide numbers correspond to Anterior Insertion Program</a:t>
            </a:r>
            <a:endParaRPr lang="en-US" sz="11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400" dirty="0">
              <a:latin typeface="Times New Roman" panose="02020603050405020304" pitchFamily="18" charset="0"/>
              <a:ea typeface="Times New Roman" panose="02020603050405020304" pitchFamily="18" charset="0"/>
            </a:endParaRPr>
          </a:p>
          <a:p>
            <a:r>
              <a:rPr lang="en-US" sz="300"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Continuation of aggressive approach to suspecting and treating tension pneumothorax.</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is discussion and some evidence that unwarranted needle decompressions have presented complications. While this is a valid concern, failure to recognize and treat tension pneumothorax remains a lethal reality.</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Emphasis of bilateral decompression in traumatic arrest.</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Failure to completely address ALL possible causes of traumatic arrest continues to present as a lethal concern.</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Adds 10 Gauge.</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Designates either Lateral or Anterior sites as acceptable for thoracic decompression. </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Defines successful thoracic decompression.</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Recommends ONLY two needle decompressions be attempted before moving on to circulation.</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materials that recommend consideration of tension pneumothorax in presentations of shock.</a:t>
            </a:r>
            <a:r>
              <a:rPr lang="en-US" sz="1100" dirty="0">
                <a:solidFill>
                  <a:srgbClr val="7F7F7F"/>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finger thoracostomy when presentation warrants. </a:t>
            </a:r>
            <a:r>
              <a:rPr lang="en-US" sz="1100" dirty="0">
                <a:solidFill>
                  <a:srgbClr val="7F7F7F"/>
                </a:solidFill>
                <a:latin typeface="Calibri" panose="020F0502020204030204" pitchFamily="34" charset="0"/>
                <a:ea typeface="Times New Roman" panose="02020603050405020304" pitchFamily="18" charset="0"/>
                <a:cs typeface="Times New Roman" panose="02020603050405020304" pitchFamily="18" charset="0"/>
              </a:rPr>
              <a:t>Provider has attempted two needle decompressions without success and is authorized to perform procedure.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6793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participating in the ENHANCED</a:t>
            </a:r>
            <a:r>
              <a:rPr lang="en-US" b="1" baseline="0" dirty="0"/>
              <a:t> ARS</a:t>
            </a:r>
            <a:r>
              <a:rPr lang="en-US" b="1" dirty="0"/>
              <a:t>™ decompression needle system orientation and training.</a:t>
            </a:r>
          </a:p>
          <a:p>
            <a:endParaRPr lang="en-US" dirty="0"/>
          </a:p>
          <a:p>
            <a:r>
              <a:rPr lang="en-US" dirty="0"/>
              <a:t>If you have any questions, concerns or would like additional information please contact:</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6813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1400" b="1" dirty="0"/>
              <a:t>Key Term</a:t>
            </a:r>
            <a:r>
              <a:rPr lang="en-US" dirty="0"/>
              <a:t>, </a:t>
            </a:r>
            <a:r>
              <a:rPr lang="en-US" sz="1400" b="1" dirty="0">
                <a:solidFill>
                  <a:srgbClr val="009900"/>
                </a:solidFill>
              </a:rPr>
              <a:t>Indication</a:t>
            </a:r>
            <a:r>
              <a:rPr lang="en-US" dirty="0"/>
              <a:t> and </a:t>
            </a:r>
            <a:r>
              <a:rPr lang="en-US" sz="1400" b="1" dirty="0">
                <a:solidFill>
                  <a:srgbClr val="C00000"/>
                </a:solidFill>
              </a:rPr>
              <a:t>Contraindications</a:t>
            </a:r>
            <a:r>
              <a:rPr lang="en-US" dirty="0"/>
              <a:t> are further reinforced within this program.</a:t>
            </a:r>
          </a:p>
          <a:p>
            <a:endParaRPr lang="en-US" dirty="0"/>
          </a:p>
          <a:p>
            <a:r>
              <a:rPr lang="en-US" sz="1400" b="1" dirty="0">
                <a:solidFill>
                  <a:srgbClr val="FF9900"/>
                </a:solidFill>
              </a:rPr>
              <a:t>WARNING</a:t>
            </a:r>
            <a:r>
              <a:rPr lang="en-US" sz="1400" dirty="0">
                <a:solidFill>
                  <a:srgbClr val="FF9900"/>
                </a:solidFill>
              </a:rPr>
              <a:t>:</a:t>
            </a:r>
            <a:r>
              <a:rPr lang="en-US" dirty="0"/>
              <a:t> As with all invasive medical devices, usage is predicated on proper orientation and training, careful consideration of the indications, patient condition, review of potential contraindications, and a specific </a:t>
            </a:r>
            <a:r>
              <a:rPr lang="en-US" sz="1400" b="1" dirty="0"/>
              <a:t>RISK versus BENEFIT analysis.</a:t>
            </a:r>
          </a:p>
          <a:p>
            <a:pPr algn="ctr"/>
            <a:endParaRPr lang="en-US" sz="1400" b="1" dirty="0"/>
          </a:p>
          <a:p>
            <a:r>
              <a:rPr lang="en-US" sz="1400" b="1" dirty="0">
                <a:solidFill>
                  <a:srgbClr val="C00000"/>
                </a:solidFill>
              </a:rPr>
              <a:t>Failure to utilize this device according to the directions for use, didactic materials provided, and  NAR recommended hands-on training MAY CAUSE FURTHER INJURY.</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8784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
        <p:nvSpPr>
          <p:cNvPr id="6" name="Notes Placeholder 2"/>
          <p:cNvSpPr>
            <a:spLocks noGrp="1"/>
          </p:cNvSpPr>
          <p:nvPr>
            <p:ph type="body" sz="quarter" idx="11"/>
          </p:nvPr>
        </p:nvSpPr>
        <p:spPr>
          <a:xfrm>
            <a:off x="716619" y="4548458"/>
            <a:ext cx="5732949" cy="4305955"/>
          </a:xfrm>
        </p:spPr>
        <p:txBody>
          <a:bodyPr/>
          <a:lstStyle/>
          <a:p>
            <a:r>
              <a:rPr lang="en-US" b="1" dirty="0"/>
              <a:t>At the conclusion of this specifically developed ENHANCED ARS™ didactic, </a:t>
            </a:r>
            <a:r>
              <a:rPr lang="en-US" b="1" i="1" dirty="0"/>
              <a:t>and NAR recommended hands-on training program</a:t>
            </a:r>
            <a:r>
              <a:rPr lang="en-US" b="1" dirty="0"/>
              <a:t>, the clinical provider should be able to:</a:t>
            </a:r>
          </a:p>
          <a:p>
            <a:endParaRPr lang="en-US" sz="400" dirty="0"/>
          </a:p>
          <a:p>
            <a:pPr marL="1008819" lvl="1" indent="-474739">
              <a:buFont typeface="+mj-lt"/>
              <a:buAutoNum type="arabicPeriod"/>
            </a:pPr>
            <a:r>
              <a:rPr lang="en-US" dirty="0"/>
              <a:t>Identify the </a:t>
            </a:r>
            <a:r>
              <a:rPr lang="en-US" sz="1400" i="1" dirty="0">
                <a:latin typeface="Impact" panose="020B0806030902050204" pitchFamily="34" charset="0"/>
              </a:rPr>
              <a:t>ENHANCED ARS™</a:t>
            </a:r>
            <a:r>
              <a:rPr lang="en-US" sz="700" i="1" dirty="0">
                <a:latin typeface="Impact" panose="020B0806030902050204" pitchFamily="34" charset="0"/>
              </a:rPr>
              <a:t>   </a:t>
            </a:r>
            <a:r>
              <a:rPr lang="en-US" b="1" dirty="0">
                <a:solidFill>
                  <a:srgbClr val="002060"/>
                </a:solidFill>
              </a:rPr>
              <a:t>components</a:t>
            </a:r>
            <a:r>
              <a:rPr lang="en-US" dirty="0"/>
              <a:t> and </a:t>
            </a:r>
            <a:r>
              <a:rPr lang="en-US" b="1" dirty="0">
                <a:solidFill>
                  <a:srgbClr val="002060"/>
                </a:solidFill>
              </a:rPr>
              <a:t>function.</a:t>
            </a:r>
            <a:endParaRPr lang="en-US" dirty="0">
              <a:solidFill>
                <a:srgbClr val="002060"/>
              </a:solidFill>
            </a:endParaRPr>
          </a:p>
          <a:p>
            <a:pPr marL="1008819" lvl="1" indent="-474739">
              <a:buFont typeface="+mj-lt"/>
              <a:buAutoNum type="arabicPeriod"/>
            </a:pPr>
            <a:r>
              <a:rPr lang="en-US" dirty="0"/>
              <a:t>List the </a:t>
            </a:r>
            <a:r>
              <a:rPr lang="en-US" b="1" dirty="0">
                <a:solidFill>
                  <a:srgbClr val="009900"/>
                </a:solidFill>
              </a:rPr>
              <a:t>indications</a:t>
            </a:r>
            <a:r>
              <a:rPr lang="en-US" dirty="0"/>
              <a:t>, </a:t>
            </a:r>
            <a:r>
              <a:rPr lang="en-US" b="1" dirty="0">
                <a:solidFill>
                  <a:srgbClr val="C00000"/>
                </a:solidFill>
              </a:rPr>
              <a:t>contraindications</a:t>
            </a:r>
            <a:r>
              <a:rPr lang="en-US" dirty="0"/>
              <a:t>, and expected </a:t>
            </a:r>
            <a:r>
              <a:rPr lang="en-US" b="1" dirty="0">
                <a:solidFill>
                  <a:srgbClr val="002060"/>
                </a:solidFill>
              </a:rPr>
              <a:t>therapeutic benefits</a:t>
            </a:r>
            <a:r>
              <a:rPr lang="en-US" dirty="0"/>
              <a:t> of thoracic decompression.</a:t>
            </a:r>
          </a:p>
          <a:p>
            <a:pPr marL="1008819" lvl="1" indent="-474739">
              <a:buFont typeface="+mj-lt"/>
              <a:buAutoNum type="arabicPeriod"/>
            </a:pPr>
            <a:r>
              <a:rPr lang="en-US" dirty="0">
                <a:solidFill>
                  <a:schemeClr val="bg1">
                    <a:lumMod val="75000"/>
                  </a:schemeClr>
                </a:solidFill>
              </a:rPr>
              <a:t>Identify the (right and left)</a:t>
            </a:r>
            <a:r>
              <a:rPr lang="en-US" dirty="0">
                <a:solidFill>
                  <a:schemeClr val="bg1">
                    <a:lumMod val="75000"/>
                  </a:schemeClr>
                </a:solidFill>
                <a:effectLst>
                  <a:outerShdw blurRad="38100" dist="38100" dir="2700000" algn="tl">
                    <a:srgbClr val="000000">
                      <a:alpha val="43137"/>
                    </a:srgbClr>
                  </a:outerShdw>
                </a:effectLst>
              </a:rPr>
              <a:t> </a:t>
            </a:r>
            <a:r>
              <a:rPr lang="en-US" b="1" dirty="0">
                <a:solidFill>
                  <a:schemeClr val="bg1">
                    <a:lumMod val="75000"/>
                  </a:schemeClr>
                </a:solidFill>
              </a:rPr>
              <a:t>lateral landmarks</a:t>
            </a:r>
            <a:r>
              <a:rPr lang="en-US" dirty="0">
                <a:solidFill>
                  <a:schemeClr val="bg1">
                    <a:lumMod val="75000"/>
                  </a:schemeClr>
                </a:solidFill>
              </a:rPr>
              <a:t> for thoracic decompression. </a:t>
            </a:r>
            <a:r>
              <a:rPr lang="en-US" dirty="0">
                <a:solidFill>
                  <a:prstClr val="white">
                    <a:lumMod val="50000"/>
                  </a:prstClr>
                </a:solidFill>
              </a:rPr>
              <a:t>Objective is GRAY on this slide because it is covered in lateral insertion program. Suggestion – review and become competent with both insertion locations.</a:t>
            </a:r>
            <a:endParaRPr lang="en-US" dirty="0">
              <a:solidFill>
                <a:schemeClr val="bg1">
                  <a:lumMod val="50000"/>
                </a:schemeClr>
              </a:solidFill>
            </a:endParaRPr>
          </a:p>
          <a:p>
            <a:pPr marL="1008819" lvl="1" indent="-474739">
              <a:buFont typeface="+mj-lt"/>
              <a:buAutoNum type="arabicPeriod"/>
            </a:pPr>
            <a:r>
              <a:rPr lang="en-US" dirty="0"/>
              <a:t>Identify</a:t>
            </a:r>
            <a:r>
              <a:rPr lang="en-US" b="1" dirty="0">
                <a:effectLst>
                  <a:outerShdw blurRad="38100" dist="38100" dir="2700000" algn="tl">
                    <a:srgbClr val="000000">
                      <a:alpha val="43137"/>
                    </a:srgbClr>
                  </a:outerShdw>
                </a:effectLst>
              </a:rPr>
              <a:t> </a:t>
            </a:r>
            <a:r>
              <a:rPr lang="en-US" dirty="0"/>
              <a:t>the (right and left)</a:t>
            </a:r>
            <a:r>
              <a:rPr lang="en-US" dirty="0">
                <a:effectLst>
                  <a:outerShdw blurRad="38100" dist="38100" dir="2700000" algn="tl">
                    <a:srgbClr val="000000">
                      <a:alpha val="43137"/>
                    </a:srgbClr>
                  </a:outerShdw>
                </a:effectLst>
              </a:rPr>
              <a:t> </a:t>
            </a:r>
            <a:r>
              <a:rPr lang="en-US" b="1" dirty="0"/>
              <a:t>anterior landmarks</a:t>
            </a:r>
            <a:r>
              <a:rPr lang="en-US" dirty="0">
                <a:effectLst>
                  <a:outerShdw blurRad="38100" dist="38100" dir="2700000" algn="tl">
                    <a:srgbClr val="000000">
                      <a:alpha val="43137"/>
                    </a:srgbClr>
                  </a:outerShdw>
                </a:effectLst>
              </a:rPr>
              <a:t> </a:t>
            </a:r>
            <a:r>
              <a:rPr lang="en-US" dirty="0"/>
              <a:t>for</a:t>
            </a:r>
            <a:r>
              <a:rPr lang="en-US" dirty="0">
                <a:effectLst>
                  <a:outerShdw blurRad="38100" dist="38100" dir="2700000" algn="tl">
                    <a:srgbClr val="000000">
                      <a:alpha val="43137"/>
                    </a:srgbClr>
                  </a:outerShdw>
                </a:effectLst>
              </a:rPr>
              <a:t> </a:t>
            </a:r>
            <a:r>
              <a:rPr lang="en-US" dirty="0"/>
              <a:t>thoracic decompression.</a:t>
            </a:r>
          </a:p>
          <a:p>
            <a:pPr marL="1008819" lvl="1" indent="-474739">
              <a:buFont typeface="+mj-lt"/>
              <a:buAutoNum type="arabicPeriod"/>
            </a:pPr>
            <a:r>
              <a:rPr lang="en-US" dirty="0"/>
              <a:t>List the indications (signs and symptoms) of </a:t>
            </a:r>
            <a:r>
              <a:rPr lang="en-US" b="1" dirty="0">
                <a:solidFill>
                  <a:srgbClr val="002060"/>
                </a:solidFill>
              </a:rPr>
              <a:t>successful</a:t>
            </a:r>
            <a:r>
              <a:rPr lang="en-US" b="1" dirty="0">
                <a:solidFill>
                  <a:srgbClr val="002060"/>
                </a:solidFill>
                <a:effectLst>
                  <a:outerShdw blurRad="38100" dist="38100" dir="2700000" algn="tl">
                    <a:srgbClr val="000000">
                      <a:alpha val="43137"/>
                    </a:srgbClr>
                  </a:outerShdw>
                </a:effectLst>
              </a:rPr>
              <a:t> </a:t>
            </a:r>
            <a:r>
              <a:rPr lang="en-US" b="1" dirty="0">
                <a:solidFill>
                  <a:srgbClr val="002060"/>
                </a:solidFill>
              </a:rPr>
              <a:t>thoracic decompression.</a:t>
            </a:r>
          </a:p>
          <a:p>
            <a:pPr marL="1008819" lvl="1" indent="-474739">
              <a:buFont typeface="+mj-lt"/>
              <a:buAutoNum type="arabicPeriod"/>
            </a:pPr>
            <a:r>
              <a:rPr lang="en-US" dirty="0"/>
              <a:t>Define the </a:t>
            </a:r>
            <a:r>
              <a:rPr lang="en-US" b="1" dirty="0">
                <a:solidFill>
                  <a:srgbClr val="FF9900"/>
                </a:solidFill>
              </a:rPr>
              <a:t>potential complications </a:t>
            </a:r>
            <a:r>
              <a:rPr lang="en-US" dirty="0"/>
              <a:t>of an improperly performed thoracic decompression procedure</a:t>
            </a:r>
            <a:r>
              <a:rPr lang="en-US" sz="1400" dirty="0"/>
              <a:t>.</a:t>
            </a:r>
          </a:p>
          <a:p>
            <a:pPr marL="1008819" lvl="1" indent="-474739">
              <a:buFont typeface="+mj-lt"/>
              <a:buAutoNum type="arabicPeriod"/>
            </a:pPr>
            <a:r>
              <a:rPr lang="en-US" dirty="0"/>
              <a:t>Discuss current scientific evidence as it relates to thoracic decompression.</a:t>
            </a:r>
          </a:p>
          <a:p>
            <a:pPr marL="59342"/>
            <a:endParaRPr lang="en-US" sz="400" dirty="0"/>
          </a:p>
          <a:p>
            <a:pPr marL="59342"/>
            <a:r>
              <a:rPr lang="en-US" dirty="0"/>
              <a:t>At the completion of clinical training consider offering both a written and skills competency evaluation. </a:t>
            </a:r>
          </a:p>
          <a:p>
            <a:pPr marL="59342"/>
            <a:endParaRPr lang="en-US" b="1" dirty="0"/>
          </a:p>
          <a:p>
            <a:pPr marL="59342"/>
            <a:endParaRPr lang="en-US" sz="2000" dirty="0"/>
          </a:p>
          <a:p>
            <a:endParaRPr lang="en-US" dirty="0"/>
          </a:p>
        </p:txBody>
      </p:sp>
    </p:spTree>
    <p:extLst>
      <p:ext uri="{BB962C8B-B14F-4D97-AF65-F5344CB8AC3E}">
        <p14:creationId xmlns:p14="http://schemas.microsoft.com/office/powerpoint/2010/main" val="25738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 ARS™ decompression needle system is packaged in a proven, robust hard-shell case, with an assurance seal indicating sterility and lot number. As with all medical devices, labeling provides additional information regarding device length and size, as well as contact information for North American Rescue®, LLC. </a:t>
            </a:r>
          </a:p>
          <a:p>
            <a:endParaRPr lang="en-US" dirty="0"/>
          </a:p>
          <a:p>
            <a:r>
              <a:rPr lang="en-US" dirty="0"/>
              <a:t>Instructions for use accompany EACH needle set and should be reviewed during training efforts and emergent usage when needed. </a:t>
            </a:r>
          </a:p>
          <a:p>
            <a:endParaRPr lang="en-US" dirty="0"/>
          </a:p>
          <a:p>
            <a:r>
              <a:rPr lang="en-US" b="1" dirty="0"/>
              <a:t>To open:</a:t>
            </a:r>
          </a:p>
          <a:p>
            <a:endParaRPr lang="en-US" dirty="0"/>
          </a:p>
          <a:p>
            <a:pPr marL="232943" indent="-232943">
              <a:buAutoNum type="arabicPeriod"/>
            </a:pPr>
            <a:r>
              <a:rPr lang="en-US" dirty="0"/>
              <a:t>Ensure integrity of safety seal</a:t>
            </a:r>
          </a:p>
          <a:p>
            <a:pPr marL="232943" indent="-232943">
              <a:buAutoNum type="arabicPeriod"/>
            </a:pPr>
            <a:r>
              <a:rPr lang="en-US" dirty="0"/>
              <a:t>“Twist off” red cap, breaking safety seal</a:t>
            </a:r>
          </a:p>
          <a:p>
            <a:pPr marL="232943" indent="-232943">
              <a:buAutoNum type="arabicPeriod"/>
            </a:pPr>
            <a:r>
              <a:rPr lang="en-US" dirty="0"/>
              <a:t>Remove red case cap, exposing ENHANCED</a:t>
            </a:r>
            <a:r>
              <a:rPr lang="en-US" baseline="0" dirty="0"/>
              <a:t> ARS</a:t>
            </a:r>
            <a:r>
              <a:rPr lang="en-US" dirty="0"/>
              <a:t>™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17246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4200" y="474663"/>
            <a:ext cx="3455988" cy="1943100"/>
          </a:xfrm>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
        <p:nvSpPr>
          <p:cNvPr id="6" name="Notes Placeholder 2"/>
          <p:cNvSpPr txBox="1">
            <a:spLocks/>
          </p:cNvSpPr>
          <p:nvPr/>
        </p:nvSpPr>
        <p:spPr>
          <a:xfrm>
            <a:off x="628376" y="2958483"/>
            <a:ext cx="5991727" cy="4610668"/>
          </a:xfrm>
          <a:prstGeom prst="rect">
            <a:avLst/>
          </a:prstGeom>
        </p:spPr>
        <p:txBody>
          <a:bodyPr vert="horz" lIns="94947" tIns="47474" rIns="94947" bIns="4747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ENHANCED ARS™</a:t>
            </a:r>
            <a:r>
              <a:rPr lang="en-US" dirty="0">
                <a:solidFill>
                  <a:prstClr val="black"/>
                </a:solidFill>
                <a:latin typeface="Calibri" panose="020F0502020204030204"/>
                <a:ea typeface="Calibri" panose="020F0502020204030204" pitchFamily="34" charset="0"/>
                <a:cs typeface="Times New Roman" panose="02020603050405020304" pitchFamily="18" charset="0"/>
              </a:rPr>
              <a:t> decompression needle system and training materials</a:t>
            </a:r>
            <a:r>
              <a:rPr lang="en-US" dirty="0">
                <a:solidFill>
                  <a:prstClr val="black"/>
                </a:solidFill>
                <a:latin typeface="Times New Roman" panose="02020603050405020304" pitchFamily="18" charset="0"/>
                <a:ea typeface="Calibri" panose="020F0502020204030204" pitchFamily="34" charset="0"/>
              </a:rPr>
              <a:t> </a:t>
            </a:r>
            <a:r>
              <a:rPr lang="en-US" u="sng" dirty="0">
                <a:solidFill>
                  <a:prstClr val="black"/>
                </a:solidFill>
                <a:latin typeface="Calibri" panose="020F0502020204030204"/>
                <a:ea typeface="Calibri" panose="020F0502020204030204" pitchFamily="34" charset="0"/>
                <a:cs typeface="Times New Roman" panose="02020603050405020304" pitchFamily="18" charset="0"/>
              </a:rPr>
              <a:t>meet and exceed</a:t>
            </a:r>
            <a:r>
              <a:rPr lang="en-US" dirty="0">
                <a:solidFill>
                  <a:prstClr val="black"/>
                </a:solidFill>
                <a:latin typeface="Calibri" panose="020F0502020204030204"/>
                <a:ea typeface="Calibri" panose="020F0502020204030204" pitchFamily="34" charset="0"/>
                <a:cs typeface="Times New Roman" panose="02020603050405020304" pitchFamily="18" charset="0"/>
              </a:rPr>
              <a:t> 11 April 18 TCCC Guidelines Change 17-02”. </a:t>
            </a: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dirty="0">
                <a:solidFill>
                  <a:prstClr val="black"/>
                </a:solidFill>
                <a:latin typeface="Calibri" panose="020F0502020204030204"/>
                <a:ea typeface="Calibri" panose="020F0502020204030204" pitchFamily="34" charset="0"/>
                <a:cs typeface="Times New Roman" panose="02020603050405020304" pitchFamily="18" charset="0"/>
              </a:rPr>
              <a:t>The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ENHANCED ARS™ is 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robustly packaged complete assembly</a:t>
            </a:r>
            <a:r>
              <a:rPr lang="en-US" dirty="0">
                <a:solidFill>
                  <a:prstClr val="black"/>
                </a:solidFill>
                <a:latin typeface="Calibri" panose="020F0502020204030204"/>
                <a:ea typeface="Calibri" panose="020F0502020204030204" pitchFamily="34" charset="0"/>
                <a:cs typeface="Times New Roman" panose="02020603050405020304" pitchFamily="18" charset="0"/>
              </a:rPr>
              <a:t> created to address documented failures and current management challenges in the field and critical care settings.</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Times New Roman" panose="02020603050405020304" pitchFamily="18"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Length:</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3.25 inches </a:t>
            </a:r>
            <a:r>
              <a:rPr lang="en-US" dirty="0">
                <a:solidFill>
                  <a:prstClr val="black"/>
                </a:solidFill>
                <a:latin typeface="Calibri" panose="020F0502020204030204"/>
                <a:ea typeface="Calibri" panose="020F0502020204030204" pitchFamily="34" charset="0"/>
                <a:cs typeface="Times New Roman" panose="02020603050405020304" pitchFamily="18" charset="0"/>
              </a:rPr>
              <a:t>(8.25 centimeters). </a:t>
            </a:r>
            <a:r>
              <a:rPr lang="en-US" b="1" dirty="0">
                <a:solidFill>
                  <a:prstClr val="black"/>
                </a:solidFill>
                <a:latin typeface="Calibri" panose="020F0502020204030204"/>
                <a:ea typeface="Calibri" panose="020F0502020204030204" pitchFamily="34" charset="0"/>
                <a:cs typeface="Times New Roman" panose="02020603050405020304" pitchFamily="18" charset="0"/>
              </a:rPr>
              <a:t>KEY Point: </a:t>
            </a:r>
            <a:r>
              <a:rPr lang="en-US" dirty="0">
                <a:solidFill>
                  <a:prstClr val="black"/>
                </a:solidFill>
                <a:latin typeface="Calibri" panose="020F0502020204030204"/>
                <a:ea typeface="Calibri" panose="020F0502020204030204" pitchFamily="34" charset="0"/>
                <a:cs typeface="Times New Roman" panose="02020603050405020304" pitchFamily="18" charset="0"/>
              </a:rPr>
              <a:t>Length is necessary based on an average 2.1 inches ( 5.3 centimeters)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skin to rib</a:t>
            </a:r>
            <a:r>
              <a:rPr lang="en-US" dirty="0">
                <a:solidFill>
                  <a:prstClr val="black"/>
                </a:solidFill>
                <a:latin typeface="Calibri" panose="020F0502020204030204"/>
                <a:ea typeface="Calibri" panose="020F0502020204030204" pitchFamily="34" charset="0"/>
                <a:cs typeface="Times New Roman" panose="02020603050405020304" pitchFamily="18" charset="0"/>
              </a:rPr>
              <a:t> depth AND an additional average of 0.5+ inches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rib to pleura </a:t>
            </a:r>
            <a:r>
              <a:rPr lang="en-US" dirty="0">
                <a:solidFill>
                  <a:prstClr val="black"/>
                </a:solidFill>
                <a:latin typeface="Calibri" panose="020F0502020204030204"/>
                <a:ea typeface="Calibri" panose="020F0502020204030204" pitchFamily="34" charset="0"/>
                <a:cs typeface="Times New Roman" panose="02020603050405020304" pitchFamily="18" charset="0"/>
              </a:rPr>
              <a:t>depth. </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b="1"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Size &amp; modifications: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14ga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with distal fenestrations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(holes). The fenestrations provide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a documented increase in opportunity for air outflow (with </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when compared to a non-fenestrated 14ga catheter).</a:t>
            </a:r>
          </a:p>
          <a:p>
            <a:pPr defTabSz="931774">
              <a:defRPr/>
            </a:pPr>
            <a:endParaRPr lang="en-US" b="1"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The 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additionally </a:t>
            </a:r>
            <a:r>
              <a:rPr lang="en-US" b="1" dirty="0">
                <a:solidFill>
                  <a:prstClr val="black"/>
                </a:solidFill>
                <a:latin typeface="Calibri" panose="020F0502020204030204"/>
                <a:ea typeface="Calibri" panose="020F0502020204030204" pitchFamily="34" charset="0"/>
                <a:cs typeface="Times New Roman" panose="02020603050405020304" pitchFamily="18" charset="0"/>
              </a:rPr>
              <a:t>has </a:t>
            </a:r>
            <a:r>
              <a:rPr lang="en-US" dirty="0">
                <a:solidFill>
                  <a:prstClr val="black"/>
                </a:solidFill>
                <a:latin typeface="Calibri" panose="020F0502020204030204"/>
                <a:ea typeface="Calibri" panose="020F0502020204030204" pitchFamily="34" charset="0"/>
                <a:cs typeface="Times New Roman" panose="02020603050405020304" pitchFamily="18" charset="0"/>
              </a:rPr>
              <a:t>been designed with NVG-friendly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centimeter markings </a:t>
            </a:r>
            <a:r>
              <a:rPr lang="en-US" dirty="0">
                <a:solidFill>
                  <a:prstClr val="black"/>
                </a:solidFill>
                <a:latin typeface="Calibri" panose="020F0502020204030204"/>
                <a:ea typeface="Calibri" panose="020F0502020204030204" pitchFamily="34" charset="0"/>
                <a:cs typeface="Times New Roman" panose="02020603050405020304" pitchFamily="18" charset="0"/>
              </a:rPr>
              <a:t>along its length </a:t>
            </a:r>
            <a:r>
              <a:rPr lang="en-US" b="1" dirty="0">
                <a:solidFill>
                  <a:prstClr val="black"/>
                </a:solidFill>
                <a:latin typeface="Calibri" panose="020F0502020204030204"/>
                <a:ea typeface="Calibri" panose="020F0502020204030204" pitchFamily="34" charset="0"/>
                <a:cs typeface="Times New Roman" panose="02020603050405020304" pitchFamily="18" charset="0"/>
              </a:rPr>
              <a:t>for</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precise depth control </a:t>
            </a:r>
            <a:r>
              <a:rPr lang="en-US" dirty="0">
                <a:solidFill>
                  <a:prstClr val="black"/>
                </a:solidFill>
                <a:latin typeface="Calibri" panose="020F0502020204030204"/>
                <a:ea typeface="Calibri" panose="020F0502020204030204" pitchFamily="34" charset="0"/>
                <a:cs typeface="Times New Roman" panose="02020603050405020304" pitchFamily="18" charset="0"/>
              </a:rPr>
              <a:t>(a key factor to improve patient safety) </a:t>
            </a:r>
            <a:r>
              <a:rPr lang="en-US" b="1" dirty="0">
                <a:solidFill>
                  <a:prstClr val="black"/>
                </a:solidFill>
                <a:latin typeface="Calibri" panose="020F0502020204030204"/>
                <a:ea typeface="Calibri" panose="020F0502020204030204" pitchFamily="34" charset="0"/>
                <a:cs typeface="Times New Roman" panose="02020603050405020304" pitchFamily="18" charset="0"/>
              </a:rPr>
              <a:t>during placement</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Needle tip has been modified</a:t>
            </a:r>
            <a:r>
              <a:rPr lang="en-US" dirty="0">
                <a:solidFill>
                  <a:prstClr val="black"/>
                </a:solidFill>
                <a:latin typeface="Calibri" panose="020F0502020204030204"/>
                <a:ea typeface="Calibri" panose="020F0502020204030204" pitchFamily="34" charset="0"/>
                <a:cs typeface="Times New Roman" panose="02020603050405020304" pitchFamily="18" charset="0"/>
              </a:rPr>
              <a:t> to a bi-beveled cutting blade with an adjusted angle of entry to allow for a skin nick, and to improve penetration through varying types of tissue. This modification offers clinicians enhanced entry control (which prevents “explosive entry” and penetration failure, thus improving patient safety). </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75538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proper insertion depth has been achieved (2 cm </a:t>
            </a:r>
            <a:r>
              <a:rPr lang="en-US" b="1" i="1" dirty="0"/>
              <a:t>[0.8 inches]</a:t>
            </a:r>
            <a:r>
              <a:rPr lang="en-US" b="1" dirty="0"/>
              <a:t>), and ENHANCED</a:t>
            </a:r>
            <a:r>
              <a:rPr lang="en-US" b="1" baseline="0" dirty="0"/>
              <a:t> ARS</a:t>
            </a:r>
            <a:r>
              <a:rPr lang="en-US" b="1" dirty="0"/>
              <a:t>™ has been oriented toward the mid-clavicle, </a:t>
            </a:r>
            <a:r>
              <a:rPr lang="en-US" b="0" dirty="0"/>
              <a:t>c</a:t>
            </a:r>
            <a:r>
              <a:rPr lang="en-US" dirty="0"/>
              <a:t>atheter may then be threaded (guided) into position along parietal pleural wall for maximal therapeutic benefit.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61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ENHANCED</a:t>
            </a:r>
            <a:r>
              <a:rPr lang="en-US" baseline="0" dirty="0"/>
              <a:t> ARS</a:t>
            </a:r>
            <a:r>
              <a:rPr lang="en-US" dirty="0"/>
              <a:t>™ </a:t>
            </a:r>
            <a:r>
              <a:rPr lang="en-US" b="1" dirty="0"/>
              <a:t>needle should be removed ONLY when the catheter has been threaded into position</a:t>
            </a:r>
            <a:r>
              <a:rPr lang="en-US" dirty="0"/>
              <a:t> (an established failure point for needle decompression).</a:t>
            </a:r>
          </a:p>
          <a:p>
            <a:endParaRPr lang="en-US" dirty="0"/>
          </a:p>
          <a:p>
            <a:r>
              <a:rPr lang="en-US" dirty="0"/>
              <a:t>Note that 14ga catheter has improved flexibility to promote continued relief of thoracic pressure during critical patient management.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292225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
        <p:nvSpPr>
          <p:cNvPr id="9" name="Slide Number Placeholder 5"/>
          <p:cNvSpPr>
            <a:spLocks noGrp="1"/>
          </p:cNvSpPr>
          <p:nvPr>
            <p:ph type="sldNum" sz="quarter" idx="4"/>
          </p:nvPr>
        </p:nvSpPr>
        <p:spPr>
          <a:xfrm>
            <a:off x="-1663543" y="172458"/>
            <a:ext cx="752221" cy="646716"/>
          </a:xfrm>
          <a:prstGeom prst="rect">
            <a:avLst/>
          </a:prstGeom>
          <a:solidFill>
            <a:srgbClr val="9E0B0F"/>
          </a:solidFill>
        </p:spPr>
        <p:txBody>
          <a:bodyPr vert="horz" wrap="squar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r>
              <a:rPr lang="en-US">
                <a:solidFill>
                  <a:prstClr val="white"/>
                </a:solidFill>
              </a:rPr>
              <a:t>R 158</a:t>
            </a:r>
          </a:p>
          <a:p>
            <a:pPr defTabSz="457177">
              <a:defRPr/>
            </a:pPr>
            <a:r>
              <a:rPr lang="en-US">
                <a:solidFill>
                  <a:prstClr val="white"/>
                </a:solidFill>
              </a:rPr>
              <a:t>G 11</a:t>
            </a:r>
          </a:p>
          <a:p>
            <a:pPr defTabSz="457177">
              <a:defRPr/>
            </a:pPr>
            <a:r>
              <a:rPr lang="en-US">
                <a:solidFill>
                  <a:prstClr val="white"/>
                </a:solidFill>
              </a:rPr>
              <a:t>B 15</a:t>
            </a:r>
            <a:endParaRPr lang="en-US" dirty="0">
              <a:solidFill>
                <a:prstClr val="white"/>
              </a:solidFill>
            </a:endParaRPr>
          </a:p>
        </p:txBody>
      </p:sp>
    </p:spTree>
    <p:extLst>
      <p:ext uri="{BB962C8B-B14F-4D97-AF65-F5344CB8AC3E}">
        <p14:creationId xmlns:p14="http://schemas.microsoft.com/office/powerpoint/2010/main" val="216906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7958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7244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Tree>
    <p:extLst>
      <p:ext uri="{BB962C8B-B14F-4D97-AF65-F5344CB8AC3E}">
        <p14:creationId xmlns:p14="http://schemas.microsoft.com/office/powerpoint/2010/main" val="2180175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87853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452222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64592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751398"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923400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5080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1187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52351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imple text with NAR log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6023" y="1630910"/>
            <a:ext cx="3531703" cy="3546764"/>
          </a:xfrm>
          <a:prstGeom prst="rect">
            <a:avLst/>
          </a:prstGeom>
        </p:spPr>
      </p:pic>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4"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5"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6"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62428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862037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31889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91026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69485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89897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12453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04519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1418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497848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4/12/24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8" name="Straight Connector 7"/>
          <p:cNvCxnSpPr/>
          <p:nvPr userDrawn="1"/>
        </p:nvCxnSpPr>
        <p:spPr>
          <a:xfrm>
            <a:off x="467783"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110354" y="5694828"/>
            <a:ext cx="987607" cy="995680"/>
          </a:xfrm>
          <a:prstGeom prst="rect">
            <a:avLst/>
          </a:prstGeom>
        </p:spPr>
      </p:pic>
      <p:cxnSp>
        <p:nvCxnSpPr>
          <p:cNvPr id="10" name="Straight Connector 9"/>
          <p:cNvCxnSpPr/>
          <p:nvPr userDrawn="1"/>
        </p:nvCxnSpPr>
        <p:spPr>
          <a:xfrm>
            <a:off x="467783" y="6336672"/>
            <a:ext cx="9469767" cy="0"/>
          </a:xfrm>
          <a:prstGeom prst="line">
            <a:avLst/>
          </a:prstGeom>
          <a:ln>
            <a:solidFill>
              <a:srgbClr val="9E0B0F"/>
            </a:solidFill>
          </a:ln>
        </p:spPr>
        <p:style>
          <a:lnRef idx="3">
            <a:schemeClr val="accent1"/>
          </a:lnRef>
          <a:fillRef idx="0">
            <a:schemeClr val="accent1"/>
          </a:fillRef>
          <a:effectRef idx="2">
            <a:schemeClr val="accent1"/>
          </a:effectRef>
          <a:fontRef idx="minor">
            <a:schemeClr val="tx1"/>
          </a:fontRef>
        </p:style>
      </p:cxn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317832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98470"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11751515" y="6415610"/>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cxnSp>
        <p:nvCxnSpPr>
          <p:cNvPr id="12" name="Straight Connector 11"/>
          <p:cNvCxnSpPr/>
          <p:nvPr userDrawn="1"/>
        </p:nvCxnSpPr>
        <p:spPr>
          <a:xfrm>
            <a:off x="498470" y="6346991"/>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B28DE7B4-822F-4E89-9759-AD8A4EB456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257200"/>
            <a:ext cx="640138" cy="655501"/>
          </a:xfrm>
          <a:prstGeom prst="rect">
            <a:avLst/>
          </a:prstGeom>
        </p:spPr>
      </p:pic>
    </p:spTree>
    <p:extLst>
      <p:ext uri="{BB962C8B-B14F-4D97-AF65-F5344CB8AC3E}">
        <p14:creationId xmlns:p14="http://schemas.microsoft.com/office/powerpoint/2010/main" val="1384563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1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19.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19.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19.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image" Target="../media/image23.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31913" y="2743935"/>
            <a:ext cx="2682251" cy="913199"/>
          </a:xfrm>
          <a:prstGeom prst="rect">
            <a:avLst/>
          </a:prstGeom>
          <a:noFill/>
        </p:spPr>
        <p:txBody>
          <a:bodyPr wrap="square" rtlCol="0">
            <a:spAutoFit/>
          </a:bodyPr>
          <a:lstStyle/>
          <a:p>
            <a:pPr algn="r"/>
            <a:r>
              <a:rPr lang="en-US" sz="2667" dirty="0">
                <a:solidFill>
                  <a:prstClr val="white"/>
                </a:solidFill>
              </a:rPr>
              <a:t>Anterior Thoracic </a:t>
            </a:r>
          </a:p>
          <a:p>
            <a:pPr algn="r"/>
            <a:r>
              <a:rPr lang="en-US" sz="2667" dirty="0">
                <a:solidFill>
                  <a:prstClr val="white"/>
                </a:solidFill>
              </a:rPr>
              <a:t>Decompression</a:t>
            </a:r>
          </a:p>
        </p:txBody>
      </p:sp>
      <p:pic>
        <p:nvPicPr>
          <p:cNvPr id="4" name="Picture 3" descr="Logo&#10;&#10;Description automatically generated">
            <a:extLst>
              <a:ext uri="{FF2B5EF4-FFF2-40B4-BE49-F238E27FC236}">
                <a16:creationId xmlns:a16="http://schemas.microsoft.com/office/drawing/2014/main" id="{5A6367BC-D9B1-7134-E331-EC608D16E1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776" y="933678"/>
            <a:ext cx="4063346" cy="1332778"/>
          </a:xfrm>
          <a:prstGeom prst="rect">
            <a:avLst/>
          </a:prstGeom>
        </p:spPr>
      </p:pic>
      <p:sp>
        <p:nvSpPr>
          <p:cNvPr id="12" name="Text Placeholder 1">
            <a:extLst>
              <a:ext uri="{FF2B5EF4-FFF2-40B4-BE49-F238E27FC236}">
                <a16:creationId xmlns:a16="http://schemas.microsoft.com/office/drawing/2014/main" id="{1F3BE227-ABA2-0AFE-91D4-A1EF5042C567}"/>
              </a:ext>
            </a:extLst>
          </p:cNvPr>
          <p:cNvSpPr>
            <a:spLocks noGrp="1"/>
          </p:cNvSpPr>
          <p:nvPr>
            <p:ph type="body" sz="quarter" idx="10"/>
          </p:nvPr>
        </p:nvSpPr>
        <p:spPr>
          <a:xfrm>
            <a:off x="3566809" y="5362500"/>
            <a:ext cx="6705313" cy="430993"/>
          </a:xfrm>
        </p:spPr>
        <p:txBody>
          <a:bodyPr/>
          <a:lstStyle/>
          <a:p>
            <a:pPr marL="0" marR="0" lvl="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C00000"/>
                </a:solidFill>
                <a:effectLst>
                  <a:outerShdw blurRad="38100" dist="38100" dir="2700000" algn="tl">
                    <a:srgbClr val="000000">
                      <a:alpha val="43137"/>
                    </a:srgbClr>
                  </a:outerShdw>
                </a:effectLst>
                <a:latin typeface="+mj-lt"/>
              </a:rPr>
              <a:t>14 Gauge </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a:p>
            <a:endParaRPr lang="en-US" sz="3733" b="1" dirty="0">
              <a:solidFill>
                <a:srgbClr val="C00000"/>
              </a:solidFill>
              <a:effectLst>
                <a:outerShdw blurRad="38100" dist="38100" dir="2700000" algn="tl">
                  <a:srgbClr val="000000">
                    <a:alpha val="43137"/>
                  </a:srgbClr>
                </a:outerShdw>
              </a:effectLst>
              <a:latin typeface="+mj-lt"/>
            </a:endParaRPr>
          </a:p>
          <a:p>
            <a:endParaRPr lang="en-US" sz="3733" b="1" dirty="0">
              <a:solidFill>
                <a:srgbClr val="C00000"/>
              </a:solidFill>
              <a:effectLst>
                <a:outerShdw blurRad="38100" dist="38100" dir="2700000" algn="tl">
                  <a:srgbClr val="000000">
                    <a:alpha val="43137"/>
                  </a:srgbClr>
                </a:outerShdw>
              </a:effectLst>
              <a:latin typeface="+mj-lt"/>
            </a:endParaRPr>
          </a:p>
          <a:p>
            <a:r>
              <a:rPr lang="en-US" sz="3733" b="1" dirty="0">
                <a:solidFill>
                  <a:srgbClr val="C00000"/>
                </a:solidFill>
                <a:effectLst>
                  <a:outerShdw blurRad="38100" dist="38100" dir="2700000" algn="tl">
                    <a:srgbClr val="000000">
                      <a:alpha val="43137"/>
                    </a:srgbClr>
                  </a:outerShdw>
                </a:effectLst>
                <a:latin typeface="+mj-lt"/>
              </a:rPr>
              <a:t> </a:t>
            </a:r>
            <a:endParaRPr lang="en-US" sz="2667" dirty="0">
              <a:effectLst>
                <a:outerShdw blurRad="38100" dist="38100" dir="2700000" algn="tl">
                  <a:srgbClr val="000000">
                    <a:alpha val="43137"/>
                  </a:srgbClr>
                </a:outerShdw>
              </a:effectLst>
              <a:latin typeface="+mj-lt"/>
            </a:endParaRPr>
          </a:p>
        </p:txBody>
      </p:sp>
      <p:sp>
        <p:nvSpPr>
          <p:cNvPr id="3" name="TextBox 2">
            <a:extLst>
              <a:ext uri="{FF2B5EF4-FFF2-40B4-BE49-F238E27FC236}">
                <a16:creationId xmlns:a16="http://schemas.microsoft.com/office/drawing/2014/main" id="{378EAE0B-6BB3-1C0A-63BB-63B82B037DF0}"/>
              </a:ext>
            </a:extLst>
          </p:cNvPr>
          <p:cNvSpPr txBox="1"/>
          <p:nvPr/>
        </p:nvSpPr>
        <p:spPr>
          <a:xfrm>
            <a:off x="10851467" y="6470945"/>
            <a:ext cx="986167" cy="246221"/>
          </a:xfrm>
          <a:prstGeom prst="rect">
            <a:avLst/>
          </a:prstGeom>
          <a:noFill/>
        </p:spPr>
        <p:txBody>
          <a:bodyPr wrap="none" rtlCol="0">
            <a:spAutoFit/>
          </a:bodyPr>
          <a:lstStyle/>
          <a:p>
            <a:r>
              <a:rPr lang="en-US" sz="1000" dirty="0">
                <a:solidFill>
                  <a:prstClr val="white"/>
                </a:solidFill>
              </a:rPr>
              <a:t>Rev</a:t>
            </a:r>
            <a:r>
              <a:rPr lang="en-US" sz="933" dirty="0">
                <a:solidFill>
                  <a:prstClr val="white"/>
                </a:solidFill>
              </a:rPr>
              <a:t> A 05162023</a:t>
            </a:r>
          </a:p>
        </p:txBody>
      </p:sp>
    </p:spTree>
    <p:extLst>
      <p:ext uri="{BB962C8B-B14F-4D97-AF65-F5344CB8AC3E}">
        <p14:creationId xmlns:p14="http://schemas.microsoft.com/office/powerpoint/2010/main" val="420322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8" name="TextBox 7"/>
          <p:cNvSpPr txBox="1"/>
          <p:nvPr/>
        </p:nvSpPr>
        <p:spPr>
          <a:xfrm>
            <a:off x="693794" y="1513503"/>
            <a:ext cx="5002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note air escaping from thoracic cavity</a:t>
            </a: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9D3458-338E-4D79-59FD-E22B4D6F077D}"/>
              </a:ext>
            </a:extLst>
          </p:cNvPr>
          <p:cNvSpPr txBox="1"/>
          <p:nvPr/>
        </p:nvSpPr>
        <p:spPr>
          <a:xfrm>
            <a:off x="6284601" y="4965738"/>
            <a:ext cx="4289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fenestrations improve air release</a:t>
            </a: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Diagram&#10;&#10;Description automatically generated">
            <a:extLst>
              <a:ext uri="{FF2B5EF4-FFF2-40B4-BE49-F238E27FC236}">
                <a16:creationId xmlns:a16="http://schemas.microsoft.com/office/drawing/2014/main" id="{C4B80678-41B0-4B53-375A-27D3A6425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402" y="2331720"/>
            <a:ext cx="8951195" cy="2322576"/>
          </a:xfrm>
          <a:prstGeom prst="rect">
            <a:avLst/>
          </a:prstGeom>
        </p:spPr>
      </p:pic>
    </p:spTree>
    <p:extLst>
      <p:ext uri="{BB962C8B-B14F-4D97-AF65-F5344CB8AC3E}">
        <p14:creationId xmlns:p14="http://schemas.microsoft.com/office/powerpoint/2010/main" val="9070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11</a:t>
            </a:fld>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14" y="1011012"/>
            <a:ext cx="5606664" cy="5087359"/>
          </a:xfrm>
          <a:prstGeom prst="rect">
            <a:avLst/>
          </a:prstGeom>
          <a:ln w="25400">
            <a:solidFill>
              <a:schemeClr val="tx1"/>
            </a:solidFill>
          </a:ln>
        </p:spPr>
      </p:pic>
      <p:sp>
        <p:nvSpPr>
          <p:cNvPr id="5" name="Rectangle 4"/>
          <p:cNvSpPr/>
          <p:nvPr/>
        </p:nvSpPr>
        <p:spPr>
          <a:xfrm>
            <a:off x="6650861" y="2522660"/>
            <a:ext cx="5156011" cy="2062103"/>
          </a:xfrm>
          <a:prstGeom prst="rect">
            <a:avLst/>
          </a:prstGeom>
        </p:spPr>
        <p:txBody>
          <a:bodyPr wrap="square">
            <a:spAutoFit/>
          </a:bodyPr>
          <a:lstStyle/>
          <a:p>
            <a:pPr algn="ctr"/>
            <a:r>
              <a:rPr lang="en-US" sz="3200" b="1" dirty="0">
                <a:solidFill>
                  <a:prstClr val="black"/>
                </a:solidFill>
              </a:rPr>
              <a:t>tension pneumothorax: </a:t>
            </a:r>
          </a:p>
          <a:p>
            <a:pPr algn="ctr"/>
            <a:r>
              <a:rPr lang="en-US" sz="3200" dirty="0">
                <a:solidFill>
                  <a:prstClr val="black"/>
                </a:solidFill>
              </a:rPr>
              <a:t>a life-threatening emergency, which if left untreated,</a:t>
            </a:r>
          </a:p>
          <a:p>
            <a:pPr algn="ctr"/>
            <a:r>
              <a:rPr lang="en-US" sz="3200" dirty="0">
                <a:solidFill>
                  <a:prstClr val="black"/>
                </a:solidFill>
              </a:rPr>
              <a:t>may result in death.</a:t>
            </a:r>
          </a:p>
        </p:txBody>
      </p:sp>
      <p:sp>
        <p:nvSpPr>
          <p:cNvPr id="9" name="Rectangle 8"/>
          <p:cNvSpPr/>
          <p:nvPr/>
        </p:nvSpPr>
        <p:spPr>
          <a:xfrm>
            <a:off x="2096094" y="5560829"/>
            <a:ext cx="2857104" cy="369332"/>
          </a:xfrm>
          <a:prstGeom prst="rect">
            <a:avLst/>
          </a:prstGeom>
          <a:solidFill>
            <a:schemeClr val="bg1"/>
          </a:solidFill>
          <a:ln>
            <a:solidFill>
              <a:schemeClr val="tx1"/>
            </a:solidFill>
          </a:ln>
        </p:spPr>
        <p:txBody>
          <a:bodyPr wrap="square">
            <a:spAutoFit/>
          </a:bodyPr>
          <a:lstStyle/>
          <a:p>
            <a:pPr algn="ctr"/>
            <a:r>
              <a:rPr lang="en-US" dirty="0">
                <a:solidFill>
                  <a:prstClr val="white">
                    <a:lumMod val="50000"/>
                  </a:prstClr>
                </a:solidFill>
              </a:rPr>
              <a:t>left tension pneumothorax</a:t>
            </a:r>
          </a:p>
        </p:txBody>
      </p:sp>
      <p:sp>
        <p:nvSpPr>
          <p:cNvPr id="10" name="Rectangle 9"/>
          <p:cNvSpPr/>
          <p:nvPr/>
        </p:nvSpPr>
        <p:spPr>
          <a:xfrm>
            <a:off x="478971" y="272923"/>
            <a:ext cx="4509888" cy="461665"/>
          </a:xfrm>
          <a:prstGeom prst="rect">
            <a:avLst/>
          </a:prstGeom>
        </p:spPr>
        <p:txBody>
          <a:bodyPr wrap="square">
            <a:spAutoFit/>
          </a:bodyPr>
          <a:lstStyle/>
          <a:p>
            <a:r>
              <a:rPr lang="en-US" sz="2400" dirty="0">
                <a:solidFill>
                  <a:prstClr val="white">
                    <a:lumMod val="75000"/>
                  </a:prstClr>
                </a:solidFill>
              </a:rPr>
              <a:t>Objective 2: indications </a:t>
            </a:r>
          </a:p>
        </p:txBody>
      </p:sp>
    </p:spTree>
    <p:extLst>
      <p:ext uri="{BB962C8B-B14F-4D97-AF65-F5344CB8AC3E}">
        <p14:creationId xmlns:p14="http://schemas.microsoft.com/office/powerpoint/2010/main" val="89524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12</a:t>
            </a:fld>
            <a:endParaRPr lang="en-US" dirty="0">
              <a:solidFill>
                <a:prstClr val="white"/>
              </a:solidFill>
            </a:endParaRPr>
          </a:p>
        </p:txBody>
      </p:sp>
      <p:sp>
        <p:nvSpPr>
          <p:cNvPr id="3" name="TextBox 2"/>
          <p:cNvSpPr txBox="1"/>
          <p:nvPr/>
        </p:nvSpPr>
        <p:spPr>
          <a:xfrm>
            <a:off x="609601" y="1071315"/>
            <a:ext cx="11202092" cy="4955203"/>
          </a:xfrm>
          <a:prstGeom prst="rect">
            <a:avLst/>
          </a:prstGeom>
          <a:noFill/>
        </p:spPr>
        <p:txBody>
          <a:bodyPr wrap="square" rtlCol="0">
            <a:spAutoFit/>
          </a:bodyPr>
          <a:lstStyle/>
          <a:p>
            <a:pPr algn="ctr"/>
            <a:r>
              <a:rPr lang="en-US" sz="3733" b="1" dirty="0">
                <a:solidFill>
                  <a:srgbClr val="009900"/>
                </a:solidFill>
              </a:rPr>
              <a:t>indications:</a:t>
            </a:r>
            <a:r>
              <a:rPr lang="en-US" sz="3200" b="1" dirty="0">
                <a:solidFill>
                  <a:srgbClr val="009900"/>
                </a:solidFill>
                <a:effectLst>
                  <a:outerShdw blurRad="38100" dist="38100" dir="2700000" algn="tl">
                    <a:srgbClr val="000000">
                      <a:alpha val="43137"/>
                    </a:srgbClr>
                  </a:outerShdw>
                </a:effectLst>
              </a:rPr>
              <a:t> </a:t>
            </a:r>
            <a:r>
              <a:rPr lang="en-US" sz="3200" b="1" i="1" dirty="0">
                <a:solidFill>
                  <a:prstClr val="black"/>
                </a:solidFill>
              </a:rPr>
              <a:t>consider </a:t>
            </a:r>
            <a:r>
              <a:rPr lang="en-US" sz="3200" b="1" dirty="0">
                <a:solidFill>
                  <a:prstClr val="black"/>
                </a:solidFill>
              </a:rPr>
              <a:t>treatment of tension pneumothorax </a:t>
            </a:r>
          </a:p>
          <a:p>
            <a:pPr algn="ctr"/>
            <a:r>
              <a:rPr lang="en-US" sz="3200" b="1" dirty="0">
                <a:solidFill>
                  <a:prstClr val="black"/>
                </a:solidFill>
              </a:rPr>
              <a:t>when </a:t>
            </a:r>
            <a:r>
              <a:rPr lang="en-US" sz="3200" b="1" i="1" dirty="0">
                <a:solidFill>
                  <a:prstClr val="black"/>
                </a:solidFill>
              </a:rPr>
              <a:t>one or more </a:t>
            </a:r>
            <a:r>
              <a:rPr lang="en-US" sz="3200" b="1" dirty="0">
                <a:solidFill>
                  <a:prstClr val="black"/>
                </a:solidFill>
              </a:rPr>
              <a:t>of the following are present:</a:t>
            </a:r>
          </a:p>
          <a:p>
            <a:endParaRPr lang="en-US" sz="933" b="1" dirty="0">
              <a:solidFill>
                <a:srgbClr val="009900"/>
              </a:solidFill>
              <a:effectLst>
                <a:outerShdw blurRad="38100" dist="38100" dir="2700000" algn="tl">
                  <a:srgbClr val="000000">
                    <a:alpha val="43137"/>
                  </a:srgbClr>
                </a:outerShdw>
              </a:effectLst>
            </a:endParaRPr>
          </a:p>
          <a:p>
            <a:pPr marL="380990" indent="-380990">
              <a:buFont typeface="Arial" panose="020B0604020202020204" pitchFamily="34" charset="0"/>
              <a:buChar char="•"/>
            </a:pPr>
            <a:r>
              <a:rPr lang="en-US" sz="3200" dirty="0">
                <a:solidFill>
                  <a:prstClr val="black"/>
                </a:solidFill>
              </a:rPr>
              <a:t>severe or progressive respiratory distress</a:t>
            </a:r>
          </a:p>
          <a:p>
            <a:pPr marL="380990" indent="-380990">
              <a:buFont typeface="Arial" panose="020B0604020202020204" pitchFamily="34" charset="0"/>
              <a:buChar char="•"/>
            </a:pPr>
            <a:r>
              <a:rPr lang="en-US" sz="3200" dirty="0">
                <a:solidFill>
                  <a:prstClr val="black"/>
                </a:solidFill>
              </a:rPr>
              <a:t>oxygen saturation less than 90%</a:t>
            </a:r>
          </a:p>
          <a:p>
            <a:pPr marL="380990" indent="-380990">
              <a:buFont typeface="Arial" panose="020B0604020202020204" pitchFamily="34" charset="0"/>
              <a:buChar char="•"/>
            </a:pPr>
            <a:r>
              <a:rPr lang="en-US" sz="3200" dirty="0">
                <a:solidFill>
                  <a:prstClr val="black"/>
                </a:solidFill>
              </a:rPr>
              <a:t>shock </a:t>
            </a:r>
            <a:r>
              <a:rPr lang="en-US" sz="3200" dirty="0">
                <a:solidFill>
                  <a:schemeClr val="bg1">
                    <a:lumMod val="65000"/>
                  </a:schemeClr>
                </a:solidFill>
              </a:rPr>
              <a:t>(loss of radial pulse)</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rPr>
              <a:t>absent or markedly decreased breath sounds </a:t>
            </a: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(if able to auscultate)</a:t>
            </a:r>
            <a:endParaRPr lang="en-US" sz="3200" dirty="0">
              <a:solidFill>
                <a:prstClr val="black"/>
              </a:solidFill>
            </a:endParaRPr>
          </a:p>
          <a:p>
            <a:pPr marL="380990" indent="-380990">
              <a:buFont typeface="Arial" panose="020B0604020202020204" pitchFamily="34" charset="0"/>
              <a:buChar char="•"/>
            </a:pPr>
            <a:r>
              <a:rPr lang="en-US" sz="3200" dirty="0">
                <a:solidFill>
                  <a:prstClr val="black"/>
                </a:solidFill>
              </a:rPr>
              <a:t>traumatic cardiac arrest without obvious fatal wounds</a:t>
            </a:r>
            <a:r>
              <a:rPr lang="en-US" sz="2133" dirty="0">
                <a:solidFill>
                  <a:prstClr val="white">
                    <a:lumMod val="50000"/>
                  </a:prstClr>
                </a:solidFill>
              </a:rPr>
              <a:t> </a:t>
            </a:r>
            <a:r>
              <a:rPr lang="en-US" sz="2667" dirty="0">
                <a:solidFill>
                  <a:prstClr val="white">
                    <a:lumMod val="50000"/>
                  </a:prstClr>
                </a:solidFill>
              </a:rPr>
              <a:t>(consider immediate placement of bilateral </a:t>
            </a:r>
            <a:r>
              <a:rPr lang="en-US" sz="2667" i="1" dirty="0">
                <a:solidFill>
                  <a:prstClr val="white">
                    <a:lumMod val="50000"/>
                  </a:prstClr>
                </a:solidFill>
              </a:rPr>
              <a:t>ENHANCED ARS™ </a:t>
            </a:r>
            <a:r>
              <a:rPr lang="en-US" sz="2667" dirty="0">
                <a:solidFill>
                  <a:prstClr val="white">
                    <a:lumMod val="50000"/>
                  </a:prstClr>
                </a:solidFill>
              </a:rPr>
              <a:t>decompression needles</a:t>
            </a:r>
            <a:r>
              <a:rPr lang="en-US" sz="2667" b="1" dirty="0">
                <a:solidFill>
                  <a:srgbClr val="C00000"/>
                </a:solidFill>
              </a:rPr>
              <a:t> </a:t>
            </a:r>
            <a:r>
              <a:rPr lang="en-US" sz="2667" dirty="0">
                <a:solidFill>
                  <a:prstClr val="white">
                    <a:lumMod val="50000"/>
                  </a:prstClr>
                </a:solidFill>
              </a:rPr>
              <a:t>and</a:t>
            </a:r>
            <a:r>
              <a:rPr lang="en-US" sz="2667" b="1" dirty="0">
                <a:solidFill>
                  <a:srgbClr val="C00000"/>
                </a:solidFill>
              </a:rPr>
              <a:t> consider ALL other possible causes</a:t>
            </a:r>
            <a:r>
              <a:rPr lang="en-US" sz="2667" dirty="0">
                <a:solidFill>
                  <a:srgbClr val="C00000"/>
                </a:solidFill>
              </a:rPr>
              <a:t>) </a:t>
            </a:r>
            <a:endParaRPr lang="en-US" sz="4267" dirty="0">
              <a:solidFill>
                <a:srgbClr val="C00000"/>
              </a:solidFill>
            </a:endParaRPr>
          </a:p>
          <a:p>
            <a:pPr marL="380990" indent="-380990">
              <a:buFont typeface="Arial" panose="020B0604020202020204" pitchFamily="34" charset="0"/>
              <a:buChar char="•"/>
            </a:pPr>
            <a:endParaRPr lang="en-US" sz="2400" dirty="0">
              <a:solidFill>
                <a:prstClr val="black"/>
              </a:solidFill>
            </a:endParaRPr>
          </a:p>
        </p:txBody>
      </p:sp>
      <p:sp>
        <p:nvSpPr>
          <p:cNvPr id="7" name="Rectangle 6"/>
          <p:cNvSpPr/>
          <p:nvPr/>
        </p:nvSpPr>
        <p:spPr>
          <a:xfrm>
            <a:off x="478972" y="224987"/>
            <a:ext cx="3048001" cy="461665"/>
          </a:xfrm>
          <a:prstGeom prst="rect">
            <a:avLst/>
          </a:prstGeom>
        </p:spPr>
        <p:txBody>
          <a:bodyPr wrap="square">
            <a:spAutoFit/>
          </a:bodyPr>
          <a:lstStyle/>
          <a:p>
            <a:r>
              <a:rPr lang="en-US" sz="2400" dirty="0">
                <a:solidFill>
                  <a:prstClr val="white">
                    <a:lumMod val="75000"/>
                  </a:prstClr>
                </a:solidFill>
              </a:rPr>
              <a:t>Objective 2: indication </a:t>
            </a:r>
          </a:p>
        </p:txBody>
      </p:sp>
    </p:spTree>
    <p:extLst>
      <p:ext uri="{BB962C8B-B14F-4D97-AF65-F5344CB8AC3E}">
        <p14:creationId xmlns:p14="http://schemas.microsoft.com/office/powerpoint/2010/main" val="287599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13</a:t>
            </a:fld>
            <a:endParaRPr lang="en-US" dirty="0">
              <a:solidFill>
                <a:prstClr val="white"/>
              </a:solidFill>
            </a:endParaRPr>
          </a:p>
        </p:txBody>
      </p:sp>
      <p:sp>
        <p:nvSpPr>
          <p:cNvPr id="5" name="Rectangle 4"/>
          <p:cNvSpPr/>
          <p:nvPr/>
        </p:nvSpPr>
        <p:spPr>
          <a:xfrm>
            <a:off x="478972" y="224987"/>
            <a:ext cx="3962401" cy="461665"/>
          </a:xfrm>
          <a:prstGeom prst="rect">
            <a:avLst/>
          </a:prstGeom>
        </p:spPr>
        <p:txBody>
          <a:bodyPr wrap="square">
            <a:spAutoFit/>
          </a:bodyPr>
          <a:lstStyle/>
          <a:p>
            <a:r>
              <a:rPr lang="en-US" sz="2400" dirty="0">
                <a:solidFill>
                  <a:prstClr val="white">
                    <a:lumMod val="75000"/>
                  </a:prstClr>
                </a:solidFill>
              </a:rPr>
              <a:t>Objective 2: contraindications </a:t>
            </a:r>
          </a:p>
        </p:txBody>
      </p:sp>
      <p:sp>
        <p:nvSpPr>
          <p:cNvPr id="6" name="Rectangle 5"/>
          <p:cNvSpPr/>
          <p:nvPr/>
        </p:nvSpPr>
        <p:spPr>
          <a:xfrm>
            <a:off x="798764" y="1821435"/>
            <a:ext cx="10833838" cy="2616101"/>
          </a:xfrm>
          <a:prstGeom prst="rect">
            <a:avLst/>
          </a:prstGeom>
        </p:spPr>
        <p:txBody>
          <a:bodyPr wrap="square">
            <a:spAutoFit/>
          </a:bodyPr>
          <a:lstStyle/>
          <a:p>
            <a:r>
              <a:rPr lang="en-US" sz="3733" b="1" dirty="0">
                <a:solidFill>
                  <a:srgbClr val="88191F"/>
                </a:solidFill>
              </a:rPr>
              <a:t>contraindications:</a:t>
            </a:r>
            <a:r>
              <a:rPr lang="en-US" sz="3733" b="1" dirty="0">
                <a:solidFill>
                  <a:srgbClr val="C00000"/>
                </a:solidFill>
                <a:effectLst>
                  <a:outerShdw blurRad="38100" dist="38100" dir="2700000" algn="tl">
                    <a:srgbClr val="000000">
                      <a:alpha val="43137"/>
                    </a:srgbClr>
                  </a:outerShdw>
                </a:effectLst>
              </a:rPr>
              <a:t> </a:t>
            </a:r>
            <a:r>
              <a:rPr lang="en-US" sz="3200" dirty="0">
                <a:solidFill>
                  <a:prstClr val="black"/>
                </a:solidFill>
              </a:rPr>
              <a:t>the </a:t>
            </a:r>
            <a:r>
              <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lang="en-US" sz="4400" dirty="0">
                <a:solidFill>
                  <a:prstClr val="black"/>
                </a:solidFill>
              </a:rPr>
              <a:t> </a:t>
            </a:r>
            <a:r>
              <a:rPr lang="en-US" sz="3200" dirty="0">
                <a:solidFill>
                  <a:prstClr val="black"/>
                </a:solidFill>
              </a:rPr>
              <a:t>is not intended for treatment of simple pneumothorax or hemothorax</a:t>
            </a:r>
          </a:p>
          <a:p>
            <a:endParaRPr lang="en-US" sz="2400" i="1" dirty="0">
              <a:solidFill>
                <a:prstClr val="black"/>
              </a:solidFill>
            </a:endParaRPr>
          </a:p>
          <a:p>
            <a:r>
              <a:rPr lang="en-US" sz="3200" i="1" dirty="0">
                <a:solidFill>
                  <a:srgbClr val="FF9900"/>
                </a:solidFill>
              </a:rPr>
              <a:t>efficacy of the ENHANCED ARS™ has not been established in</a:t>
            </a:r>
          </a:p>
          <a:p>
            <a:r>
              <a:rPr lang="en-US" sz="3200" i="1" dirty="0">
                <a:solidFill>
                  <a:srgbClr val="FF9900"/>
                </a:solidFill>
              </a:rPr>
              <a:t>pediatric patients</a:t>
            </a:r>
          </a:p>
        </p:txBody>
      </p:sp>
    </p:spTree>
    <p:extLst>
      <p:ext uri="{BB962C8B-B14F-4D97-AF65-F5344CB8AC3E}">
        <p14:creationId xmlns:p14="http://schemas.microsoft.com/office/powerpoint/2010/main" val="171371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14</a:t>
            </a:fld>
            <a:endParaRPr lang="en-US" dirty="0">
              <a:solidFill>
                <a:prstClr val="white"/>
              </a:solidFill>
            </a:endParaRPr>
          </a:p>
        </p:txBody>
      </p:sp>
      <p:sp>
        <p:nvSpPr>
          <p:cNvPr id="3" name="TextBox 2"/>
          <p:cNvSpPr txBox="1"/>
          <p:nvPr/>
        </p:nvSpPr>
        <p:spPr>
          <a:xfrm>
            <a:off x="529622" y="1145673"/>
            <a:ext cx="11133221" cy="3754874"/>
          </a:xfrm>
          <a:prstGeom prst="rect">
            <a:avLst/>
          </a:prstGeom>
          <a:noFill/>
        </p:spPr>
        <p:txBody>
          <a:bodyPr wrap="square" rtlCol="0">
            <a:spAutoFit/>
          </a:bodyPr>
          <a:lstStyle/>
          <a:p>
            <a:r>
              <a:rPr lang="en-US" sz="3200" b="1" dirty="0">
                <a:solidFill>
                  <a:srgbClr val="002060"/>
                </a:solidFill>
              </a:rPr>
              <a:t>thoracic decompression</a:t>
            </a:r>
            <a:r>
              <a:rPr lang="en-US" sz="3200" dirty="0">
                <a:solidFill>
                  <a:srgbClr val="002060"/>
                </a:solidFill>
              </a:rPr>
              <a:t> </a:t>
            </a:r>
            <a:r>
              <a:rPr lang="en-US" sz="3200" dirty="0">
                <a:solidFill>
                  <a:prstClr val="black"/>
                </a:solidFill>
              </a:rPr>
              <a:t>should improve </a:t>
            </a:r>
            <a:r>
              <a:rPr lang="en-US" sz="3200" i="1" dirty="0">
                <a:solidFill>
                  <a:prstClr val="black"/>
                </a:solidFill>
              </a:rPr>
              <a:t>one or more</a:t>
            </a:r>
            <a:r>
              <a:rPr lang="en-US" sz="3200" dirty="0">
                <a:solidFill>
                  <a:prstClr val="black"/>
                </a:solidFill>
              </a:rPr>
              <a:t> of the following:</a:t>
            </a:r>
          </a:p>
          <a:p>
            <a:endParaRPr lang="en-US" sz="1400" dirty="0">
              <a:solidFill>
                <a:prstClr val="black"/>
              </a:solidFill>
            </a:endParaRPr>
          </a:p>
          <a:p>
            <a:pPr marL="380990" indent="-380990">
              <a:buFont typeface="Arial" panose="020B0604020202020204" pitchFamily="34" charset="0"/>
              <a:buChar char="•"/>
            </a:pPr>
            <a:r>
              <a:rPr lang="en-US" sz="3200" dirty="0">
                <a:solidFill>
                  <a:prstClr val="black"/>
                </a:solidFill>
              </a:rPr>
              <a:t>respiratory distress</a:t>
            </a:r>
          </a:p>
          <a:p>
            <a:pPr marL="380990" indent="-380990">
              <a:buFont typeface="Arial" panose="020B0604020202020204" pitchFamily="34" charset="0"/>
              <a:buChar char="•"/>
            </a:pPr>
            <a:r>
              <a:rPr lang="en-US" sz="3200" dirty="0">
                <a:solidFill>
                  <a:prstClr val="black"/>
                </a:solidFill>
              </a:rPr>
              <a:t>relief of restrictive pressure between the parietal and visceral pleura </a:t>
            </a:r>
            <a:r>
              <a:rPr lang="en-US" sz="2400" dirty="0">
                <a:solidFill>
                  <a:prstClr val="white">
                    <a:lumMod val="50000"/>
                  </a:prstClr>
                </a:solidFill>
              </a:rPr>
              <a:t>(secondary to injury or significant medical complication)</a:t>
            </a:r>
          </a:p>
          <a:p>
            <a:pPr marL="380990" indent="-380990">
              <a:buFont typeface="Arial" panose="020B0604020202020204" pitchFamily="34" charset="0"/>
              <a:buChar char="•"/>
            </a:pPr>
            <a:r>
              <a:rPr lang="en-US" sz="3200" dirty="0">
                <a:solidFill>
                  <a:prstClr val="black"/>
                </a:solidFill>
              </a:rPr>
              <a:t>oxygen saturation </a:t>
            </a:r>
            <a:r>
              <a:rPr lang="en-US" sz="2400" dirty="0">
                <a:solidFill>
                  <a:prstClr val="white">
                    <a:lumMod val="50000"/>
                  </a:prstClr>
                </a:solidFill>
              </a:rPr>
              <a:t>(≥ 90% </a:t>
            </a:r>
            <a:r>
              <a:rPr lang="en-US" sz="2400" i="1" dirty="0">
                <a:solidFill>
                  <a:prstClr val="white">
                    <a:lumMod val="50000"/>
                  </a:prstClr>
                </a:solidFill>
              </a:rPr>
              <a:t>may be dependent on use of supplemental oxygen</a:t>
            </a:r>
            <a:r>
              <a:rPr lang="en-US" sz="2400" dirty="0">
                <a:solidFill>
                  <a:prstClr val="white">
                    <a:lumMod val="50000"/>
                  </a:prstClr>
                </a:solidFill>
              </a:rPr>
              <a:t>)</a:t>
            </a:r>
          </a:p>
          <a:p>
            <a:pPr marL="380990" indent="-380990">
              <a:buFont typeface="Arial" panose="020B0604020202020204" pitchFamily="34" charset="0"/>
              <a:buChar char="•"/>
            </a:pPr>
            <a:r>
              <a:rPr lang="en-US" sz="3200" dirty="0">
                <a:solidFill>
                  <a:prstClr val="black"/>
                </a:solidFill>
              </a:rPr>
              <a:t>return of radial pulse or vital signs</a:t>
            </a:r>
          </a:p>
        </p:txBody>
      </p:sp>
      <p:sp>
        <p:nvSpPr>
          <p:cNvPr id="4" name="Rectangle 3"/>
          <p:cNvSpPr/>
          <p:nvPr/>
        </p:nvSpPr>
        <p:spPr>
          <a:xfrm>
            <a:off x="478971" y="224987"/>
            <a:ext cx="4499429" cy="461665"/>
          </a:xfrm>
          <a:prstGeom prst="rect">
            <a:avLst/>
          </a:prstGeom>
        </p:spPr>
        <p:txBody>
          <a:bodyPr wrap="square">
            <a:spAutoFit/>
          </a:bodyPr>
          <a:lstStyle/>
          <a:p>
            <a:r>
              <a:rPr lang="en-US" sz="2400" dirty="0">
                <a:solidFill>
                  <a:prstClr val="white">
                    <a:lumMod val="75000"/>
                  </a:prstClr>
                </a:solidFill>
              </a:rPr>
              <a:t>Objective 2: therapeutic benefits  </a:t>
            </a:r>
          </a:p>
        </p:txBody>
      </p:sp>
    </p:spTree>
    <p:extLst>
      <p:ext uri="{BB962C8B-B14F-4D97-AF65-F5344CB8AC3E}">
        <p14:creationId xmlns:p14="http://schemas.microsoft.com/office/powerpoint/2010/main" val="356496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15</a:t>
            </a:fld>
            <a:endParaRPr lang="en-US" dirty="0">
              <a:solidFill>
                <a:prstClr val="white"/>
              </a:solidFill>
            </a:endParaRPr>
          </a:p>
        </p:txBody>
      </p:sp>
      <p:pic>
        <p:nvPicPr>
          <p:cNvPr id="1026" name="Picture 2" descr="Image result for north american rescue"/>
          <p:cNvPicPr>
            <a:picLocks noChangeAspect="1" noChangeArrowheads="1"/>
          </p:cNvPicPr>
          <p:nvPr/>
        </p:nvPicPr>
        <p:blipFill rotWithShape="1">
          <a:blip r:embed="rId3">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807" y="691825"/>
            <a:ext cx="6281291" cy="5704175"/>
          </a:xfrm>
          <a:prstGeom prst="rect">
            <a:avLst/>
          </a:prstGeom>
        </p:spPr>
      </p:pic>
      <p:sp>
        <p:nvSpPr>
          <p:cNvPr id="6" name="Rectangle 5"/>
          <p:cNvSpPr/>
          <p:nvPr/>
        </p:nvSpPr>
        <p:spPr>
          <a:xfrm>
            <a:off x="478971" y="272923"/>
            <a:ext cx="4579800" cy="461665"/>
          </a:xfrm>
          <a:prstGeom prst="rect">
            <a:avLst/>
          </a:prstGeom>
        </p:spPr>
        <p:txBody>
          <a:bodyPr wrap="square">
            <a:spAutoFit/>
          </a:bodyPr>
          <a:lstStyle/>
          <a:p>
            <a:r>
              <a:rPr lang="en-US" sz="2400" dirty="0">
                <a:solidFill>
                  <a:prstClr val="white">
                    <a:lumMod val="75000"/>
                  </a:prstClr>
                </a:solidFill>
              </a:rPr>
              <a:t>Objective 4: anterior insertion site  </a:t>
            </a:r>
          </a:p>
        </p:txBody>
      </p:sp>
      <p:sp>
        <p:nvSpPr>
          <p:cNvPr id="7" name="TextBox 6"/>
          <p:cNvSpPr txBox="1"/>
          <p:nvPr/>
        </p:nvSpPr>
        <p:spPr>
          <a:xfrm>
            <a:off x="5277867" y="2085734"/>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9" name="TextBox 8"/>
          <p:cNvSpPr txBox="1"/>
          <p:nvPr/>
        </p:nvSpPr>
        <p:spPr>
          <a:xfrm>
            <a:off x="5285079" y="2593372"/>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10" name="TextBox 9"/>
          <p:cNvSpPr txBox="1"/>
          <p:nvPr/>
        </p:nvSpPr>
        <p:spPr>
          <a:xfrm>
            <a:off x="5277867" y="3186680"/>
            <a:ext cx="279244" cy="318100"/>
          </a:xfrm>
          <a:prstGeom prst="rect">
            <a:avLst/>
          </a:prstGeom>
          <a:noFill/>
        </p:spPr>
        <p:txBody>
          <a:bodyPr wrap="none" rtlCol="0">
            <a:spAutoFit/>
          </a:bodyPr>
          <a:lstStyle/>
          <a:p>
            <a:r>
              <a:rPr lang="en-US" sz="1467" dirty="0">
                <a:solidFill>
                  <a:prstClr val="white">
                    <a:lumMod val="50000"/>
                  </a:prstClr>
                </a:solidFill>
              </a:rPr>
              <a:t>3</a:t>
            </a:r>
          </a:p>
        </p:txBody>
      </p:sp>
      <p:sp>
        <p:nvSpPr>
          <p:cNvPr id="11" name="TextBox 10"/>
          <p:cNvSpPr txBox="1"/>
          <p:nvPr/>
        </p:nvSpPr>
        <p:spPr>
          <a:xfrm>
            <a:off x="5277867" y="3810934"/>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14" name="TextBox 13"/>
          <p:cNvSpPr txBox="1"/>
          <p:nvPr/>
        </p:nvSpPr>
        <p:spPr>
          <a:xfrm>
            <a:off x="4944835" y="2260139"/>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15" name="TextBox 14"/>
          <p:cNvSpPr txBox="1"/>
          <p:nvPr/>
        </p:nvSpPr>
        <p:spPr>
          <a:xfrm>
            <a:off x="4927619" y="2816323"/>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16" name="TextBox 15"/>
          <p:cNvSpPr txBox="1"/>
          <p:nvPr/>
        </p:nvSpPr>
        <p:spPr>
          <a:xfrm>
            <a:off x="4953402" y="3476430"/>
            <a:ext cx="291220" cy="318100"/>
          </a:xfrm>
          <a:prstGeom prst="rect">
            <a:avLst/>
          </a:prstGeom>
          <a:noFill/>
        </p:spPr>
        <p:txBody>
          <a:bodyPr wrap="square" rtlCol="0">
            <a:spAutoFit/>
          </a:bodyPr>
          <a:lstStyle/>
          <a:p>
            <a:r>
              <a:rPr lang="en-US" sz="1467" dirty="0">
                <a:solidFill>
                  <a:prstClr val="white">
                    <a:lumMod val="50000"/>
                  </a:prstClr>
                </a:solidFill>
              </a:rPr>
              <a:t>3</a:t>
            </a:r>
          </a:p>
        </p:txBody>
      </p:sp>
      <p:sp>
        <p:nvSpPr>
          <p:cNvPr id="17" name="TextBox 16"/>
          <p:cNvSpPr txBox="1"/>
          <p:nvPr/>
        </p:nvSpPr>
        <p:spPr>
          <a:xfrm>
            <a:off x="4944835" y="4079355"/>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19" name="TextBox 18"/>
          <p:cNvSpPr txBox="1"/>
          <p:nvPr/>
        </p:nvSpPr>
        <p:spPr>
          <a:xfrm>
            <a:off x="9261311" y="2003654"/>
            <a:ext cx="1098891" cy="830997"/>
          </a:xfrm>
          <a:prstGeom prst="rect">
            <a:avLst/>
          </a:prstGeom>
          <a:noFill/>
        </p:spPr>
        <p:txBody>
          <a:bodyPr wrap="none" rtlCol="0">
            <a:spAutoFit/>
          </a:bodyPr>
          <a:lstStyle/>
          <a:p>
            <a:pPr algn="ctr"/>
            <a:r>
              <a:rPr lang="en-US" sz="1600" dirty="0">
                <a:solidFill>
                  <a:prstClr val="white">
                    <a:lumMod val="65000"/>
                  </a:prstClr>
                </a:solidFill>
              </a:rPr>
              <a:t>numbered </a:t>
            </a:r>
          </a:p>
          <a:p>
            <a:pPr algn="ctr"/>
            <a:r>
              <a:rPr lang="en-US" sz="1600" dirty="0">
                <a:solidFill>
                  <a:prstClr val="white">
                    <a:lumMod val="65000"/>
                  </a:prstClr>
                </a:solidFill>
              </a:rPr>
              <a:t>Intercostal</a:t>
            </a:r>
          </a:p>
          <a:p>
            <a:pPr algn="ctr"/>
            <a:r>
              <a:rPr lang="en-US" sz="1600" dirty="0">
                <a:solidFill>
                  <a:prstClr val="white">
                    <a:lumMod val="65000"/>
                  </a:prstClr>
                </a:solidFill>
              </a:rPr>
              <a:t>spaces</a:t>
            </a:r>
          </a:p>
        </p:txBody>
      </p:sp>
      <p:sp>
        <p:nvSpPr>
          <p:cNvPr id="20" name="TextBox 19"/>
          <p:cNvSpPr txBox="1"/>
          <p:nvPr/>
        </p:nvSpPr>
        <p:spPr>
          <a:xfrm>
            <a:off x="9103317" y="1106778"/>
            <a:ext cx="1404038" cy="338554"/>
          </a:xfrm>
          <a:prstGeom prst="rect">
            <a:avLst/>
          </a:prstGeom>
          <a:noFill/>
        </p:spPr>
        <p:txBody>
          <a:bodyPr wrap="none" rtlCol="0">
            <a:spAutoFit/>
          </a:bodyPr>
          <a:lstStyle/>
          <a:p>
            <a:pPr algn="ctr"/>
            <a:r>
              <a:rPr lang="en-US" sz="1600" dirty="0">
                <a:solidFill>
                  <a:prstClr val="white">
                    <a:lumMod val="65000"/>
                  </a:prstClr>
                </a:solidFill>
              </a:rPr>
              <a:t>numbered ribs</a:t>
            </a:r>
          </a:p>
        </p:txBody>
      </p:sp>
      <p:sp>
        <p:nvSpPr>
          <p:cNvPr id="34" name="TextBox 33"/>
          <p:cNvSpPr txBox="1"/>
          <p:nvPr/>
        </p:nvSpPr>
        <p:spPr>
          <a:xfrm>
            <a:off x="6743958" y="2260135"/>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35" name="TextBox 34"/>
          <p:cNvSpPr txBox="1"/>
          <p:nvPr/>
        </p:nvSpPr>
        <p:spPr>
          <a:xfrm>
            <a:off x="6734502" y="2799104"/>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36" name="TextBox 35"/>
          <p:cNvSpPr txBox="1"/>
          <p:nvPr/>
        </p:nvSpPr>
        <p:spPr>
          <a:xfrm>
            <a:off x="6739035" y="3454351"/>
            <a:ext cx="279244" cy="318100"/>
          </a:xfrm>
          <a:prstGeom prst="rect">
            <a:avLst/>
          </a:prstGeom>
          <a:noFill/>
        </p:spPr>
        <p:txBody>
          <a:bodyPr wrap="none" rtlCol="0">
            <a:spAutoFit/>
          </a:bodyPr>
          <a:lstStyle/>
          <a:p>
            <a:r>
              <a:rPr lang="en-US" sz="1467" dirty="0">
                <a:solidFill>
                  <a:prstClr val="white">
                    <a:lumMod val="50000"/>
                  </a:prstClr>
                </a:solidFill>
              </a:rPr>
              <a:t>3</a:t>
            </a:r>
          </a:p>
        </p:txBody>
      </p:sp>
      <p:sp>
        <p:nvSpPr>
          <p:cNvPr id="37" name="TextBox 36"/>
          <p:cNvSpPr txBox="1"/>
          <p:nvPr/>
        </p:nvSpPr>
        <p:spPr>
          <a:xfrm>
            <a:off x="6743958" y="4035018"/>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40" name="TextBox 39"/>
          <p:cNvSpPr txBox="1"/>
          <p:nvPr/>
        </p:nvSpPr>
        <p:spPr>
          <a:xfrm>
            <a:off x="6429875" y="2087539"/>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41" name="TextBox 40"/>
          <p:cNvSpPr txBox="1"/>
          <p:nvPr/>
        </p:nvSpPr>
        <p:spPr>
          <a:xfrm>
            <a:off x="6439779" y="2592239"/>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42" name="TextBox 41"/>
          <p:cNvSpPr txBox="1"/>
          <p:nvPr/>
        </p:nvSpPr>
        <p:spPr>
          <a:xfrm>
            <a:off x="6453242" y="3165136"/>
            <a:ext cx="291220" cy="318100"/>
          </a:xfrm>
          <a:prstGeom prst="rect">
            <a:avLst/>
          </a:prstGeom>
          <a:noFill/>
        </p:spPr>
        <p:txBody>
          <a:bodyPr wrap="square" rtlCol="0">
            <a:spAutoFit/>
          </a:bodyPr>
          <a:lstStyle/>
          <a:p>
            <a:r>
              <a:rPr lang="en-US" sz="1467" dirty="0">
                <a:solidFill>
                  <a:prstClr val="white">
                    <a:lumMod val="50000"/>
                  </a:prstClr>
                </a:solidFill>
              </a:rPr>
              <a:t>3</a:t>
            </a:r>
          </a:p>
        </p:txBody>
      </p:sp>
      <p:sp>
        <p:nvSpPr>
          <p:cNvPr id="43" name="TextBox 42"/>
          <p:cNvSpPr txBox="1"/>
          <p:nvPr/>
        </p:nvSpPr>
        <p:spPr>
          <a:xfrm>
            <a:off x="6441184" y="3810934"/>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45" name="TextBox 44"/>
          <p:cNvSpPr txBox="1"/>
          <p:nvPr/>
        </p:nvSpPr>
        <p:spPr>
          <a:xfrm>
            <a:off x="1897965" y="2003659"/>
            <a:ext cx="1098891" cy="830997"/>
          </a:xfrm>
          <a:prstGeom prst="rect">
            <a:avLst/>
          </a:prstGeom>
          <a:noFill/>
        </p:spPr>
        <p:txBody>
          <a:bodyPr wrap="none" rtlCol="0">
            <a:spAutoFit/>
          </a:bodyPr>
          <a:lstStyle/>
          <a:p>
            <a:pPr algn="ctr"/>
            <a:r>
              <a:rPr lang="en-US" sz="1600" dirty="0">
                <a:solidFill>
                  <a:prstClr val="white">
                    <a:lumMod val="65000"/>
                  </a:prstClr>
                </a:solidFill>
              </a:rPr>
              <a:t>numbered </a:t>
            </a:r>
          </a:p>
          <a:p>
            <a:pPr algn="ctr"/>
            <a:r>
              <a:rPr lang="en-US" sz="1600" dirty="0">
                <a:solidFill>
                  <a:prstClr val="white">
                    <a:lumMod val="65000"/>
                  </a:prstClr>
                </a:solidFill>
              </a:rPr>
              <a:t>Intercostal</a:t>
            </a:r>
          </a:p>
          <a:p>
            <a:pPr algn="ctr"/>
            <a:r>
              <a:rPr lang="en-US" sz="1600" dirty="0">
                <a:solidFill>
                  <a:prstClr val="white">
                    <a:lumMod val="65000"/>
                  </a:prstClr>
                </a:solidFill>
              </a:rPr>
              <a:t>spaces</a:t>
            </a:r>
          </a:p>
        </p:txBody>
      </p:sp>
      <p:sp>
        <p:nvSpPr>
          <p:cNvPr id="46" name="TextBox 45"/>
          <p:cNvSpPr txBox="1"/>
          <p:nvPr/>
        </p:nvSpPr>
        <p:spPr>
          <a:xfrm>
            <a:off x="1749221" y="1106779"/>
            <a:ext cx="1404038" cy="338554"/>
          </a:xfrm>
          <a:prstGeom prst="rect">
            <a:avLst/>
          </a:prstGeom>
          <a:noFill/>
        </p:spPr>
        <p:txBody>
          <a:bodyPr wrap="none" rtlCol="0">
            <a:spAutoFit/>
          </a:bodyPr>
          <a:lstStyle/>
          <a:p>
            <a:pPr algn="ctr"/>
            <a:r>
              <a:rPr lang="en-US" sz="1600" dirty="0">
                <a:solidFill>
                  <a:prstClr val="white">
                    <a:lumMod val="65000"/>
                  </a:prstClr>
                </a:solidFill>
              </a:rPr>
              <a:t>numbered ribs</a:t>
            </a:r>
          </a:p>
        </p:txBody>
      </p:sp>
      <p:cxnSp>
        <p:nvCxnSpPr>
          <p:cNvPr id="58" name="Straight Arrow Connector 57"/>
          <p:cNvCxnSpPr>
            <a:stCxn id="45" idx="3"/>
          </p:cNvCxnSpPr>
          <p:nvPr/>
        </p:nvCxnSpPr>
        <p:spPr>
          <a:xfrm>
            <a:off x="2996856" y="2419158"/>
            <a:ext cx="2033970" cy="15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4" name="Elbow Connector 1023"/>
          <p:cNvCxnSpPr/>
          <p:nvPr/>
        </p:nvCxnSpPr>
        <p:spPr>
          <a:xfrm>
            <a:off x="3182679" y="1311399"/>
            <a:ext cx="2226795" cy="709955"/>
          </a:xfrm>
          <a:prstGeom prst="bentConnector3">
            <a:avLst>
              <a:gd name="adj1" fmla="val 9997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6968379" y="2434223"/>
            <a:ext cx="2263244" cy="323"/>
          </a:xfrm>
          <a:prstGeom prst="straightConnector1">
            <a:avLst/>
          </a:prstGeom>
          <a:ln>
            <a:solidFill>
              <a:schemeClr val="tx1"/>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037" name="Elbow Connector 1036"/>
          <p:cNvCxnSpPr/>
          <p:nvPr/>
        </p:nvCxnSpPr>
        <p:spPr>
          <a:xfrm rot="10800000" flipV="1">
            <a:off x="6598853" y="1299882"/>
            <a:ext cx="2443547" cy="721471"/>
          </a:xfrm>
          <a:prstGeom prst="bentConnector3">
            <a:avLst>
              <a:gd name="adj1" fmla="val 9989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751339" y="1478235"/>
            <a:ext cx="2116541" cy="420564"/>
          </a:xfrm>
          <a:prstGeom prst="rect">
            <a:avLst/>
          </a:prstGeom>
          <a:noFill/>
        </p:spPr>
        <p:txBody>
          <a:bodyPr wrap="none" rtlCol="0">
            <a:spAutoFit/>
          </a:bodyPr>
          <a:lstStyle/>
          <a:p>
            <a:pPr algn="ctr"/>
            <a:r>
              <a:rPr lang="en-US" sz="2133" dirty="0">
                <a:solidFill>
                  <a:prstClr val="black"/>
                </a:solidFill>
              </a:rPr>
              <a:t>midclavicular line</a:t>
            </a:r>
          </a:p>
        </p:txBody>
      </p:sp>
      <p:cxnSp>
        <p:nvCxnSpPr>
          <p:cNvPr id="1049" name="Straight Arrow Connector 1048"/>
          <p:cNvCxnSpPr/>
          <p:nvPr/>
        </p:nvCxnSpPr>
        <p:spPr>
          <a:xfrm flipH="1">
            <a:off x="7255364" y="1765224"/>
            <a:ext cx="1570283" cy="203657"/>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314618" y="1426929"/>
            <a:ext cx="2116541" cy="420564"/>
          </a:xfrm>
          <a:prstGeom prst="rect">
            <a:avLst/>
          </a:prstGeom>
          <a:noFill/>
        </p:spPr>
        <p:txBody>
          <a:bodyPr wrap="none" rtlCol="0">
            <a:spAutoFit/>
          </a:bodyPr>
          <a:lstStyle/>
          <a:p>
            <a:pPr algn="ctr"/>
            <a:r>
              <a:rPr lang="en-US" sz="2133" dirty="0">
                <a:solidFill>
                  <a:prstClr val="black"/>
                </a:solidFill>
              </a:rPr>
              <a:t>midclavicular line</a:t>
            </a:r>
          </a:p>
        </p:txBody>
      </p:sp>
      <p:cxnSp>
        <p:nvCxnSpPr>
          <p:cNvPr id="108" name="Straight Arrow Connector 107"/>
          <p:cNvCxnSpPr/>
          <p:nvPr/>
        </p:nvCxnSpPr>
        <p:spPr>
          <a:xfrm>
            <a:off x="3406691" y="1706888"/>
            <a:ext cx="1299669" cy="261993"/>
          </a:xfrm>
          <a:prstGeom prst="straightConnector1">
            <a:avLst/>
          </a:prstGeom>
          <a:ln w="63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8982288" y="3009079"/>
            <a:ext cx="1629229" cy="420564"/>
          </a:xfrm>
          <a:prstGeom prst="rect">
            <a:avLst/>
          </a:prstGeom>
          <a:noFill/>
        </p:spPr>
        <p:txBody>
          <a:bodyPr wrap="none" rtlCol="0">
            <a:spAutoFit/>
          </a:bodyPr>
          <a:lstStyle/>
          <a:p>
            <a:pPr algn="ctr"/>
            <a:r>
              <a:rPr lang="en-US" sz="2133" dirty="0">
                <a:solidFill>
                  <a:prstClr val="black"/>
                </a:solidFill>
              </a:rPr>
              <a:t>insertion site</a:t>
            </a:r>
          </a:p>
        </p:txBody>
      </p:sp>
      <p:cxnSp>
        <p:nvCxnSpPr>
          <p:cNvPr id="81" name="Straight Arrow Connector 80"/>
          <p:cNvCxnSpPr>
            <a:stCxn id="114" idx="1"/>
          </p:cNvCxnSpPr>
          <p:nvPr/>
        </p:nvCxnSpPr>
        <p:spPr>
          <a:xfrm flipH="1" flipV="1">
            <a:off x="7371630" y="3009082"/>
            <a:ext cx="1610658" cy="210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429076" y="2939433"/>
            <a:ext cx="1629229" cy="420564"/>
          </a:xfrm>
          <a:prstGeom prst="rect">
            <a:avLst/>
          </a:prstGeom>
          <a:noFill/>
        </p:spPr>
        <p:txBody>
          <a:bodyPr wrap="none" rtlCol="0">
            <a:spAutoFit/>
          </a:bodyPr>
          <a:lstStyle/>
          <a:p>
            <a:pPr algn="ctr"/>
            <a:r>
              <a:rPr lang="en-US" sz="2133" dirty="0">
                <a:solidFill>
                  <a:prstClr val="black"/>
                </a:solidFill>
              </a:rPr>
              <a:t>insertion site</a:t>
            </a:r>
          </a:p>
        </p:txBody>
      </p:sp>
      <p:cxnSp>
        <p:nvCxnSpPr>
          <p:cNvPr id="119" name="Straight Arrow Connector 118"/>
          <p:cNvCxnSpPr>
            <a:stCxn id="118" idx="3"/>
          </p:cNvCxnSpPr>
          <p:nvPr/>
        </p:nvCxnSpPr>
        <p:spPr>
          <a:xfrm flipV="1">
            <a:off x="3058305" y="3010876"/>
            <a:ext cx="1537414" cy="1388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3124006" y="6348097"/>
            <a:ext cx="5776893" cy="420564"/>
          </a:xfrm>
          <a:prstGeom prst="rect">
            <a:avLst/>
          </a:prstGeom>
        </p:spPr>
        <p:txBody>
          <a:bodyPr wrap="square">
            <a:spAutoFit/>
          </a:bodyPr>
          <a:lstStyle/>
          <a:p>
            <a:pPr algn="ctr"/>
            <a:r>
              <a:rPr lang="en-US" sz="2133" dirty="0">
                <a:solidFill>
                  <a:prstClr val="white">
                    <a:lumMod val="50000"/>
                  </a:prstClr>
                </a:solidFill>
              </a:rPr>
              <a:t>illustration of key anatomical structures</a:t>
            </a:r>
          </a:p>
        </p:txBody>
      </p:sp>
      <p:pic>
        <p:nvPicPr>
          <p:cNvPr id="3" name="Picture 2" descr="Diagram&#10;&#10;Description automatically generated">
            <a:extLst>
              <a:ext uri="{FF2B5EF4-FFF2-40B4-BE49-F238E27FC236}">
                <a16:creationId xmlns:a16="http://schemas.microsoft.com/office/drawing/2014/main" id="{FC7285B3-D716-E223-2AA8-AACF36CF67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83"/>
          <a:stretch/>
        </p:blipFill>
        <p:spPr>
          <a:xfrm>
            <a:off x="1110942" y="3407945"/>
            <a:ext cx="1401223" cy="13428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B4C00C6F-F2D1-7F14-B0AB-8EDD51988625}"/>
              </a:ext>
            </a:extLst>
          </p:cNvPr>
          <p:cNvSpPr txBox="1"/>
          <p:nvPr/>
        </p:nvSpPr>
        <p:spPr>
          <a:xfrm>
            <a:off x="791068" y="4802342"/>
            <a:ext cx="1916306" cy="1477328"/>
          </a:xfrm>
          <a:prstGeom prst="rect">
            <a:avLst/>
          </a:prstGeom>
          <a:noFill/>
        </p:spPr>
        <p:txBody>
          <a:bodyPr wrap="square" rtlCol="0">
            <a:spAutoFit/>
          </a:bodyPr>
          <a:lstStyle/>
          <a:p>
            <a:pPr algn="ctr"/>
            <a:r>
              <a:rPr lang="en-US" dirty="0">
                <a:solidFill>
                  <a:srgbClr val="C00000"/>
                </a:solidFill>
              </a:rPr>
              <a:t>*</a:t>
            </a:r>
            <a:r>
              <a:rPr lang="en-US" dirty="0"/>
              <a:t>insertion site</a:t>
            </a:r>
          </a:p>
          <a:p>
            <a:pPr algn="ctr"/>
            <a:r>
              <a:rPr lang="en-US" dirty="0"/>
              <a:t>is superior to targeted rib</a:t>
            </a:r>
          </a:p>
          <a:p>
            <a:pPr algn="ctr"/>
            <a:r>
              <a:rPr lang="en-US" dirty="0"/>
              <a:t>to </a:t>
            </a:r>
            <a:r>
              <a:rPr lang="en-US" b="1" dirty="0"/>
              <a:t>avoid neuro-vascular bundle</a:t>
            </a:r>
          </a:p>
        </p:txBody>
      </p:sp>
    </p:spTree>
    <p:extLst>
      <p:ext uri="{BB962C8B-B14F-4D97-AF65-F5344CB8AC3E}">
        <p14:creationId xmlns:p14="http://schemas.microsoft.com/office/powerpoint/2010/main" val="125024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 close&#10;&#10;Description automatically generated">
            <a:extLst>
              <a:ext uri="{FF2B5EF4-FFF2-40B4-BE49-F238E27FC236}">
                <a16:creationId xmlns:a16="http://schemas.microsoft.com/office/drawing/2014/main" id="{0A9DD9AA-1B05-D50C-2B95-240AA0F06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59272" y="1393076"/>
            <a:ext cx="5295362" cy="3971522"/>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993" y="1450703"/>
            <a:ext cx="4356898" cy="3956593"/>
          </a:xfrm>
          <a:prstGeom prst="rect">
            <a:avLst/>
          </a:prstGeom>
        </p:spPr>
      </p:pic>
      <p:sp>
        <p:nvSpPr>
          <p:cNvPr id="12" name="Rectangle 11"/>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17" name="TextBox 16"/>
          <p:cNvSpPr txBox="1"/>
          <p:nvPr/>
        </p:nvSpPr>
        <p:spPr>
          <a:xfrm>
            <a:off x="3650055" y="1091566"/>
            <a:ext cx="2817432" cy="913199"/>
          </a:xfrm>
          <a:prstGeom prst="rect">
            <a:avLst/>
          </a:prstGeom>
          <a:solidFill>
            <a:sysClr val="window" lastClr="FFFFFF"/>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a:noFill/>
                </a:ln>
                <a:solidFill>
                  <a:prstClr val="black"/>
                </a:solidFill>
                <a:effectLst/>
                <a:uLnTx/>
                <a:uFillTx/>
                <a:latin typeface="Calibri" panose="020F0502020204030204"/>
                <a:ea typeface="+mn-ea"/>
                <a:cs typeface="+mn-cs"/>
              </a:rPr>
              <a:t>Identify sternal notch </a:t>
            </a:r>
          </a:p>
        </p:txBody>
      </p:sp>
      <p:cxnSp>
        <p:nvCxnSpPr>
          <p:cNvPr id="18" name="Straight Arrow Connector 17"/>
          <p:cNvCxnSpPr>
            <a:cxnSpLocks/>
          </p:cNvCxnSpPr>
          <p:nvPr/>
        </p:nvCxnSpPr>
        <p:spPr>
          <a:xfrm>
            <a:off x="6467487" y="2004765"/>
            <a:ext cx="1331768" cy="855003"/>
          </a:xfrm>
          <a:prstGeom prst="straightConnector1">
            <a:avLst/>
          </a:prstGeom>
          <a:noFill/>
          <a:ln w="6350" cap="flat" cmpd="sng" algn="ctr">
            <a:solidFill>
              <a:sysClr val="windowText" lastClr="000000">
                <a:lumMod val="95000"/>
                <a:lumOff val="5000"/>
              </a:sysClr>
            </a:solidFill>
            <a:prstDash val="solid"/>
            <a:miter lim="800000"/>
            <a:tailEnd type="arrow"/>
          </a:ln>
          <a:effectLst/>
        </p:spPr>
      </p:cxnSp>
      <p:sp>
        <p:nvSpPr>
          <p:cNvPr id="9" name="Arc 8">
            <a:extLst>
              <a:ext uri="{FF2B5EF4-FFF2-40B4-BE49-F238E27FC236}">
                <a16:creationId xmlns:a16="http://schemas.microsoft.com/office/drawing/2014/main" id="{BD1EA354-C7A5-4FA5-9E62-1870041744D5}"/>
              </a:ext>
            </a:extLst>
          </p:cNvPr>
          <p:cNvSpPr/>
          <p:nvPr/>
        </p:nvSpPr>
        <p:spPr>
          <a:xfrm rot="10356031">
            <a:off x="7128237" y="2825826"/>
            <a:ext cx="837024" cy="701592"/>
          </a:xfrm>
          <a:prstGeom prst="arc">
            <a:avLst>
              <a:gd name="adj1" fmla="val 18442280"/>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F7DBB174-2D16-5BAC-6962-0D81652C543B}"/>
              </a:ext>
            </a:extLst>
          </p:cNvPr>
          <p:cNvCxnSpPr>
            <a:cxnSpLocks/>
          </p:cNvCxnSpPr>
          <p:nvPr/>
        </p:nvCxnSpPr>
        <p:spPr>
          <a:xfrm flipH="1">
            <a:off x="3116442" y="2004765"/>
            <a:ext cx="533613" cy="356978"/>
          </a:xfrm>
          <a:prstGeom prst="straightConnector1">
            <a:avLst/>
          </a:prstGeom>
          <a:noFill/>
          <a:ln w="6350" cap="flat" cmpd="sng" algn="ctr">
            <a:solidFill>
              <a:sysClr val="windowText" lastClr="000000">
                <a:lumMod val="95000"/>
                <a:lumOff val="5000"/>
              </a:sysClr>
            </a:solidFill>
            <a:prstDash val="solid"/>
            <a:miter lim="800000"/>
            <a:tailEnd type="arrow"/>
          </a:ln>
          <a:effectLst/>
        </p:spPr>
      </p:cxnSp>
    </p:spTree>
    <p:extLst>
      <p:ext uri="{BB962C8B-B14F-4D97-AF65-F5344CB8AC3E}">
        <p14:creationId xmlns:p14="http://schemas.microsoft.com/office/powerpoint/2010/main" val="335316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up of a person's butt&#10;&#10;Description automatically generated with low confidence">
            <a:extLst>
              <a:ext uri="{FF2B5EF4-FFF2-40B4-BE49-F238E27FC236}">
                <a16:creationId xmlns:a16="http://schemas.microsoft.com/office/drawing/2014/main" id="{12EA4B34-5C03-723F-39E4-7916BA8BF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88062" y="1532919"/>
            <a:ext cx="5329073" cy="3996806"/>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86" y="1452098"/>
            <a:ext cx="4353825" cy="3953803"/>
          </a:xfrm>
          <a:prstGeom prst="rect">
            <a:avLst/>
          </a:prstGeom>
        </p:spPr>
      </p:pic>
      <p:sp>
        <p:nvSpPr>
          <p:cNvPr id="13" name="Rectangle 12"/>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15" name="TextBox 14"/>
          <p:cNvSpPr txBox="1"/>
          <p:nvPr/>
        </p:nvSpPr>
        <p:spPr>
          <a:xfrm>
            <a:off x="2768871" y="5569918"/>
            <a:ext cx="3505832"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identify sternoclavicular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joint space</a:t>
            </a:r>
          </a:p>
        </p:txBody>
      </p:sp>
      <p:cxnSp>
        <p:nvCxnSpPr>
          <p:cNvPr id="16" name="Straight Arrow Connector 15"/>
          <p:cNvCxnSpPr>
            <a:cxnSpLocks/>
            <a:endCxn id="11" idx="3"/>
          </p:cNvCxnSpPr>
          <p:nvPr/>
        </p:nvCxnSpPr>
        <p:spPr>
          <a:xfrm flipV="1">
            <a:off x="6274703" y="3498032"/>
            <a:ext cx="1166721" cy="2071886"/>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Arc 1">
            <a:extLst>
              <a:ext uri="{FF2B5EF4-FFF2-40B4-BE49-F238E27FC236}">
                <a16:creationId xmlns:a16="http://schemas.microsoft.com/office/drawing/2014/main" id="{6DA869CF-7969-4C14-933D-529B5FAF4E58}"/>
              </a:ext>
            </a:extLst>
          </p:cNvPr>
          <p:cNvSpPr/>
          <p:nvPr/>
        </p:nvSpPr>
        <p:spPr>
          <a:xfrm rot="10387332">
            <a:off x="7174156" y="2481438"/>
            <a:ext cx="914400" cy="914400"/>
          </a:xfrm>
          <a:prstGeom prst="arc">
            <a:avLst>
              <a:gd name="adj1" fmla="val 18195538"/>
              <a:gd name="adj2" fmla="val 20841937"/>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0A52EEB-B758-493F-A337-092AD7D54C44}"/>
              </a:ext>
            </a:extLst>
          </p:cNvPr>
          <p:cNvSpPr/>
          <p:nvPr/>
        </p:nvSpPr>
        <p:spPr>
          <a:xfrm>
            <a:off x="7396787" y="3304005"/>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AFC4EE1-9DDB-F964-07D2-ECFCEDB80E15}"/>
              </a:ext>
            </a:extLst>
          </p:cNvPr>
          <p:cNvSpPr/>
          <p:nvPr/>
        </p:nvSpPr>
        <p:spPr>
          <a:xfrm>
            <a:off x="3227293" y="2247772"/>
            <a:ext cx="239807" cy="182205"/>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9391F4C3-78DE-9D8C-656C-CF8A0DB65B5A}"/>
              </a:ext>
            </a:extLst>
          </p:cNvPr>
          <p:cNvCxnSpPr>
            <a:cxnSpLocks/>
          </p:cNvCxnSpPr>
          <p:nvPr/>
        </p:nvCxnSpPr>
        <p:spPr>
          <a:xfrm flipV="1">
            <a:off x="2768871" y="2336869"/>
            <a:ext cx="606792" cy="324335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03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434332A9-3C3F-6B39-A0E4-1E4C8A70A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13722" y="1246819"/>
            <a:ext cx="5462514" cy="4096885"/>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191" y="1388198"/>
            <a:ext cx="4494554" cy="4081603"/>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7687891" y="571461"/>
            <a:ext cx="3751476"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identify acromioclavicular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ligament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(notch)</a:t>
            </a:r>
          </a:p>
        </p:txBody>
      </p:sp>
      <p:cxnSp>
        <p:nvCxnSpPr>
          <p:cNvPr id="14" name="Elbow Connector 13"/>
          <p:cNvCxnSpPr>
            <a:cxnSpLocks/>
            <a:stCxn id="7" idx="2"/>
            <a:endCxn id="2" idx="6"/>
          </p:cNvCxnSpPr>
          <p:nvPr/>
        </p:nvCxnSpPr>
        <p:spPr>
          <a:xfrm rot="5400000">
            <a:off x="7970653" y="2521824"/>
            <a:ext cx="2630140" cy="55581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0CCE32AF-04A6-4E06-A596-A88886783DFE}"/>
              </a:ext>
            </a:extLst>
          </p:cNvPr>
          <p:cNvSpPr/>
          <p:nvPr/>
        </p:nvSpPr>
        <p:spPr>
          <a:xfrm rot="10387332">
            <a:off x="6732664" y="2536396"/>
            <a:ext cx="881146" cy="630072"/>
          </a:xfrm>
          <a:prstGeom prst="arc">
            <a:avLst>
              <a:gd name="adj1" fmla="val 18762772"/>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72D7743-2608-4350-984F-DBD08D0DE1C4}"/>
              </a:ext>
            </a:extLst>
          </p:cNvPr>
          <p:cNvSpPr/>
          <p:nvPr/>
        </p:nvSpPr>
        <p:spPr>
          <a:xfrm>
            <a:off x="8703017" y="3988575"/>
            <a:ext cx="304800" cy="252449"/>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E25AD41-A33C-496C-9F59-17B7F2ED5544}"/>
              </a:ext>
            </a:extLst>
          </p:cNvPr>
          <p:cNvSpPr/>
          <p:nvPr/>
        </p:nvSpPr>
        <p:spPr>
          <a:xfrm>
            <a:off x="6913513" y="3095604"/>
            <a:ext cx="259724" cy="242713"/>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Elbow Connector 13">
            <a:extLst>
              <a:ext uri="{FF2B5EF4-FFF2-40B4-BE49-F238E27FC236}">
                <a16:creationId xmlns:a16="http://schemas.microsoft.com/office/drawing/2014/main" id="{C37A30B4-C499-7E7D-4AAA-98DE381CBEBE}"/>
              </a:ext>
            </a:extLst>
          </p:cNvPr>
          <p:cNvCxnSpPr>
            <a:cxnSpLocks/>
            <a:stCxn id="7" idx="1"/>
            <a:endCxn id="13" idx="6"/>
          </p:cNvCxnSpPr>
          <p:nvPr/>
        </p:nvCxnSpPr>
        <p:spPr>
          <a:xfrm rot="10800000" flipV="1">
            <a:off x="4838547" y="1028060"/>
            <a:ext cx="2849344" cy="103586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88F71D2-A231-27CB-E6BD-F56D730AB66C}"/>
              </a:ext>
            </a:extLst>
          </p:cNvPr>
          <p:cNvSpPr/>
          <p:nvPr/>
        </p:nvSpPr>
        <p:spPr>
          <a:xfrm>
            <a:off x="4533747" y="1940536"/>
            <a:ext cx="304800" cy="24678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261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3D8CB360-CE89-1DB7-A817-57B18A077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94"/>
          <a:stretch/>
        </p:blipFill>
        <p:spPr>
          <a:xfrm rot="5400000">
            <a:off x="5298487" y="1281487"/>
            <a:ext cx="5221020" cy="4125935"/>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19</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680" y="1361983"/>
            <a:ext cx="4579799" cy="4159015"/>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8370749" y="519144"/>
            <a:ext cx="3505832" cy="2144498"/>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simultaneously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identify sternoclavicular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joint space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acromioclavicular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ligament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(notch)</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Arrow Connector 2"/>
          <p:cNvCxnSpPr>
            <a:cxnSpLocks/>
          </p:cNvCxnSpPr>
          <p:nvPr/>
        </p:nvCxnSpPr>
        <p:spPr>
          <a:xfrm flipH="1">
            <a:off x="7144469" y="1591393"/>
            <a:ext cx="1226280" cy="1223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endCxn id="15" idx="7"/>
          </p:cNvCxnSpPr>
          <p:nvPr/>
        </p:nvCxnSpPr>
        <p:spPr>
          <a:xfrm flipH="1">
            <a:off x="9111619" y="3280823"/>
            <a:ext cx="707946" cy="667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0A38E740-3BEB-47A9-B748-02DE6F1EE539}"/>
              </a:ext>
            </a:extLst>
          </p:cNvPr>
          <p:cNvSpPr/>
          <p:nvPr/>
        </p:nvSpPr>
        <p:spPr>
          <a:xfrm rot="10115194">
            <a:off x="6630821" y="2727935"/>
            <a:ext cx="722497" cy="727589"/>
          </a:xfrm>
          <a:prstGeom prst="arc">
            <a:avLst>
              <a:gd name="adj1" fmla="val 18195538"/>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03650CC-2BDD-4711-9D8F-7626DA64F8FB}"/>
              </a:ext>
            </a:extLst>
          </p:cNvPr>
          <p:cNvSpPr/>
          <p:nvPr/>
        </p:nvSpPr>
        <p:spPr>
          <a:xfrm>
            <a:off x="6839669" y="3399534"/>
            <a:ext cx="304800" cy="214800"/>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2F9B1AA-5EDE-4A17-A49C-F01186472F42}"/>
              </a:ext>
            </a:extLst>
          </p:cNvPr>
          <p:cNvSpPr/>
          <p:nvPr/>
        </p:nvSpPr>
        <p:spPr>
          <a:xfrm>
            <a:off x="8851456" y="3914555"/>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F551A8E-7449-5E55-D034-7FFAF0C0AEE5}"/>
              </a:ext>
            </a:extLst>
          </p:cNvPr>
          <p:cNvSpPr/>
          <p:nvPr/>
        </p:nvSpPr>
        <p:spPr>
          <a:xfrm>
            <a:off x="2941314" y="2171243"/>
            <a:ext cx="273696" cy="26023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2FAE0FDF-8F32-5534-B35F-62AE0C307A03}"/>
              </a:ext>
            </a:extLst>
          </p:cNvPr>
          <p:cNvSpPr/>
          <p:nvPr/>
        </p:nvSpPr>
        <p:spPr>
          <a:xfrm>
            <a:off x="4148749" y="1905701"/>
            <a:ext cx="273696" cy="260238"/>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51DD75C-49CA-390E-8EC4-AAD1659AA404}"/>
              </a:ext>
            </a:extLst>
          </p:cNvPr>
          <p:cNvSpPr/>
          <p:nvPr/>
        </p:nvSpPr>
        <p:spPr>
          <a:xfrm>
            <a:off x="3578369" y="2035820"/>
            <a:ext cx="273696" cy="26023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01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B0C8C3E1-021B-46F9-A9A0-6EB4352FD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48" t="18019" r="16090" b="13753"/>
          <a:stretch/>
        </p:blipFill>
        <p:spPr>
          <a:xfrm>
            <a:off x="2245837" y="176391"/>
            <a:ext cx="6930453" cy="6412038"/>
          </a:xfrm>
          <a:prstGeom prst="rect">
            <a:avLst/>
          </a:prstGeom>
        </p:spPr>
      </p:pic>
      <p:sp>
        <p:nvSpPr>
          <p:cNvPr id="6" name="Slide Number Placeholder 5">
            <a:extLst>
              <a:ext uri="{FF2B5EF4-FFF2-40B4-BE49-F238E27FC236}">
                <a16:creationId xmlns:a16="http://schemas.microsoft.com/office/drawing/2014/main" id="{60BD97AD-9E0D-4B31-9A97-893679AB9B44}"/>
              </a:ext>
            </a:extLst>
          </p:cNvPr>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61E3006-6DC1-18B0-4FDE-EA8C545501B2}"/>
              </a:ext>
            </a:extLst>
          </p:cNvPr>
          <p:cNvPicPr>
            <a:picLocks noChangeAspect="1"/>
          </p:cNvPicPr>
          <p:nvPr/>
        </p:nvPicPr>
        <p:blipFill rotWithShape="1">
          <a:blip r:embed="rId4">
            <a:alphaModFix amt="70000"/>
          </a:blip>
          <a:srcRect l="4623" t="4722" r="54836" b="5278"/>
          <a:stretch/>
        </p:blipFill>
        <p:spPr>
          <a:xfrm>
            <a:off x="997216" y="1991438"/>
            <a:ext cx="5930819" cy="3534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87AAC83C-BF56-27C2-2E1E-E802E82EAED6}"/>
              </a:ext>
            </a:extLst>
          </p:cNvPr>
          <p:cNvSpPr txBox="1"/>
          <p:nvPr/>
        </p:nvSpPr>
        <p:spPr>
          <a:xfrm>
            <a:off x="2621392" y="5967690"/>
            <a:ext cx="2682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from video program</a:t>
            </a:r>
          </a:p>
        </p:txBody>
      </p:sp>
      <p:sp>
        <p:nvSpPr>
          <p:cNvPr id="3" name="Text Placeholder 3">
            <a:extLst>
              <a:ext uri="{FF2B5EF4-FFF2-40B4-BE49-F238E27FC236}">
                <a16:creationId xmlns:a16="http://schemas.microsoft.com/office/drawing/2014/main" id="{B56F45FE-B36D-6311-13C7-CE1F7F5DFC9C}"/>
              </a:ext>
            </a:extLst>
          </p:cNvPr>
          <p:cNvSpPr txBox="1">
            <a:spLocks/>
          </p:cNvSpPr>
          <p:nvPr/>
        </p:nvSpPr>
        <p:spPr>
          <a:xfrm>
            <a:off x="75412" y="207629"/>
            <a:ext cx="11674628" cy="1342102"/>
          </a:xfrm>
          <a:prstGeom prst="rect">
            <a:avLst/>
          </a:prstGeom>
        </p:spPr>
        <p:txBody>
          <a:bodyPr lIns="0" rIns="0"/>
          <a:lstStyle>
            <a:lvl1pPr marL="0" indent="0" algn="r" defTabSz="914377"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Our comprehensive training materials include presentation and videos for</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10G &amp; 14G Anterior &amp; Lateral Thoracic Decompression</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as well as detailed instructions for use</a:t>
            </a:r>
          </a:p>
        </p:txBody>
      </p:sp>
      <p:sp>
        <p:nvSpPr>
          <p:cNvPr id="7" name="TextBox 6">
            <a:extLst>
              <a:ext uri="{FF2B5EF4-FFF2-40B4-BE49-F238E27FC236}">
                <a16:creationId xmlns:a16="http://schemas.microsoft.com/office/drawing/2014/main" id="{A8EDBB92-3D57-C981-1723-CE33758430C9}"/>
              </a:ext>
            </a:extLst>
          </p:cNvPr>
          <p:cNvSpPr txBox="1"/>
          <p:nvPr/>
        </p:nvSpPr>
        <p:spPr>
          <a:xfrm>
            <a:off x="7649388" y="5967690"/>
            <a:ext cx="2824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of presentation slides</a:t>
            </a:r>
          </a:p>
        </p:txBody>
      </p:sp>
      <p:pic>
        <p:nvPicPr>
          <p:cNvPr id="8" name="Picture 7" descr="A picture containing text, screenshot, website, design&#10;&#10;Description automatically generated">
            <a:extLst>
              <a:ext uri="{FF2B5EF4-FFF2-40B4-BE49-F238E27FC236}">
                <a16:creationId xmlns:a16="http://schemas.microsoft.com/office/drawing/2014/main" id="{1BC98E24-D476-86D4-0104-2CF47B7DB9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8771"/>
            <a:ext cx="5930820" cy="33139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44527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floor, indoor&#10;&#10;Description automatically generated">
            <a:extLst>
              <a:ext uri="{FF2B5EF4-FFF2-40B4-BE49-F238E27FC236}">
                <a16:creationId xmlns:a16="http://schemas.microsoft.com/office/drawing/2014/main" id="{C0E39E39-4125-C602-BD89-D154B0FFD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06146" y="1332194"/>
            <a:ext cx="4780848" cy="3585636"/>
          </a:xfrm>
          <a:prstGeom prst="rect">
            <a:avLst/>
          </a:prstGeom>
          <a:ln>
            <a:noFill/>
          </a:ln>
          <a:effectLst>
            <a:softEdge rad="112500"/>
          </a:effectLst>
        </p:spPr>
      </p:pic>
      <p:pic>
        <p:nvPicPr>
          <p:cNvPr id="17" name="Picture 16" descr="A picture containing person, indoor, blue&#10;&#10;Description automatically generated">
            <a:extLst>
              <a:ext uri="{FF2B5EF4-FFF2-40B4-BE49-F238E27FC236}">
                <a16:creationId xmlns:a16="http://schemas.microsoft.com/office/drawing/2014/main" id="{C43262AE-9405-7567-C42D-9E5F4B8FF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25510" y="1332194"/>
            <a:ext cx="4780848" cy="3585636"/>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79" y="910658"/>
            <a:ext cx="4067617" cy="3693891"/>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879778" y="4780619"/>
            <a:ext cx="3186513" cy="1733488"/>
          </a:xfrm>
          <a:prstGeom prst="rect">
            <a:avLst/>
          </a:prstGeom>
          <a:solidFill>
            <a:schemeClr val="bg1"/>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note middle finger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Identifying sternoclavicular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joint space and thumb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acromioclavicular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ligament (notch)</a:t>
            </a:r>
          </a:p>
        </p:txBody>
      </p:sp>
      <p:sp>
        <p:nvSpPr>
          <p:cNvPr id="11" name="TextBox 10"/>
          <p:cNvSpPr txBox="1"/>
          <p:nvPr/>
        </p:nvSpPr>
        <p:spPr>
          <a:xfrm>
            <a:off x="7250230" y="5676730"/>
            <a:ext cx="2278316"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identify middle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of clavicle</a:t>
            </a:r>
          </a:p>
        </p:txBody>
      </p:sp>
      <p:cxnSp>
        <p:nvCxnSpPr>
          <p:cNvPr id="13" name="Straight Arrow Connector 12"/>
          <p:cNvCxnSpPr>
            <a:cxnSpLocks/>
          </p:cNvCxnSpPr>
          <p:nvPr/>
        </p:nvCxnSpPr>
        <p:spPr>
          <a:xfrm flipH="1" flipV="1">
            <a:off x="6545068" y="3845547"/>
            <a:ext cx="705162" cy="1831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B8EDAAEC-D6E6-4B12-A410-BE4E9D75E2AE}"/>
              </a:ext>
            </a:extLst>
          </p:cNvPr>
          <p:cNvSpPr/>
          <p:nvPr/>
        </p:nvSpPr>
        <p:spPr>
          <a:xfrm rot="11040226">
            <a:off x="5405047" y="2869436"/>
            <a:ext cx="834980" cy="647803"/>
          </a:xfrm>
          <a:prstGeom prst="arc">
            <a:avLst>
              <a:gd name="adj1" fmla="val 18195538"/>
              <a:gd name="adj2" fmla="val 0"/>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7CDE1A4-4683-4888-AD45-F64D9310F137}"/>
              </a:ext>
            </a:extLst>
          </p:cNvPr>
          <p:cNvSpPr/>
          <p:nvPr/>
        </p:nvSpPr>
        <p:spPr>
          <a:xfrm>
            <a:off x="5579502" y="3429000"/>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EB42125-62B0-4E80-9C48-44209365CB8E}"/>
              </a:ext>
            </a:extLst>
          </p:cNvPr>
          <p:cNvSpPr/>
          <p:nvPr/>
        </p:nvSpPr>
        <p:spPr>
          <a:xfrm>
            <a:off x="7357585" y="4208663"/>
            <a:ext cx="304800" cy="299061"/>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703116B-4A65-4FA5-A68C-55BF66434500}"/>
              </a:ext>
            </a:extLst>
          </p:cNvPr>
          <p:cNvSpPr/>
          <p:nvPr/>
        </p:nvSpPr>
        <p:spPr>
          <a:xfrm>
            <a:off x="6444170" y="3740846"/>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4FAE1AB-C56E-456A-16B3-6FAF11CB7BD0}"/>
              </a:ext>
            </a:extLst>
          </p:cNvPr>
          <p:cNvSpPr/>
          <p:nvPr/>
        </p:nvSpPr>
        <p:spPr>
          <a:xfrm>
            <a:off x="10063534" y="3248114"/>
            <a:ext cx="304800" cy="227317"/>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A1D5C886-3971-39E7-A63B-AEB03A126997}"/>
              </a:ext>
            </a:extLst>
          </p:cNvPr>
          <p:cNvCxnSpPr>
            <a:cxnSpLocks/>
          </p:cNvCxnSpPr>
          <p:nvPr/>
        </p:nvCxnSpPr>
        <p:spPr>
          <a:xfrm flipV="1">
            <a:off x="9528546" y="3361772"/>
            <a:ext cx="687388" cy="2314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6A1A046-9A48-2B55-E832-051442DA0A2E}"/>
              </a:ext>
            </a:extLst>
          </p:cNvPr>
          <p:cNvSpPr/>
          <p:nvPr/>
        </p:nvSpPr>
        <p:spPr>
          <a:xfrm>
            <a:off x="2550789" y="1670419"/>
            <a:ext cx="234027" cy="181211"/>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529FE1C-71EA-9EDC-CDBA-846B0E702B5A}"/>
              </a:ext>
            </a:extLst>
          </p:cNvPr>
          <p:cNvSpPr/>
          <p:nvPr/>
        </p:nvSpPr>
        <p:spPr>
          <a:xfrm>
            <a:off x="3664552" y="1452784"/>
            <a:ext cx="234027" cy="217636"/>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0DF47D39-756C-19D9-E1D5-2D0F573D21E1}"/>
              </a:ext>
            </a:extLst>
          </p:cNvPr>
          <p:cNvSpPr/>
          <p:nvPr/>
        </p:nvSpPr>
        <p:spPr>
          <a:xfrm>
            <a:off x="3121169" y="1571921"/>
            <a:ext cx="234027" cy="181212"/>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90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1C0E2E61-737B-F724-EB5E-7D7A985FF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29609" y="1431752"/>
            <a:ext cx="5577312" cy="4182984"/>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21</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422" y="1264528"/>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6576877" y="492377"/>
            <a:ext cx="4995983" cy="1323632"/>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panose="020F0502020204030204"/>
                <a:ea typeface="+mn-ea"/>
                <a:cs typeface="+mn-cs"/>
              </a:rPr>
              <a:t>helpful tip: </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identify 2</a:t>
            </a:r>
            <a:r>
              <a:rPr kumimoji="0" lang="en-US" sz="2667"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rib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lateral to the angle of Louis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(inferior aspect of the manubrium)</a:t>
            </a:r>
          </a:p>
        </p:txBody>
      </p:sp>
      <p:cxnSp>
        <p:nvCxnSpPr>
          <p:cNvPr id="3" name="Straight Arrow Connector 2"/>
          <p:cNvCxnSpPr/>
          <p:nvPr/>
        </p:nvCxnSpPr>
        <p:spPr>
          <a:xfrm>
            <a:off x="7362437" y="1846596"/>
            <a:ext cx="0" cy="664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05BE53-D797-403D-B045-88D519A506B0}"/>
              </a:ext>
            </a:extLst>
          </p:cNvPr>
          <p:cNvCxnSpPr>
            <a:cxnSpLocks/>
          </p:cNvCxnSpPr>
          <p:nvPr/>
        </p:nvCxnSpPr>
        <p:spPr>
          <a:xfrm>
            <a:off x="6373689" y="3149554"/>
            <a:ext cx="905652" cy="89352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9742FBD-D2B5-4CC9-A048-D0FAE144C440}"/>
              </a:ext>
            </a:extLst>
          </p:cNvPr>
          <p:cNvSpPr/>
          <p:nvPr/>
        </p:nvSpPr>
        <p:spPr>
          <a:xfrm>
            <a:off x="1151422" y="4276753"/>
            <a:ext cx="323489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creating lateral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from angle of Louis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places finger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r>
              <a:rPr kumimoji="0" lang="en-US" sz="2400" b="0" i="0" u="none" strike="noStrike" kern="1200" cap="none" spc="0" normalizeH="0" baseline="30000" noProof="0" dirty="0">
                <a:ln>
                  <a:noFill/>
                </a:ln>
                <a:solidFill>
                  <a:prstClr val="white">
                    <a:lumMod val="50000"/>
                  </a:prstClr>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intercostal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when at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midclavicular line</a:t>
            </a:r>
          </a:p>
        </p:txBody>
      </p:sp>
      <p:cxnSp>
        <p:nvCxnSpPr>
          <p:cNvPr id="14" name="Straight Connector 13">
            <a:extLst>
              <a:ext uri="{FF2B5EF4-FFF2-40B4-BE49-F238E27FC236}">
                <a16:creationId xmlns:a16="http://schemas.microsoft.com/office/drawing/2014/main" id="{6D049A95-2C99-873A-C58F-2C917CC45DF0}"/>
              </a:ext>
            </a:extLst>
          </p:cNvPr>
          <p:cNvCxnSpPr>
            <a:cxnSpLocks/>
          </p:cNvCxnSpPr>
          <p:nvPr/>
        </p:nvCxnSpPr>
        <p:spPr>
          <a:xfrm flipH="1">
            <a:off x="7279341" y="3621741"/>
            <a:ext cx="663388" cy="421341"/>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3EAE65BE-9314-77B1-E0AE-DDC957651C84}"/>
              </a:ext>
            </a:extLst>
          </p:cNvPr>
          <p:cNvSpPr/>
          <p:nvPr/>
        </p:nvSpPr>
        <p:spPr>
          <a:xfrm>
            <a:off x="7162327" y="3908612"/>
            <a:ext cx="234027" cy="225076"/>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1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CDBD6D50-FD5A-86CC-81C9-0260BA1B0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57918" y="976323"/>
            <a:ext cx="6158716" cy="4619037"/>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976" y="2685247"/>
            <a:ext cx="1956721" cy="1776941"/>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7591461" y="989517"/>
            <a:ext cx="4042838" cy="1569660"/>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helpful tip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creating lateral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angle of Louis</a:t>
            </a:r>
            <a:endPar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places finger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intercostal space</a:t>
            </a:r>
          </a:p>
        </p:txBody>
      </p:sp>
      <p:cxnSp>
        <p:nvCxnSpPr>
          <p:cNvPr id="9" name="Straight Connector 8"/>
          <p:cNvCxnSpPr>
            <a:cxnSpLocks/>
          </p:cNvCxnSpPr>
          <p:nvPr/>
        </p:nvCxnSpPr>
        <p:spPr>
          <a:xfrm>
            <a:off x="6327196" y="2987810"/>
            <a:ext cx="1014897" cy="111546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H="1">
            <a:off x="7457984" y="3378051"/>
            <a:ext cx="1004698" cy="72152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9758" y="4587716"/>
            <a:ext cx="45318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site verification is critical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do not insert decompression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needle medial to midclavicular line</a:t>
            </a:r>
          </a:p>
        </p:txBody>
      </p:sp>
      <p:sp>
        <p:nvSpPr>
          <p:cNvPr id="2" name="Oval 1">
            <a:extLst>
              <a:ext uri="{FF2B5EF4-FFF2-40B4-BE49-F238E27FC236}">
                <a16:creationId xmlns:a16="http://schemas.microsoft.com/office/drawing/2014/main" id="{13320E57-3720-12AA-FF52-566A1865E47C}"/>
              </a:ext>
            </a:extLst>
          </p:cNvPr>
          <p:cNvSpPr/>
          <p:nvPr/>
        </p:nvSpPr>
        <p:spPr>
          <a:xfrm>
            <a:off x="7283025" y="4052616"/>
            <a:ext cx="234027" cy="181212"/>
          </a:xfrm>
          <a:prstGeom prst="ellipse">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030B3AD-6B0B-A9AA-D5A0-CD28CC7D3CBF}"/>
              </a:ext>
            </a:extLst>
          </p:cNvPr>
          <p:cNvPicPr>
            <a:picLocks noChangeAspect="1"/>
          </p:cNvPicPr>
          <p:nvPr/>
        </p:nvPicPr>
        <p:blipFill rotWithShape="1">
          <a:blip r:embed="rId6"/>
          <a:srcRect l="4471" t="6566" r="68560" b="17474"/>
          <a:stretch/>
        </p:blipFill>
        <p:spPr>
          <a:xfrm>
            <a:off x="599206" y="1069955"/>
            <a:ext cx="4078327" cy="3230584"/>
          </a:xfrm>
          <a:prstGeom prst="rect">
            <a:avLst/>
          </a:prstGeom>
        </p:spPr>
      </p:pic>
      <p:pic>
        <p:nvPicPr>
          <p:cNvPr id="11" name="404047A9-EFE3-43F2-9ABD-95A4E3370B93" descr="Screenshot 2023-05-09 at 10.00.06 AM.png">
            <a:extLst>
              <a:ext uri="{FF2B5EF4-FFF2-40B4-BE49-F238E27FC236}">
                <a16:creationId xmlns:a16="http://schemas.microsoft.com/office/drawing/2014/main" id="{62935A25-24BB-47D1-D6AA-CC082CE52E95}"/>
              </a:ext>
            </a:extLst>
          </p:cNvPr>
          <p:cNvPicPr>
            <a:picLocks noChangeAspect="1" noChangeArrowheads="1"/>
          </p:cNvPicPr>
          <p:nvPr/>
        </p:nvPicPr>
        <p:blipFill rotWithShape="1">
          <a:blip r:embed="rId7">
            <a:alphaModFix amt="20000"/>
            <a:extLst>
              <a:ext uri="{28A0092B-C50C-407E-A947-70E740481C1C}">
                <a14:useLocalDpi xmlns:a14="http://schemas.microsoft.com/office/drawing/2010/main" val="0"/>
              </a:ext>
            </a:extLst>
          </a:blip>
          <a:srcRect l="8256" t="26488" b="43329"/>
          <a:stretch/>
        </p:blipFill>
        <p:spPr bwMode="auto">
          <a:xfrm rot="16454644">
            <a:off x="1746625" y="1524200"/>
            <a:ext cx="3093444" cy="2338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BD83E2CB-2EAD-BA02-7FCB-DAC7E0B31981}"/>
              </a:ext>
            </a:extLst>
          </p:cNvPr>
          <p:cNvCxnSpPr>
            <a:cxnSpLocks/>
          </p:cNvCxnSpPr>
          <p:nvPr/>
        </p:nvCxnSpPr>
        <p:spPr>
          <a:xfrm>
            <a:off x="3593026" y="1976549"/>
            <a:ext cx="0" cy="1207579"/>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683542-DF3E-2E9D-5DEC-564C6B721347}"/>
              </a:ext>
            </a:extLst>
          </p:cNvPr>
          <p:cNvCxnSpPr>
            <a:cxnSpLocks/>
          </p:cNvCxnSpPr>
          <p:nvPr/>
        </p:nvCxnSpPr>
        <p:spPr>
          <a:xfrm flipV="1">
            <a:off x="2606040" y="3184128"/>
            <a:ext cx="962123" cy="84852"/>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165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indoor, person&#10;&#10;Description automatically generated">
            <a:extLst>
              <a:ext uri="{FF2B5EF4-FFF2-40B4-BE49-F238E27FC236}">
                <a16:creationId xmlns:a16="http://schemas.microsoft.com/office/drawing/2014/main" id="{47054278-3BB8-8053-4AFE-F55AFEA2D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22944" y="1119482"/>
            <a:ext cx="6158716" cy="4619037"/>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749" y="1429747"/>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7002509" y="931848"/>
            <a:ext cx="4673844" cy="1323632"/>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panose="020F0502020204030204"/>
                <a:ea typeface="+mn-ea"/>
                <a:cs typeface="+mn-cs"/>
              </a:rPr>
              <a:t>helpful tip:</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compress firmly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to ensure identification of 3</a:t>
            </a:r>
            <a:r>
              <a:rPr kumimoji="0" lang="en-US" sz="2667"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rib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mid-clavicular line</a:t>
            </a:r>
          </a:p>
        </p:txBody>
      </p:sp>
      <p:sp>
        <p:nvSpPr>
          <p:cNvPr id="9" name="TextBox 8"/>
          <p:cNvSpPr txBox="1"/>
          <p:nvPr/>
        </p:nvSpPr>
        <p:spPr>
          <a:xfrm>
            <a:off x="1263954" y="4641501"/>
            <a:ext cx="2700483" cy="1323632"/>
          </a:xfrm>
          <a:prstGeom prst="rect">
            <a:avLst/>
          </a:prstGeom>
          <a:solidFill>
            <a:srgbClr val="FFFF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mark and cleanse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area over 3</a:t>
            </a:r>
            <a:r>
              <a:rPr kumimoji="0" lang="en-US" sz="2667" b="0" i="0" u="none" strike="noStrike" kern="1200" cap="none" spc="0" normalizeH="0" baseline="30000" noProof="0" dirty="0">
                <a:ln>
                  <a:noFill/>
                </a:ln>
                <a:solidFill>
                  <a:prstClr val="white">
                    <a:lumMod val="50000"/>
                  </a:prstClr>
                </a:solidFill>
                <a:effectLst/>
                <a:uLnTx/>
                <a:uFillTx/>
                <a:latin typeface="Calibri" panose="020F0502020204030204"/>
                <a:ea typeface="+mn-ea"/>
                <a:cs typeface="+mn-cs"/>
              </a:rPr>
              <a:t>rd</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rib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mid-clavicular line</a:t>
            </a:r>
          </a:p>
        </p:txBody>
      </p:sp>
      <p:sp>
        <p:nvSpPr>
          <p:cNvPr id="11" name="Donut 10"/>
          <p:cNvSpPr/>
          <p:nvPr/>
        </p:nvSpPr>
        <p:spPr>
          <a:xfrm>
            <a:off x="6786842" y="4048556"/>
            <a:ext cx="431334" cy="412002"/>
          </a:xfrm>
          <a:prstGeom prst="donut">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9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picture containing person, indoor&#10;&#10;Description automatically generated">
            <a:extLst>
              <a:ext uri="{FF2B5EF4-FFF2-40B4-BE49-F238E27FC236}">
                <a16:creationId xmlns:a16="http://schemas.microsoft.com/office/drawing/2014/main" id="{D78F6C7C-6CA2-8026-61C5-DA08D5C7C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90680" y="1057224"/>
            <a:ext cx="4391842" cy="3293881"/>
          </a:xfrm>
          <a:prstGeom prst="rect">
            <a:avLst/>
          </a:prstGeom>
          <a:ln>
            <a:noFill/>
          </a:ln>
          <a:effectLst>
            <a:softEdge rad="112500"/>
          </a:effectLst>
        </p:spPr>
      </p:pic>
      <p:pic>
        <p:nvPicPr>
          <p:cNvPr id="12" name="Picture 11" descr="A picture containing indoor, person&#10;&#10;Description automatically generated">
            <a:extLst>
              <a:ext uri="{FF2B5EF4-FFF2-40B4-BE49-F238E27FC236}">
                <a16:creationId xmlns:a16="http://schemas.microsoft.com/office/drawing/2014/main" id="{4247EC9C-E876-5F34-31BB-E5B37A89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66753" y="1700689"/>
            <a:ext cx="4999398" cy="3749548"/>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445" y="2106623"/>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7912275" y="4310244"/>
            <a:ext cx="2961913" cy="117968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decompression needle set in 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note hand positioning to prevent needle and catheter separation </a:t>
            </a:r>
          </a:p>
        </p:txBody>
      </p:sp>
      <p:sp>
        <p:nvSpPr>
          <p:cNvPr id="9" name="TextBox 8"/>
          <p:cNvSpPr txBox="1"/>
          <p:nvPr/>
        </p:nvSpPr>
        <p:spPr>
          <a:xfrm>
            <a:off x="383941" y="5452001"/>
            <a:ext cx="3749549" cy="91319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2667"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rib on mid-clavicular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line re-identified</a:t>
            </a:r>
          </a:p>
        </p:txBody>
      </p:sp>
      <p:sp>
        <p:nvSpPr>
          <p:cNvPr id="11" name="TextBox 10"/>
          <p:cNvSpPr txBox="1"/>
          <p:nvPr/>
        </p:nvSpPr>
        <p:spPr>
          <a:xfrm>
            <a:off x="5363915" y="406292"/>
            <a:ext cx="2403300" cy="83099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site verification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framing</a:t>
            </a:r>
          </a:p>
        </p:txBody>
      </p:sp>
      <p:cxnSp>
        <p:nvCxnSpPr>
          <p:cNvPr id="13" name="Straight Arrow Connector 12"/>
          <p:cNvCxnSpPr>
            <a:cxnSpLocks/>
          </p:cNvCxnSpPr>
          <p:nvPr/>
        </p:nvCxnSpPr>
        <p:spPr>
          <a:xfrm flipH="1">
            <a:off x="4840941" y="1237289"/>
            <a:ext cx="522974" cy="21917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CD8E9D78-CCCF-65DB-490D-6D850819ED46}"/>
              </a:ext>
            </a:extLst>
          </p:cNvPr>
          <p:cNvCxnSpPr>
            <a:cxnSpLocks/>
          </p:cNvCxnSpPr>
          <p:nvPr/>
        </p:nvCxnSpPr>
        <p:spPr>
          <a:xfrm flipH="1">
            <a:off x="5358717" y="1823794"/>
            <a:ext cx="17563" cy="27158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74A4B1B-21CA-7377-22E3-38CBE47D10F3}"/>
              </a:ext>
            </a:extLst>
          </p:cNvPr>
          <p:cNvCxnSpPr>
            <a:cxnSpLocks/>
          </p:cNvCxnSpPr>
          <p:nvPr/>
        </p:nvCxnSpPr>
        <p:spPr>
          <a:xfrm>
            <a:off x="5367498" y="1725785"/>
            <a:ext cx="318533" cy="3406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B33342-3115-DB61-EDC4-DE229EA86442}"/>
              </a:ext>
            </a:extLst>
          </p:cNvPr>
          <p:cNvSpPr txBox="1"/>
          <p:nvPr/>
        </p:nvSpPr>
        <p:spPr>
          <a:xfrm>
            <a:off x="659239" y="1005107"/>
            <a:ext cx="3271921" cy="830997"/>
          </a:xfrm>
          <a:prstGeom prst="rect">
            <a:avLst/>
          </a:prstGeom>
          <a:noFill/>
        </p:spPr>
        <p:txBody>
          <a:bodyPr wrap="none" rtlCol="0">
            <a:spAutoFit/>
          </a:bodyPr>
          <a:lstStyle/>
          <a:p>
            <a:pPr algn="ctr"/>
            <a:r>
              <a:rPr lang="en-US" sz="1600" i="1" dirty="0">
                <a:solidFill>
                  <a:srgbClr val="C00000"/>
                </a:solidFill>
                <a:latin typeface="+mj-lt"/>
              </a:rPr>
              <a:t>consider nicking skin with needle tip</a:t>
            </a:r>
          </a:p>
          <a:p>
            <a:pPr algn="ctr"/>
            <a:r>
              <a:rPr lang="en-US" sz="1600" i="1" dirty="0">
                <a:solidFill>
                  <a:srgbClr val="C00000"/>
                </a:solidFill>
                <a:latin typeface="+mj-lt"/>
              </a:rPr>
              <a:t>to ease ENHANCED ARS™ penetration</a:t>
            </a:r>
          </a:p>
          <a:p>
            <a:pPr algn="ctr"/>
            <a:r>
              <a:rPr lang="en-US" sz="1600" i="1" dirty="0">
                <a:solidFill>
                  <a:srgbClr val="C00000"/>
                </a:solidFill>
                <a:latin typeface="+mj-lt"/>
              </a:rPr>
              <a:t>through epidermis and dermis </a:t>
            </a:r>
            <a:endParaRPr lang="en-US" sz="1400" i="1" dirty="0">
              <a:solidFill>
                <a:srgbClr val="C00000"/>
              </a:solidFill>
              <a:latin typeface="+mj-lt"/>
            </a:endParaRPr>
          </a:p>
        </p:txBody>
      </p:sp>
    </p:spTree>
    <p:extLst>
      <p:ext uri="{BB962C8B-B14F-4D97-AF65-F5344CB8AC3E}">
        <p14:creationId xmlns:p14="http://schemas.microsoft.com/office/powerpoint/2010/main" val="1338800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icture containing person, indoor&#10;&#10;Description automatically generated">
            <a:extLst>
              <a:ext uri="{FF2B5EF4-FFF2-40B4-BE49-F238E27FC236}">
                <a16:creationId xmlns:a16="http://schemas.microsoft.com/office/drawing/2014/main" id="{2D084774-7844-F136-7FC9-7D73DF093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84819" y="963927"/>
            <a:ext cx="4706471" cy="3529853"/>
          </a:xfrm>
          <a:prstGeom prst="rect">
            <a:avLst/>
          </a:prstGeom>
          <a:ln>
            <a:noFill/>
          </a:ln>
          <a:effectLst>
            <a:softEdge rad="112500"/>
          </a:effectLst>
        </p:spPr>
      </p:pic>
      <p:pic>
        <p:nvPicPr>
          <p:cNvPr id="6" name="Picture 5" descr="A picture containing indoor, person&#10;&#10;Description automatically generated">
            <a:extLst>
              <a:ext uri="{FF2B5EF4-FFF2-40B4-BE49-F238E27FC236}">
                <a16:creationId xmlns:a16="http://schemas.microsoft.com/office/drawing/2014/main" id="{A49ADEFA-3CF5-2574-633B-6740465E5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82967" y="1908356"/>
            <a:ext cx="4706471" cy="3529853"/>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25</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424" y="1480815"/>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7" name="TextBox 6"/>
          <p:cNvSpPr txBox="1"/>
          <p:nvPr/>
        </p:nvSpPr>
        <p:spPr>
          <a:xfrm>
            <a:off x="8455523" y="4418495"/>
            <a:ext cx="2565061" cy="120032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needle set lined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penetrate skin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identify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rib</a:t>
            </a:r>
          </a:p>
        </p:txBody>
      </p:sp>
      <p:cxnSp>
        <p:nvCxnSpPr>
          <p:cNvPr id="9" name="Straight Connector 8"/>
          <p:cNvCxnSpPr>
            <a:cxnSpLocks/>
          </p:cNvCxnSpPr>
          <p:nvPr/>
        </p:nvCxnSpPr>
        <p:spPr>
          <a:xfrm flipH="1">
            <a:off x="8742971" y="1810871"/>
            <a:ext cx="2158111" cy="207088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210" y="4764613"/>
            <a:ext cx="3755323" cy="120032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ENHANCED ARS™ </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perpendicular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chest wall</a:t>
            </a:r>
          </a:p>
        </p:txBody>
      </p:sp>
    </p:spTree>
    <p:extLst>
      <p:ext uri="{BB962C8B-B14F-4D97-AF65-F5344CB8AC3E}">
        <p14:creationId xmlns:p14="http://schemas.microsoft.com/office/powerpoint/2010/main" val="339841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0F773066-3986-2AA2-6504-703192E81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9923" y="1630903"/>
            <a:ext cx="4217895" cy="3163421"/>
          </a:xfrm>
          <a:prstGeom prst="rect">
            <a:avLst/>
          </a:prstGeom>
          <a:ln>
            <a:noFill/>
          </a:ln>
          <a:effectLst>
            <a:softEdge rad="112500"/>
          </a:effectLst>
        </p:spPr>
      </p:pic>
      <p:pic>
        <p:nvPicPr>
          <p:cNvPr id="4" name="Picture 3" descr="A picture containing person, indoor&#10;&#10;Description automatically generated">
            <a:extLst>
              <a:ext uri="{FF2B5EF4-FFF2-40B4-BE49-F238E27FC236}">
                <a16:creationId xmlns:a16="http://schemas.microsoft.com/office/drawing/2014/main" id="{152C597C-F03A-4C70-8C0C-5005EB7F5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82351" y="1630903"/>
            <a:ext cx="4217896" cy="3163422"/>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5">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cxnSp>
        <p:nvCxnSpPr>
          <p:cNvPr id="9" name="Straight Connector 8"/>
          <p:cNvCxnSpPr>
            <a:cxnSpLocks/>
          </p:cNvCxnSpPr>
          <p:nvPr/>
        </p:nvCxnSpPr>
        <p:spPr>
          <a:xfrm flipH="1">
            <a:off x="2088776" y="2515601"/>
            <a:ext cx="1888202" cy="145268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31806" y="6169469"/>
            <a:ext cx="1674127" cy="31810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mid-clavicular line</a:t>
            </a:r>
          </a:p>
        </p:txBody>
      </p:sp>
      <p:sp>
        <p:nvSpPr>
          <p:cNvPr id="13" name="TextBox 12"/>
          <p:cNvSpPr txBox="1"/>
          <p:nvPr/>
        </p:nvSpPr>
        <p:spPr>
          <a:xfrm>
            <a:off x="5110022" y="6195858"/>
            <a:ext cx="2362552" cy="31810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Perpendicular to chest wall </a:t>
            </a:r>
          </a:p>
        </p:txBody>
      </p:sp>
      <p:sp>
        <p:nvSpPr>
          <p:cNvPr id="17" name="TextBox 16"/>
          <p:cNvSpPr txBox="1"/>
          <p:nvPr/>
        </p:nvSpPr>
        <p:spPr>
          <a:xfrm>
            <a:off x="4963338" y="5134293"/>
            <a:ext cx="2655920" cy="830997"/>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stabilized between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thumb and fingers</a:t>
            </a:r>
            <a:endParaRPr lang="en-US" sz="16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hub resting on palm</a:t>
            </a:r>
          </a:p>
        </p:txBody>
      </p:sp>
      <p:sp>
        <p:nvSpPr>
          <p:cNvPr id="21" name="TextBox 20"/>
          <p:cNvSpPr txBox="1"/>
          <p:nvPr/>
        </p:nvSpPr>
        <p:spPr>
          <a:xfrm>
            <a:off x="1666439" y="929029"/>
            <a:ext cx="5792929" cy="42056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needle set penetrating skin and identifying 3</a:t>
            </a:r>
            <a:r>
              <a:rPr kumimoji="0" lang="en-US" sz="2133"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 rib</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6688" y="2207172"/>
            <a:ext cx="2425913" cy="2203024"/>
          </a:xfrm>
          <a:prstGeom prst="rect">
            <a:avLst/>
          </a:prstGeom>
          <a:ln>
            <a:solidFill>
              <a:schemeClr val="tx1"/>
            </a:solidFill>
          </a:ln>
        </p:spPr>
      </p:pic>
      <p:sp>
        <p:nvSpPr>
          <p:cNvPr id="24" name="TextBox 23">
            <a:extLst>
              <a:ext uri="{FF2B5EF4-FFF2-40B4-BE49-F238E27FC236}">
                <a16:creationId xmlns:a16="http://schemas.microsoft.com/office/drawing/2014/main" id="{F526E2CA-E52A-EB74-6438-BCE0E6B9E761}"/>
              </a:ext>
            </a:extLst>
          </p:cNvPr>
          <p:cNvSpPr txBox="1"/>
          <p:nvPr/>
        </p:nvSpPr>
        <p:spPr>
          <a:xfrm>
            <a:off x="1418687" y="5134294"/>
            <a:ext cx="2655920" cy="830997"/>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stabilized between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thumb and middle finger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hub held by index finger</a:t>
            </a:r>
          </a:p>
        </p:txBody>
      </p:sp>
    </p:spTree>
    <p:extLst>
      <p:ext uri="{BB962C8B-B14F-4D97-AF65-F5344CB8AC3E}">
        <p14:creationId xmlns:p14="http://schemas.microsoft.com/office/powerpoint/2010/main" val="210488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AEC39F7-27EB-3896-C4E0-A5F4925AB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1615340"/>
            <a:ext cx="7863840" cy="4411178"/>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3863" y="6246023"/>
            <a:ext cx="41227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a:t>
            </a:r>
          </a:p>
        </p:txBody>
      </p:sp>
      <p:sp>
        <p:nvSpPr>
          <p:cNvPr id="11" name="TextBox 10"/>
          <p:cNvSpPr txBox="1"/>
          <p:nvPr/>
        </p:nvSpPr>
        <p:spPr>
          <a:xfrm>
            <a:off x="2037691" y="401004"/>
            <a:ext cx="4019306"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67" dirty="0">
                <a:solidFill>
                  <a:prstClr val="black"/>
                </a:solidFill>
                <a:latin typeface="Calibri" panose="020F0502020204030204"/>
              </a:rPr>
              <a:t>w</a:t>
            </a:r>
            <a:r>
              <a:rPr kumimoji="0" lang="en-US" sz="2667" b="0" i="0" u="none" strike="noStrike" kern="1200" cap="none" spc="0" normalizeH="0" baseline="0" noProof="0" dirty="0" err="1">
                <a:ln>
                  <a:noFill/>
                </a:ln>
                <a:solidFill>
                  <a:prstClr val="black"/>
                </a:solidFill>
                <a:effectLst/>
                <a:uLnTx/>
                <a:uFillTx/>
                <a:latin typeface="Calibri" panose="020F0502020204030204"/>
                <a:ea typeface="+mn-ea"/>
                <a:cs typeface="+mn-cs"/>
              </a:rPr>
              <a:t>ith</a:t>
            </a:r>
            <a:r>
              <a:rPr kumimoji="0" lang="en-US" sz="2667"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fingertip depth control</a:t>
            </a:r>
          </a:p>
        </p:txBody>
      </p:sp>
      <p:sp>
        <p:nvSpPr>
          <p:cNvPr id="6" name="TextBox 5">
            <a:extLst>
              <a:ext uri="{FF2B5EF4-FFF2-40B4-BE49-F238E27FC236}">
                <a16:creationId xmlns:a16="http://schemas.microsoft.com/office/drawing/2014/main" id="{A5B951BE-E298-2D06-DD82-FBFFDE09A0ED}"/>
              </a:ext>
            </a:extLst>
          </p:cNvPr>
          <p:cNvSpPr txBox="1"/>
          <p:nvPr/>
        </p:nvSpPr>
        <p:spPr>
          <a:xfrm>
            <a:off x="1663877" y="5016883"/>
            <a:ext cx="3612108" cy="913199"/>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insertion site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superior to targeted rib</a:t>
            </a:r>
          </a:p>
        </p:txBody>
      </p:sp>
      <p:sp>
        <p:nvSpPr>
          <p:cNvPr id="2" name="TextBox 1">
            <a:extLst>
              <a:ext uri="{FF2B5EF4-FFF2-40B4-BE49-F238E27FC236}">
                <a16:creationId xmlns:a16="http://schemas.microsoft.com/office/drawing/2014/main" id="{35084DE2-D769-B400-321E-A97384A576E0}"/>
              </a:ext>
            </a:extLst>
          </p:cNvPr>
          <p:cNvSpPr txBox="1"/>
          <p:nvPr/>
        </p:nvSpPr>
        <p:spPr>
          <a:xfrm>
            <a:off x="7166100" y="264442"/>
            <a:ext cx="2565061" cy="120032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needle set lined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penetrate skin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identify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rib</a:t>
            </a:r>
          </a:p>
        </p:txBody>
      </p:sp>
    </p:spTree>
    <p:extLst>
      <p:ext uri="{BB962C8B-B14F-4D97-AF65-F5344CB8AC3E}">
        <p14:creationId xmlns:p14="http://schemas.microsoft.com/office/powerpoint/2010/main" val="527888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5C08C2CC-A6C5-9F7F-D8AE-B55D2A463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93963" y="1537821"/>
            <a:ext cx="4217895" cy="3163421"/>
          </a:xfrm>
          <a:prstGeom prst="rect">
            <a:avLst/>
          </a:prstGeom>
          <a:ln>
            <a:noFill/>
          </a:ln>
          <a:effectLst>
            <a:softEdge rad="112500"/>
          </a:effectLst>
        </p:spPr>
      </p:pic>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747" y="1072210"/>
            <a:ext cx="3234897" cy="2937680"/>
          </a:xfrm>
          <a:prstGeom prst="rect">
            <a:avLst/>
          </a:prstGeom>
        </p:spPr>
      </p:pic>
      <p:sp>
        <p:nvSpPr>
          <p:cNvPr id="5" name="Rectangle 4"/>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11" name="TextBox 10">
            <a:extLst>
              <a:ext uri="{FF2B5EF4-FFF2-40B4-BE49-F238E27FC236}">
                <a16:creationId xmlns:a16="http://schemas.microsoft.com/office/drawing/2014/main" id="{B52A7CB8-1019-4FB8-A963-24910615DE6D}"/>
              </a:ext>
            </a:extLst>
          </p:cNvPr>
          <p:cNvSpPr txBox="1"/>
          <p:nvPr/>
        </p:nvSpPr>
        <p:spPr>
          <a:xfrm>
            <a:off x="5788211" y="5447306"/>
            <a:ext cx="4427987"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DO NOT “BURY” OR “HUB” NEEDLE SET </a:t>
            </a:r>
          </a:p>
        </p:txBody>
      </p:sp>
      <p:pic>
        <p:nvPicPr>
          <p:cNvPr id="7" name="Picture 6" descr="A picture containing person, indoor&#10;&#10;Description automatically generated">
            <a:extLst>
              <a:ext uri="{FF2B5EF4-FFF2-40B4-BE49-F238E27FC236}">
                <a16:creationId xmlns:a16="http://schemas.microsoft.com/office/drawing/2014/main" id="{A1E79C75-9072-54A6-1F34-8C1B868352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606594" y="1537820"/>
            <a:ext cx="4217896" cy="3163422"/>
          </a:xfrm>
          <a:prstGeom prst="rect">
            <a:avLst/>
          </a:prstGeom>
          <a:ln>
            <a:noFill/>
          </a:ln>
          <a:effectLst>
            <a:softEdge rad="112500"/>
          </a:effectLst>
        </p:spPr>
      </p:pic>
      <p:sp>
        <p:nvSpPr>
          <p:cNvPr id="13" name="TextBox 12">
            <a:extLst>
              <a:ext uri="{FF2B5EF4-FFF2-40B4-BE49-F238E27FC236}">
                <a16:creationId xmlns:a16="http://schemas.microsoft.com/office/drawing/2014/main" id="{FFE76856-51AA-A99C-3924-198C74D422C3}"/>
              </a:ext>
            </a:extLst>
          </p:cNvPr>
          <p:cNvSpPr txBox="1"/>
          <p:nvPr/>
        </p:nvSpPr>
        <p:spPr>
          <a:xfrm>
            <a:off x="677582" y="4133346"/>
            <a:ext cx="3623235" cy="1569660"/>
          </a:xfrm>
          <a:prstGeom prst="rect">
            <a:avLst/>
          </a:prstGeom>
          <a:solidFill>
            <a:schemeClr val="bg1"/>
          </a:solidFill>
          <a:ln>
            <a:solidFill>
              <a:schemeClr val="tx1"/>
            </a:solidFill>
          </a:ln>
        </p:spPr>
        <p:txBody>
          <a:bodyPr wrap="none" rtlCol="0">
            <a:spAutoFit/>
          </a:bodyPr>
          <a:lstStyle/>
          <a:p>
            <a:pPr algn="ctr"/>
            <a:r>
              <a:rPr lang="en-US" sz="2400" dirty="0">
                <a:solidFill>
                  <a:prstClr val="black"/>
                </a:solidFill>
              </a:rPr>
              <a:t>note needle stabilization</a:t>
            </a:r>
          </a:p>
          <a:p>
            <a:pPr algn="ctr"/>
            <a:r>
              <a:rPr lang="en-US" sz="2400" dirty="0">
                <a:solidFill>
                  <a:prstClr val="black"/>
                </a:solidFill>
              </a:rPr>
              <a:t>and fingertip depth control </a:t>
            </a:r>
          </a:p>
          <a:p>
            <a:pPr algn="ctr"/>
            <a:r>
              <a:rPr lang="en-US" sz="2400" dirty="0">
                <a:solidFill>
                  <a:prstClr val="black"/>
                </a:solidFill>
              </a:rPr>
              <a:t>Insert NO MORE THAN</a:t>
            </a:r>
          </a:p>
          <a:p>
            <a:pPr algn="ctr"/>
            <a:r>
              <a:rPr lang="en-US" sz="2400" dirty="0">
                <a:solidFill>
                  <a:prstClr val="black"/>
                </a:solidFill>
              </a:rPr>
              <a:t>2 cm into pleural cavity </a:t>
            </a:r>
          </a:p>
        </p:txBody>
      </p:sp>
    </p:spTree>
    <p:extLst>
      <p:ext uri="{BB962C8B-B14F-4D97-AF65-F5344CB8AC3E}">
        <p14:creationId xmlns:p14="http://schemas.microsoft.com/office/powerpoint/2010/main" val="296453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1D4465E-C001-2E0B-BD09-0EF70F7AF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94" y="899954"/>
            <a:ext cx="6417788" cy="4244722"/>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29</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46304" y="5035283"/>
            <a:ext cx="8172943" cy="14876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insert </a:t>
            </a: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superiorly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over targeted rib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limit insertion </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2 cm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into pleural cavity </a:t>
            </a:r>
          </a:p>
        </p:txBody>
      </p:sp>
      <p:pic>
        <p:nvPicPr>
          <p:cNvPr id="7"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1334" y="2338966"/>
            <a:ext cx="2846933" cy="1610762"/>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KEY 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stabilization and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target rib and </a:t>
            </a:r>
            <a:r>
              <a:rPr kumimoji="0" lang="en-US" sz="1867" b="0" i="0" u="sng" strike="noStrike" kern="1200" cap="none" spc="0" normalizeH="0" baseline="0" noProof="0" dirty="0">
                <a:ln>
                  <a:noFill/>
                </a:ln>
                <a:solidFill>
                  <a:prstClr val="white">
                    <a:lumMod val="50000"/>
                  </a:prstClr>
                </a:solidFill>
                <a:effectLst/>
                <a:uLnTx/>
                <a:uFillTx/>
                <a:latin typeface="Calibri" panose="020F0502020204030204"/>
                <a:ea typeface="+mn-ea"/>
                <a:cs typeface="+mn-cs"/>
              </a:rPr>
              <a:t>precisely</a:t>
            </a: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penetrate chest wall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prevent further injury</a:t>
            </a:r>
          </a:p>
        </p:txBody>
      </p:sp>
      <p:sp>
        <p:nvSpPr>
          <p:cNvPr id="9" name="Rectangle 8"/>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Tree>
    <p:extLst>
      <p:ext uri="{BB962C8B-B14F-4D97-AF65-F5344CB8AC3E}">
        <p14:creationId xmlns:p14="http://schemas.microsoft.com/office/powerpoint/2010/main" val="365897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9899" y="1304003"/>
            <a:ext cx="6423822" cy="4584734"/>
          </a:xfrm>
        </p:spPr>
        <p:txBody>
          <a:bodyPr/>
          <a:lstStyle/>
          <a:p>
            <a:pPr algn="just"/>
            <a:r>
              <a:rPr lang="en-US" b="1" dirty="0"/>
              <a:t>Warranty: </a:t>
            </a:r>
            <a:r>
              <a:rPr lang="en-US" dirty="0"/>
              <a:t>The </a:t>
            </a:r>
            <a:r>
              <a:rPr lang="en-US" i="1" dirty="0"/>
              <a:t>ENHANCED ARS™</a:t>
            </a:r>
            <a:r>
              <a:rPr lang="en-US" dirty="0"/>
              <a:t> decompression needle system is a medical device, the use of which requires specific education and training. North American Rescue, LLC. warrants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as merchantable expressly for the indication detailed. North American Rescue disclaims all other implied warranties relating to this product, to include use beyond this product’s identified purpose, and utilization by untrained personnel or legally unauthorized parties.</a:t>
            </a:r>
            <a:r>
              <a:rPr lang="en-US" b="1" dirty="0">
                <a:latin typeface="AntennaCond-Bold"/>
              </a:rPr>
              <a:t> </a:t>
            </a:r>
          </a:p>
          <a:p>
            <a:pPr algn="just"/>
            <a:r>
              <a:rPr lang="en-US" b="1" dirty="0">
                <a:solidFill>
                  <a:srgbClr val="FF9900"/>
                </a:solidFill>
              </a:rPr>
              <a:t>Caution:</a:t>
            </a:r>
            <a:r>
              <a:rPr lang="en-US" b="1" dirty="0"/>
              <a:t> </a:t>
            </a:r>
            <a:r>
              <a:rPr lang="en-US" dirty="0"/>
              <a:t>Federal Law restricts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to sale by, or on the order of, a licensed physician.</a:t>
            </a:r>
          </a:p>
        </p:txBody>
      </p:sp>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59028" y="1"/>
            <a:ext cx="11791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i="1" dirty="0">
                <a:solidFill>
                  <a:prstClr val="black"/>
                </a:solidFill>
                <a:latin typeface="Calibri" panose="020F0502020204030204"/>
              </a:rPr>
              <a:t>t</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he following materials were developed for the purpose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orientation and training</a:t>
            </a:r>
          </a:p>
        </p:txBody>
      </p:sp>
    </p:spTree>
    <p:extLst>
      <p:ext uri="{BB962C8B-B14F-4D97-AF65-F5344CB8AC3E}">
        <p14:creationId xmlns:p14="http://schemas.microsoft.com/office/powerpoint/2010/main" val="1712268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A8E4A9D1-632B-F89C-E92A-9F8C77AFC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09998" y="1770730"/>
            <a:ext cx="4491318" cy="3368489"/>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6276" y="1209315"/>
            <a:ext cx="3234897" cy="2937680"/>
          </a:xfrm>
          <a:prstGeom prst="rect">
            <a:avLst/>
          </a:prstGeom>
        </p:spPr>
      </p:pic>
      <p:sp>
        <p:nvSpPr>
          <p:cNvPr id="8" name="TextBox 7"/>
          <p:cNvSpPr txBox="1"/>
          <p:nvPr/>
        </p:nvSpPr>
        <p:spPr>
          <a:xfrm>
            <a:off x="7192904" y="4411689"/>
            <a:ext cx="4321640" cy="83099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needle MUST remain stationary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while threading catheter</a:t>
            </a:r>
          </a:p>
        </p:txBody>
      </p:sp>
      <p:sp>
        <p:nvSpPr>
          <p:cNvPr id="9" name="Rectangle 8"/>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11" name="Rectangle 10"/>
          <p:cNvSpPr/>
          <p:nvPr/>
        </p:nvSpPr>
        <p:spPr>
          <a:xfrm>
            <a:off x="4301982" y="5346691"/>
            <a:ext cx="2706085" cy="707886"/>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n-cs"/>
              </a:rPr>
              <a:t>thread</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catheter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toward middle of clavicle</a:t>
            </a: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Rectangle 18">
            <a:extLst>
              <a:ext uri="{FF2B5EF4-FFF2-40B4-BE49-F238E27FC236}">
                <a16:creationId xmlns:a16="http://schemas.microsoft.com/office/drawing/2014/main" id="{AD18F8F4-1148-3640-77AE-4DAE21E2A774}"/>
              </a:ext>
            </a:extLst>
          </p:cNvPr>
          <p:cNvSpPr/>
          <p:nvPr/>
        </p:nvSpPr>
        <p:spPr>
          <a:xfrm>
            <a:off x="652155" y="997050"/>
            <a:ext cx="2706085" cy="707886"/>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n-cs"/>
              </a:rPr>
              <a:t>direct</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catheter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toward middle of clavicle</a:t>
            </a: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2165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a needle&#10;&#10;Description automatically generated with low confidence">
            <a:extLst>
              <a:ext uri="{FF2B5EF4-FFF2-40B4-BE49-F238E27FC236}">
                <a16:creationId xmlns:a16="http://schemas.microsoft.com/office/drawing/2014/main" id="{6C8CCF64-870C-F5EE-A307-D2FD39903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541" y="1185975"/>
            <a:ext cx="4943243" cy="4634290"/>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31</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8" name="TextBox 7"/>
          <p:cNvSpPr txBox="1"/>
          <p:nvPr/>
        </p:nvSpPr>
        <p:spPr>
          <a:xfrm>
            <a:off x="478971" y="5715918"/>
            <a:ext cx="6829104" cy="91319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completely thread catheter into pleural cavity</a:t>
            </a: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needle should remain stationary</a:t>
            </a:r>
          </a:p>
        </p:txBody>
      </p:sp>
      <p:sp>
        <p:nvSpPr>
          <p:cNvPr id="10" name="TextBox 9">
            <a:extLst>
              <a:ext uri="{FF2B5EF4-FFF2-40B4-BE49-F238E27FC236}">
                <a16:creationId xmlns:a16="http://schemas.microsoft.com/office/drawing/2014/main" id="{9434F994-4989-D545-D848-9BB8B945CF00}"/>
              </a:ext>
            </a:extLst>
          </p:cNvPr>
          <p:cNvSpPr txBox="1"/>
          <p:nvPr/>
        </p:nvSpPr>
        <p:spPr>
          <a:xfrm>
            <a:off x="5819246" y="861334"/>
            <a:ext cx="609399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needle should remain stationary</a:t>
            </a:r>
          </a:p>
        </p:txBody>
      </p:sp>
      <p:pic>
        <p:nvPicPr>
          <p:cNvPr id="9" name="Picture 8" descr="A picture containing diagram&#10;&#10;Description automatically generated">
            <a:extLst>
              <a:ext uri="{FF2B5EF4-FFF2-40B4-BE49-F238E27FC236}">
                <a16:creationId xmlns:a16="http://schemas.microsoft.com/office/drawing/2014/main" id="{FF7D34B8-9028-C64C-DD7D-8256B2371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2105" y="228883"/>
            <a:ext cx="3888410" cy="651516"/>
          </a:xfrm>
          <a:prstGeom prst="rect">
            <a:avLst/>
          </a:prstGeom>
        </p:spPr>
      </p:pic>
      <p:pic>
        <p:nvPicPr>
          <p:cNvPr id="15" name="Picture 14" descr="A picture containing person, indoor, close&#10;&#10;Description automatically generated">
            <a:extLst>
              <a:ext uri="{FF2B5EF4-FFF2-40B4-BE49-F238E27FC236}">
                <a16:creationId xmlns:a16="http://schemas.microsoft.com/office/drawing/2014/main" id="{79C16ABA-9EE7-70ED-3A64-3CE5FA8550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78389" y="1429960"/>
            <a:ext cx="4549008" cy="3411756"/>
          </a:xfrm>
          <a:prstGeom prst="rect">
            <a:avLst/>
          </a:prstGeom>
          <a:ln>
            <a:noFill/>
          </a:ln>
          <a:effectLst>
            <a:softEdge rad="112500"/>
          </a:effectLst>
        </p:spPr>
      </p:pic>
    </p:spTree>
    <p:extLst>
      <p:ext uri="{BB962C8B-B14F-4D97-AF65-F5344CB8AC3E}">
        <p14:creationId xmlns:p14="http://schemas.microsoft.com/office/powerpoint/2010/main" val="1118363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 close&#10;&#10;Description automatically generated">
            <a:extLst>
              <a:ext uri="{FF2B5EF4-FFF2-40B4-BE49-F238E27FC236}">
                <a16:creationId xmlns:a16="http://schemas.microsoft.com/office/drawing/2014/main" id="{02EA7E20-3139-9925-A81B-23753493A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51204" y="1061310"/>
            <a:ext cx="6307098" cy="4730324"/>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Image result for north american rescue"/>
          <p:cNvPicPr>
            <a:picLocks noChangeAspect="1" noChangeArrowheads="1"/>
          </p:cNvPicPr>
          <p:nvPr/>
        </p:nvPicPr>
        <p:blipFill rotWithShape="1">
          <a:blip r:embed="rId4">
            <a:extLst>
              <a:ext uri="{28A0092B-C50C-407E-A947-70E740481C1C}">
                <a14:useLocalDpi xmlns:a14="http://schemas.microsoft.com/office/drawing/2010/main" val="0"/>
              </a:ext>
            </a:extLst>
          </a:blip>
          <a:srcRect l="40716" t="6733" r="41028" b="9056"/>
          <a:stretch/>
        </p:blipFill>
        <p:spPr bwMode="auto">
          <a:xfrm>
            <a:off x="10123666" y="5647363"/>
            <a:ext cx="1143343" cy="1096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971" y="272923"/>
            <a:ext cx="4579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site  </a:t>
            </a:r>
          </a:p>
        </p:txBody>
      </p:sp>
      <p:sp>
        <p:nvSpPr>
          <p:cNvPr id="15" name="TextBox 14"/>
          <p:cNvSpPr txBox="1"/>
          <p:nvPr/>
        </p:nvSpPr>
        <p:spPr>
          <a:xfrm>
            <a:off x="368435" y="6009547"/>
            <a:ext cx="4874742" cy="74879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secure catheter according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local protocol and standards</a:t>
            </a:r>
          </a:p>
        </p:txBody>
      </p:sp>
      <p:pic>
        <p:nvPicPr>
          <p:cNvPr id="11" name="Picture 10" descr="Diagram&#10;&#10;Description automatically generated">
            <a:extLst>
              <a:ext uri="{FF2B5EF4-FFF2-40B4-BE49-F238E27FC236}">
                <a16:creationId xmlns:a16="http://schemas.microsoft.com/office/drawing/2014/main" id="{CD654E8E-B532-BDE3-E5F7-9967293ED2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rot="5400000">
            <a:off x="8610982" y="2695541"/>
            <a:ext cx="4798234" cy="1245003"/>
          </a:xfrm>
          <a:prstGeom prst="rect">
            <a:avLst/>
          </a:prstGeom>
        </p:spPr>
      </p:pic>
      <p:sp>
        <p:nvSpPr>
          <p:cNvPr id="2" name="TextBox 1">
            <a:extLst>
              <a:ext uri="{FF2B5EF4-FFF2-40B4-BE49-F238E27FC236}">
                <a16:creationId xmlns:a16="http://schemas.microsoft.com/office/drawing/2014/main" id="{29B76EA7-90C4-2731-34A5-6192DB528EB9}"/>
              </a:ext>
            </a:extLst>
          </p:cNvPr>
          <p:cNvSpPr txBox="1"/>
          <p:nvPr/>
        </p:nvSpPr>
        <p:spPr>
          <a:xfrm>
            <a:off x="368435" y="5424772"/>
            <a:ext cx="4853474"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relief of tension </a:t>
            </a:r>
          </a:p>
        </p:txBody>
      </p:sp>
      <p:pic>
        <p:nvPicPr>
          <p:cNvPr id="8" name="Picture 7" descr="A picture containing cartoon, writing implement, pen, art&#10;&#10;Description automatically generated">
            <a:extLst>
              <a:ext uri="{FF2B5EF4-FFF2-40B4-BE49-F238E27FC236}">
                <a16:creationId xmlns:a16="http://schemas.microsoft.com/office/drawing/2014/main" id="{B71AE16E-CBCD-D440-6135-AF7182FAB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851" y="621812"/>
            <a:ext cx="5573601" cy="5392459"/>
          </a:xfrm>
          <a:prstGeom prst="rect">
            <a:avLst/>
          </a:prstGeom>
        </p:spPr>
      </p:pic>
    </p:spTree>
    <p:extLst>
      <p:ext uri="{BB962C8B-B14F-4D97-AF65-F5344CB8AC3E}">
        <p14:creationId xmlns:p14="http://schemas.microsoft.com/office/powerpoint/2010/main" val="3201365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29622" y="1145673"/>
            <a:ext cx="11133221"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a:rPr>
              <a:t>s</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uccessful</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thoracic decompression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may have occurred if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one or more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the following is observed: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i</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mprovement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respiratory distress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r</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elief</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air from catheter</a:t>
            </a:r>
            <a:endPar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i</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mprovement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oxygen saturation </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90% </a:t>
            </a: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may be dependent on use of supplemental oxygen</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r</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eturn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radial pulse or vital signs</a:t>
            </a:r>
          </a:p>
        </p:txBody>
      </p:sp>
      <p:sp>
        <p:nvSpPr>
          <p:cNvPr id="4" name="Rectangle 3"/>
          <p:cNvSpPr/>
          <p:nvPr/>
        </p:nvSpPr>
        <p:spPr>
          <a:xfrm>
            <a:off x="478971" y="224987"/>
            <a:ext cx="80918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5: indications of successful thoracic decompression  </a:t>
            </a:r>
          </a:p>
        </p:txBody>
      </p:sp>
      <p:pic>
        <p:nvPicPr>
          <p:cNvPr id="6" name="Picture 5" descr="A picture containing cartoon, writing implement, pen, art&#10;&#10;Description automatically generated">
            <a:extLst>
              <a:ext uri="{FF2B5EF4-FFF2-40B4-BE49-F238E27FC236}">
                <a16:creationId xmlns:a16="http://schemas.microsoft.com/office/drawing/2014/main" id="{BA6EA898-FF1B-ED59-A40E-1BB84BAD8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672" y="4075322"/>
            <a:ext cx="2400279" cy="2322270"/>
          </a:xfrm>
          <a:prstGeom prst="rect">
            <a:avLst/>
          </a:prstGeom>
        </p:spPr>
      </p:pic>
    </p:spTree>
    <p:extLst>
      <p:ext uri="{BB962C8B-B14F-4D97-AF65-F5344CB8AC3E}">
        <p14:creationId xmlns:p14="http://schemas.microsoft.com/office/powerpoint/2010/main" val="280995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91042" y="908801"/>
            <a:ext cx="11137900" cy="46474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f</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ollowing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thoracic decompression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continually assess patient for </a:t>
            </a:r>
            <a:r>
              <a:rPr kumimoji="0" lang="en-US" sz="3200" b="1" i="0" u="none" strike="noStrike" kern="1200" cap="none" spc="0" normalizeH="0" baseline="0" noProof="0" dirty="0">
                <a:ln>
                  <a:noFill/>
                </a:ln>
                <a:solidFill>
                  <a:srgbClr val="FF9900"/>
                </a:solidFill>
                <a:effectLst/>
                <a:uLnTx/>
                <a:uFillTx/>
                <a:latin typeface="Calibri" panose="020F0502020204030204"/>
                <a:ea typeface="+mn-ea"/>
                <a:cs typeface="+mn-cs"/>
              </a:rPr>
              <a:t>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h</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emodynamic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instability</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r</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espiratory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distress</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u</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nilateral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chest expansion</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d</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ecreased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oxygen saturation</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b</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leeding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c</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atheter</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occlusion</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h</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ematoma</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6569123" y="2505715"/>
            <a:ext cx="5093720" cy="214449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if two needle decompression attempts fail to relieve condition </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consider other causes and potential treatments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Calibri" panose="020F0502020204030204"/>
                <a:ea typeface="+mn-ea"/>
                <a:cs typeface="+mn-cs"/>
              </a:rPr>
              <a:t>IS THIS A CIRCULATORY PROBLEM?</a:t>
            </a:r>
          </a:p>
        </p:txBody>
      </p:sp>
      <p:sp>
        <p:nvSpPr>
          <p:cNvPr id="10" name="TextBox 9"/>
          <p:cNvSpPr txBox="1"/>
          <p:nvPr/>
        </p:nvSpPr>
        <p:spPr>
          <a:xfrm>
            <a:off x="500973" y="262270"/>
            <a:ext cx="3651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6: complications</a:t>
            </a:r>
          </a:p>
        </p:txBody>
      </p:sp>
    </p:spTree>
    <p:extLst>
      <p:ext uri="{BB962C8B-B14F-4D97-AF65-F5344CB8AC3E}">
        <p14:creationId xmlns:p14="http://schemas.microsoft.com/office/powerpoint/2010/main" val="2809413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35</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1"/>
          <p:cNvSpPr>
            <a:spLocks noGrp="1"/>
          </p:cNvSpPr>
          <p:nvPr>
            <p:ph type="body" sz="quarter" idx="12"/>
          </p:nvPr>
        </p:nvSpPr>
        <p:spPr>
          <a:xfrm>
            <a:off x="500974" y="879839"/>
            <a:ext cx="11161868" cy="4169488"/>
          </a:xfrm>
        </p:spPr>
        <p:txBody>
          <a:bodyPr/>
          <a:lstStyle/>
          <a:p>
            <a:r>
              <a:rPr lang="en-US" sz="3200" b="1" dirty="0">
                <a:solidFill>
                  <a:srgbClr val="FF9900"/>
                </a:solidFill>
              </a:rPr>
              <a:t>potential adverse complications:</a:t>
            </a:r>
            <a:r>
              <a:rPr lang="en-US" sz="3200" dirty="0">
                <a:solidFill>
                  <a:schemeClr val="bg1">
                    <a:lumMod val="65000"/>
                  </a:schemeClr>
                </a:solidFill>
              </a:rPr>
              <a:t> </a:t>
            </a:r>
            <a:r>
              <a:rPr lang="en-US" sz="2133" dirty="0">
                <a:solidFill>
                  <a:schemeClr val="tx1">
                    <a:lumMod val="50000"/>
                    <a:lumOff val="50000"/>
                  </a:schemeClr>
                </a:solidFill>
              </a:rPr>
              <a:t>of improper thoracic decompression</a:t>
            </a:r>
            <a:endParaRPr lang="en-US" dirty="0">
              <a:solidFill>
                <a:schemeClr val="tx1">
                  <a:lumMod val="50000"/>
                  <a:lumOff val="50000"/>
                </a:schemeClr>
              </a:solidFill>
              <a:effectLst>
                <a:outerShdw blurRad="38100" dist="38100" dir="2700000" algn="tl">
                  <a:srgbClr val="000000">
                    <a:alpha val="43137"/>
                  </a:srgbClr>
                </a:outerShdw>
              </a:effectLst>
            </a:endParaRPr>
          </a:p>
          <a:p>
            <a:pPr marL="457189" indent="-457189">
              <a:buFont typeface="Arial" panose="020B0604020202020204" pitchFamily="34" charset="0"/>
              <a:buChar char="•"/>
            </a:pPr>
            <a:r>
              <a:rPr lang="en-US" sz="3200" dirty="0"/>
              <a:t>death secondary to cardiac penetration</a:t>
            </a:r>
          </a:p>
          <a:p>
            <a:pPr marL="457189" indent="-457189">
              <a:buFont typeface="Arial" panose="020B0604020202020204" pitchFamily="34" charset="0"/>
              <a:buChar char="•"/>
            </a:pPr>
            <a:r>
              <a:rPr lang="en-US" sz="3200" dirty="0"/>
              <a:t>lung injury</a:t>
            </a:r>
          </a:p>
          <a:p>
            <a:pPr marL="457189" indent="-457189">
              <a:buFont typeface="Arial" panose="020B0604020202020204" pitchFamily="34" charset="0"/>
              <a:buChar char="•"/>
            </a:pPr>
            <a:r>
              <a:rPr lang="en-US" sz="3200" dirty="0"/>
              <a:t>vascular injury</a:t>
            </a:r>
          </a:p>
          <a:p>
            <a:pPr marL="457189" indent="-457189">
              <a:buFont typeface="Arial" panose="020B0604020202020204" pitchFamily="34" charset="0"/>
              <a:buChar char="•"/>
            </a:pPr>
            <a:r>
              <a:rPr lang="en-US" sz="3200" dirty="0"/>
              <a:t>nerve damage </a:t>
            </a:r>
          </a:p>
          <a:p>
            <a:pPr marL="1142971" lvl="1" indent="-457189"/>
            <a:r>
              <a:rPr lang="en-US" sz="3200" dirty="0"/>
              <a:t>pain</a:t>
            </a:r>
          </a:p>
          <a:p>
            <a:pPr marL="1142971" lvl="1" indent="-457189"/>
            <a:r>
              <a:rPr lang="en-US" sz="3200" dirty="0"/>
              <a:t>numbness</a:t>
            </a:r>
          </a:p>
          <a:p>
            <a:pPr marL="1142971" lvl="1" indent="-457189"/>
            <a:r>
              <a:rPr lang="en-US" sz="3200" dirty="0"/>
              <a:t>paralysis of intercostal muscle</a:t>
            </a:r>
          </a:p>
          <a:p>
            <a:pPr marL="457189" indent="-457189">
              <a:buFont typeface="Arial" panose="020B0604020202020204" pitchFamily="34" charset="0"/>
              <a:buChar char="•"/>
            </a:pPr>
            <a:r>
              <a:rPr lang="en-US" sz="3200" dirty="0"/>
              <a:t>infection</a:t>
            </a:r>
          </a:p>
        </p:txBody>
      </p:sp>
      <p:sp>
        <p:nvSpPr>
          <p:cNvPr id="5" name="TextBox 4"/>
          <p:cNvSpPr txBox="1"/>
          <p:nvPr/>
        </p:nvSpPr>
        <p:spPr>
          <a:xfrm>
            <a:off x="500973" y="262270"/>
            <a:ext cx="3651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6: complications</a:t>
            </a:r>
          </a:p>
        </p:txBody>
      </p:sp>
    </p:spTree>
    <p:extLst>
      <p:ext uri="{BB962C8B-B14F-4D97-AF65-F5344CB8AC3E}">
        <p14:creationId xmlns:p14="http://schemas.microsoft.com/office/powerpoint/2010/main" val="1598904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49178" y="249253"/>
            <a:ext cx="426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7: scientific evidence</a:t>
            </a:r>
          </a:p>
        </p:txBody>
      </p:sp>
      <p:sp>
        <p:nvSpPr>
          <p:cNvPr id="3" name="TextBox 2"/>
          <p:cNvSpPr txBox="1"/>
          <p:nvPr/>
        </p:nvSpPr>
        <p:spPr>
          <a:xfrm>
            <a:off x="449179" y="993210"/>
            <a:ext cx="11213664" cy="54788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Clinical providers, regardless of their position, must dedicate themselves to the unrelenting truth that </a:t>
            </a:r>
            <a:r>
              <a:rPr kumimoji="0" lang="en-US" sz="2667" b="1" i="1" u="none" strike="noStrike" kern="1200" cap="none" spc="0" normalizeH="0" baseline="0" noProof="0" dirty="0">
                <a:ln>
                  <a:noFill/>
                </a:ln>
                <a:solidFill>
                  <a:prstClr val="black"/>
                </a:solidFill>
                <a:effectLst/>
                <a:uLnTx/>
                <a:uFillTx/>
                <a:latin typeface="Calibri" panose="020F0502020204030204"/>
                <a:ea typeface="+mn-ea"/>
                <a:cs typeface="+mn-cs"/>
              </a:rPr>
              <a:t>critical care is an evolution on behalf of those in need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Butler F, Holcomb J, Shackelford S, et al. Management of the Suspected Tension Pneumothorax in Tactical Combat Care, TCCC Guidelines Change 17-02. J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Op Med. 2018; 18: 19-35.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67" b="0" i="1" u="none" strike="noStrike" kern="1200" cap="none" spc="0" normalizeH="0" baseline="0" noProof="0" dirty="0">
                <a:ln>
                  <a:noFill/>
                </a:ln>
                <a:solidFill>
                  <a:prstClr val="black"/>
                </a:solidFill>
                <a:effectLst/>
                <a:uLnTx/>
                <a:uFillTx/>
                <a:latin typeface="Calibri" panose="020F0502020204030204"/>
                <a:ea typeface="+mn-ea"/>
                <a:cs typeface="+mn-cs"/>
              </a:rPr>
              <a:t>The aforementioned publication references ninety-six additional papers worthy of careful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Kruse A, Achay J, et al </a:t>
            </a:r>
            <a:r>
              <a:rPr lang="en-US" sz="2000" dirty="0">
                <a:latin typeface="+mn-lt"/>
              </a:rPr>
              <a:t>Cross-Over Study Comparing</a:t>
            </a:r>
            <a:r>
              <a:rPr lang="en-US" sz="2000" dirty="0"/>
              <a:t> </a:t>
            </a:r>
            <a:r>
              <a:rPr lang="en-US" sz="2000" dirty="0">
                <a:latin typeface="+mn-lt"/>
              </a:rPr>
              <a:t>14G and 10G Needle Decompression in a Cadaver Pneumothorax Model </a:t>
            </a:r>
            <a:r>
              <a:rPr lang="en-US" sz="2000" dirty="0">
                <a:solidFill>
                  <a:prstClr val="black"/>
                </a:solidFill>
                <a:latin typeface="Calibri" panose="020F0502020204030204"/>
              </a:rPr>
              <a:t>SOMA Training, Education &amp; Scientific Assembly 2023,</a:t>
            </a:r>
            <a:r>
              <a:rPr lang="en-US" sz="2000" dirty="0"/>
              <a:t> </a:t>
            </a:r>
            <a:r>
              <a:rPr lang="en-US" sz="2000" dirty="0">
                <a:solidFill>
                  <a:prstClr val="black"/>
                </a:solidFill>
                <a:latin typeface="Calibri" panose="020F0502020204030204"/>
              </a:rPr>
              <a:t>Presentation.</a:t>
            </a:r>
            <a:endParaRPr kumimoji="0" lang="en-US" sz="200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72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354073" y="5622807"/>
            <a:ext cx="8194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Butler F, Holcomb J, Shackelford S, et al. Management of the Suspected Tension Pneumothorax in Tactical Combat Care, TCCC Guidelines Change 17-02. J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Spe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Op Med. 2018; 18: 19-35.</a:t>
            </a:r>
          </a:p>
        </p:txBody>
      </p:sp>
      <p:sp>
        <p:nvSpPr>
          <p:cNvPr id="4" name="Rectangle 3"/>
          <p:cNvSpPr/>
          <p:nvPr/>
        </p:nvSpPr>
        <p:spPr>
          <a:xfrm>
            <a:off x="449178" y="997422"/>
            <a:ext cx="11302686" cy="43388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Nine Key Facets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Tactical Combat Care Guidelines Change 17-02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Continuation of aggressive approach to suspecting and treating tension pneumothorax</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Emphasis of bilateral decompression in traumatic arrest</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10 Gauge catheter</a:t>
            </a:r>
            <a:endParaRPr kumimoji="0" lang="en-US" sz="2133"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Designates either Lateral or Anterior sites as acceptable for thoracic decompression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procedural elements </a:t>
            </a:r>
            <a:r>
              <a:rPr kumimoji="0" lang="en-US" sz="2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(critical procedural modifications are included within this material)</a:t>
            </a:r>
            <a:endParaRPr kumimoji="0" lang="en-US" sz="2133"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Defines successful thoracic decompression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Recommends ONLY two needle decompressions be attempted before moving on to circulation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materials that recommend consideration of tension pneumothorax in presentations of shock</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simple thoracostomy </a:t>
            </a:r>
            <a:r>
              <a:rPr kumimoji="0" lang="en-US" sz="2133"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(if presentation warrants - following two unsuccessful needle decompression attempts - and provider is trained)</a:t>
            </a:r>
          </a:p>
        </p:txBody>
      </p:sp>
      <p:sp>
        <p:nvSpPr>
          <p:cNvPr id="7" name="TextBox 6"/>
          <p:cNvSpPr txBox="1"/>
          <p:nvPr/>
        </p:nvSpPr>
        <p:spPr>
          <a:xfrm>
            <a:off x="449178" y="249253"/>
            <a:ext cx="426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7: scientific evidence</a:t>
            </a:r>
          </a:p>
        </p:txBody>
      </p:sp>
    </p:spTree>
    <p:extLst>
      <p:ext uri="{BB962C8B-B14F-4D97-AF65-F5344CB8AC3E}">
        <p14:creationId xmlns:p14="http://schemas.microsoft.com/office/powerpoint/2010/main" val="4160092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72759" y="529392"/>
            <a:ext cx="3648563" cy="36212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additional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about the </a:t>
            </a: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ENHANCED ARS™</a:t>
            </a:r>
            <a:endParaRPr kumimoji="0" lang="en-US" sz="3200" b="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email: info@NARescue.com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Tel: 864.675.9800</a:t>
            </a:r>
            <a:endParaRPr kumimoji="0" lang="en-US" sz="2400" b="0"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Mail: 35 Tedwall Court</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Greer, SC 29650-4791</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Fax: 864.675.9880</a:t>
            </a:r>
          </a:p>
        </p:txBody>
      </p:sp>
      <p:pic>
        <p:nvPicPr>
          <p:cNvPr id="10" name="Picture 9" descr="Logo&#10;&#10;Description automatically generated">
            <a:extLst>
              <a:ext uri="{FF2B5EF4-FFF2-40B4-BE49-F238E27FC236}">
                <a16:creationId xmlns:a16="http://schemas.microsoft.com/office/drawing/2014/main" id="{B50B2479-3317-BB12-D721-5555A3EC8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389" y="5399836"/>
            <a:ext cx="3425933" cy="1123707"/>
          </a:xfrm>
          <a:prstGeom prst="rect">
            <a:avLst/>
          </a:prstGeom>
        </p:spPr>
      </p:pic>
    </p:spTree>
    <p:extLst>
      <p:ext uri="{BB962C8B-B14F-4D97-AF65-F5344CB8AC3E}">
        <p14:creationId xmlns:p14="http://schemas.microsoft.com/office/powerpoint/2010/main" val="1199148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2"/>
          </p:nvPr>
        </p:nvSpPr>
        <p:spPr>
          <a:xfrm>
            <a:off x="458820" y="934381"/>
            <a:ext cx="6645612" cy="5349027"/>
          </a:xfrm>
        </p:spPr>
        <p:txBody>
          <a:bodyPr/>
          <a:lstStyle/>
          <a:p>
            <a:r>
              <a:rPr lang="en-US" sz="3200" b="1" dirty="0"/>
              <a:t>Key Term: </a:t>
            </a:r>
            <a:r>
              <a:rPr lang="en-US" sz="2667" dirty="0"/>
              <a:t>Tension Pneumothorax. A known life-threatening medical emergency which, if left untreated, may result in death.</a:t>
            </a:r>
          </a:p>
          <a:p>
            <a:r>
              <a:rPr lang="en-US" sz="3200" b="1" dirty="0">
                <a:solidFill>
                  <a:srgbClr val="009900"/>
                </a:solidFill>
              </a:rPr>
              <a:t>Indication: </a:t>
            </a:r>
            <a:r>
              <a:rPr lang="en-US" sz="2667" dirty="0"/>
              <a:t>For relief of tension pneumothorax in the adult patient.</a:t>
            </a:r>
          </a:p>
          <a:p>
            <a:r>
              <a:rPr lang="en-US" sz="3200" b="1" dirty="0">
                <a:solidFill>
                  <a:srgbClr val="88191F"/>
                </a:solidFill>
              </a:rPr>
              <a:t>Contraindications:</a:t>
            </a:r>
            <a:r>
              <a:rPr lang="en-US" sz="3200" b="1" dirty="0">
                <a:solidFill>
                  <a:srgbClr val="C00000"/>
                </a:solidFill>
                <a:effectLst>
                  <a:outerShdw blurRad="38100" dist="38100" dir="2700000" algn="tl">
                    <a:srgbClr val="000000">
                      <a:alpha val="43137"/>
                    </a:srgbClr>
                  </a:outerShdw>
                </a:effectLst>
              </a:rPr>
              <a:t> </a:t>
            </a:r>
            <a:r>
              <a:rPr lang="en-US" sz="2667" dirty="0"/>
              <a:t>Not intended for treatment of simple pneumothorax or hemothorax. </a:t>
            </a:r>
            <a:r>
              <a:rPr lang="en-US" sz="2667" i="1" dirty="0"/>
              <a:t>The efficacy of this device has not been established in pediatric patients.</a:t>
            </a:r>
          </a:p>
          <a:p>
            <a:r>
              <a:rPr lang="en-US" sz="3200" b="1" dirty="0">
                <a:solidFill>
                  <a:srgbClr val="FF9900"/>
                </a:solidFill>
              </a:rPr>
              <a:t>Warning:</a:t>
            </a:r>
            <a:r>
              <a:rPr lang="en-US" sz="3200" b="1" dirty="0">
                <a:solidFill>
                  <a:srgbClr val="FFC000"/>
                </a:solidFill>
              </a:rPr>
              <a:t> </a:t>
            </a:r>
            <a:r>
              <a:rPr lang="en-US" sz="2667" dirty="0"/>
              <a:t>Failure to utilize this device properly may result in injury to cardiac, pulmonary, or vascular structures.</a:t>
            </a:r>
          </a:p>
        </p:txBody>
      </p:sp>
      <p:sp>
        <p:nvSpPr>
          <p:cNvPr id="4" name="TextBox 3"/>
          <p:cNvSpPr txBox="1"/>
          <p:nvPr/>
        </p:nvSpPr>
        <p:spPr>
          <a:xfrm>
            <a:off x="159028" y="1"/>
            <a:ext cx="11791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i="1" dirty="0">
                <a:solidFill>
                  <a:prstClr val="black"/>
                </a:solidFill>
                <a:latin typeface="Calibri" panose="020F0502020204030204"/>
              </a:rPr>
              <a:t>t</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he following materials were developed for the purpose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decompression needle system orientation and training</a:t>
            </a:r>
          </a:p>
        </p:txBody>
      </p:sp>
    </p:spTree>
    <p:extLst>
      <p:ext uri="{BB962C8B-B14F-4D97-AF65-F5344CB8AC3E}">
        <p14:creationId xmlns:p14="http://schemas.microsoft.com/office/powerpoint/2010/main" val="249773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98987" y="919401"/>
            <a:ext cx="11305675" cy="5076319"/>
          </a:xfrm>
        </p:spPr>
        <p:txBody>
          <a:bodyPr/>
          <a:lstStyle/>
          <a:p>
            <a:r>
              <a:rPr lang="en-US" sz="2667" dirty="0"/>
              <a:t>at the conclusion of didactic and hands-on training, you should be able to:</a:t>
            </a:r>
          </a:p>
          <a:p>
            <a:endParaRPr lang="en-US" sz="267" dirty="0"/>
          </a:p>
          <a:p>
            <a:pPr marL="1295368" lvl="1" indent="-609585">
              <a:lnSpc>
                <a:spcPct val="100000"/>
              </a:lnSpc>
              <a:buFont typeface="+mj-lt"/>
              <a:buAutoNum type="arabicPeriod"/>
            </a:pPr>
            <a:r>
              <a:rPr lang="en-US" sz="2667" dirty="0"/>
              <a:t>Identify                      </a:t>
            </a:r>
            <a:r>
              <a:rPr lang="en-US" sz="2667" b="1" dirty="0">
                <a:solidFill>
                  <a:srgbClr val="002060"/>
                </a:solidFill>
              </a:rPr>
              <a:t>components</a:t>
            </a:r>
            <a:r>
              <a:rPr lang="en-US" sz="2667" dirty="0"/>
              <a:t> and </a:t>
            </a:r>
            <a:r>
              <a:rPr lang="en-US" sz="2667" b="1" dirty="0">
                <a:solidFill>
                  <a:srgbClr val="002060"/>
                </a:solidFill>
              </a:rPr>
              <a:t>function</a:t>
            </a:r>
            <a:endParaRPr lang="en-US" sz="2667" dirty="0">
              <a:solidFill>
                <a:srgbClr val="002060"/>
              </a:solidFill>
            </a:endParaRPr>
          </a:p>
          <a:p>
            <a:pPr marL="1295368" lvl="1" indent="-609585">
              <a:lnSpc>
                <a:spcPct val="100000"/>
              </a:lnSpc>
              <a:buFont typeface="+mj-lt"/>
              <a:buAutoNum type="arabicPeriod"/>
            </a:pPr>
            <a:r>
              <a:rPr lang="en-US" sz="2667" dirty="0"/>
              <a:t>List </a:t>
            </a:r>
            <a:r>
              <a:rPr lang="en-US" sz="2667" b="1" dirty="0">
                <a:solidFill>
                  <a:srgbClr val="009900"/>
                </a:solidFill>
              </a:rPr>
              <a:t>indications</a:t>
            </a:r>
            <a:r>
              <a:rPr lang="en-US" sz="2667" dirty="0"/>
              <a:t>, </a:t>
            </a:r>
            <a:r>
              <a:rPr lang="en-US" sz="2667" b="1" dirty="0">
                <a:solidFill>
                  <a:srgbClr val="C00000"/>
                </a:solidFill>
              </a:rPr>
              <a:t>contraindications</a:t>
            </a:r>
            <a:r>
              <a:rPr lang="en-US" sz="2667" dirty="0"/>
              <a:t>, and expected </a:t>
            </a:r>
            <a:r>
              <a:rPr lang="en-US" sz="2667" b="1" dirty="0">
                <a:solidFill>
                  <a:srgbClr val="002060"/>
                </a:solidFill>
              </a:rPr>
              <a:t>therapeutic benefits</a:t>
            </a:r>
            <a:r>
              <a:rPr lang="en-US" sz="2667" dirty="0"/>
              <a:t> of thoracic decompression</a:t>
            </a:r>
          </a:p>
          <a:p>
            <a:pPr marL="1295368" lvl="1" indent="-609585">
              <a:lnSpc>
                <a:spcPct val="100000"/>
              </a:lnSpc>
              <a:buFont typeface="+mj-lt"/>
              <a:buAutoNum type="arabicPeriod"/>
            </a:pPr>
            <a:r>
              <a:rPr lang="en-US" sz="2667" dirty="0">
                <a:solidFill>
                  <a:schemeClr val="bg1">
                    <a:lumMod val="75000"/>
                  </a:schemeClr>
                </a:solidFill>
              </a:rPr>
              <a:t>Identify (right and left)</a:t>
            </a:r>
            <a:r>
              <a:rPr lang="en-US" sz="2667" dirty="0">
                <a:solidFill>
                  <a:schemeClr val="bg1">
                    <a:lumMod val="75000"/>
                  </a:schemeClr>
                </a:solidFill>
                <a:effectLst>
                  <a:outerShdw blurRad="38100" dist="38100" dir="2700000" algn="tl">
                    <a:srgbClr val="000000">
                      <a:alpha val="43137"/>
                    </a:srgbClr>
                  </a:outerShdw>
                </a:effectLst>
              </a:rPr>
              <a:t> </a:t>
            </a:r>
            <a:r>
              <a:rPr lang="en-US" sz="2667" b="1" dirty="0">
                <a:solidFill>
                  <a:schemeClr val="bg1">
                    <a:lumMod val="75000"/>
                  </a:schemeClr>
                </a:solidFill>
              </a:rPr>
              <a:t>lateral landmarks</a:t>
            </a:r>
            <a:r>
              <a:rPr lang="en-US" sz="2667" dirty="0">
                <a:solidFill>
                  <a:schemeClr val="bg1">
                    <a:lumMod val="75000"/>
                  </a:schemeClr>
                </a:solidFill>
              </a:rPr>
              <a:t> for thoracic decompression</a:t>
            </a:r>
          </a:p>
          <a:p>
            <a:pPr marL="1295368" lvl="1" indent="-609585">
              <a:lnSpc>
                <a:spcPct val="100000"/>
              </a:lnSpc>
              <a:buFont typeface="+mj-lt"/>
              <a:buAutoNum type="arabicPeriod"/>
            </a:pPr>
            <a:r>
              <a:rPr lang="en-US" sz="2667" dirty="0"/>
              <a:t>Identify</a:t>
            </a:r>
            <a:r>
              <a:rPr lang="en-US" sz="2667" b="1" dirty="0">
                <a:effectLst>
                  <a:outerShdw blurRad="38100" dist="38100" dir="2700000" algn="tl">
                    <a:srgbClr val="000000">
                      <a:alpha val="43137"/>
                    </a:srgbClr>
                  </a:outerShdw>
                </a:effectLst>
              </a:rPr>
              <a:t> </a:t>
            </a:r>
            <a:r>
              <a:rPr lang="en-US" sz="2667" dirty="0"/>
              <a:t>(right and left)</a:t>
            </a:r>
            <a:r>
              <a:rPr lang="en-US" sz="2667" dirty="0">
                <a:effectLst>
                  <a:outerShdw blurRad="38100" dist="38100" dir="2700000" algn="tl">
                    <a:srgbClr val="000000">
                      <a:alpha val="43137"/>
                    </a:srgbClr>
                  </a:outerShdw>
                </a:effectLst>
              </a:rPr>
              <a:t> </a:t>
            </a:r>
            <a:r>
              <a:rPr lang="en-US" sz="2667" b="1" dirty="0"/>
              <a:t>anterior landmarks</a:t>
            </a:r>
            <a:r>
              <a:rPr lang="en-US" sz="2667" dirty="0">
                <a:effectLst>
                  <a:outerShdw blurRad="38100" dist="38100" dir="2700000" algn="tl">
                    <a:srgbClr val="000000">
                      <a:alpha val="43137"/>
                    </a:srgbClr>
                  </a:outerShdw>
                </a:effectLst>
              </a:rPr>
              <a:t> </a:t>
            </a:r>
            <a:r>
              <a:rPr lang="en-US" sz="2667" dirty="0"/>
              <a:t>for</a:t>
            </a:r>
            <a:r>
              <a:rPr lang="en-US" sz="2667" dirty="0">
                <a:effectLst>
                  <a:outerShdw blurRad="38100" dist="38100" dir="2700000" algn="tl">
                    <a:srgbClr val="000000">
                      <a:alpha val="43137"/>
                    </a:srgbClr>
                  </a:outerShdw>
                </a:effectLst>
              </a:rPr>
              <a:t> </a:t>
            </a:r>
            <a:r>
              <a:rPr lang="en-US" sz="2667" dirty="0"/>
              <a:t>thoracic decompression</a:t>
            </a:r>
          </a:p>
          <a:p>
            <a:pPr marL="1295368" lvl="1" indent="-609585">
              <a:lnSpc>
                <a:spcPct val="100000"/>
              </a:lnSpc>
              <a:buFont typeface="+mj-lt"/>
              <a:buAutoNum type="arabicPeriod"/>
            </a:pPr>
            <a:r>
              <a:rPr lang="en-US" sz="2667" dirty="0"/>
              <a:t>List indications of </a:t>
            </a:r>
            <a:r>
              <a:rPr lang="en-US" sz="2667" b="1" dirty="0">
                <a:solidFill>
                  <a:srgbClr val="002060"/>
                </a:solidFill>
              </a:rPr>
              <a:t>successful</a:t>
            </a:r>
            <a:r>
              <a:rPr lang="en-US" sz="2667" b="1" dirty="0">
                <a:solidFill>
                  <a:srgbClr val="002060"/>
                </a:solidFill>
                <a:effectLst>
                  <a:outerShdw blurRad="38100" dist="38100" dir="2700000" algn="tl">
                    <a:srgbClr val="000000">
                      <a:alpha val="43137"/>
                    </a:srgbClr>
                  </a:outerShdw>
                </a:effectLst>
              </a:rPr>
              <a:t> </a:t>
            </a:r>
            <a:r>
              <a:rPr lang="en-US" sz="2667" b="1" dirty="0">
                <a:solidFill>
                  <a:srgbClr val="002060"/>
                </a:solidFill>
              </a:rPr>
              <a:t>thoracic decompression</a:t>
            </a:r>
          </a:p>
          <a:p>
            <a:pPr marL="1295368" lvl="1" indent="-609585">
              <a:lnSpc>
                <a:spcPct val="100000"/>
              </a:lnSpc>
              <a:buFont typeface="+mj-lt"/>
              <a:buAutoNum type="arabicPeriod"/>
            </a:pPr>
            <a:r>
              <a:rPr lang="en-US" sz="2667" dirty="0"/>
              <a:t>Define </a:t>
            </a:r>
            <a:r>
              <a:rPr lang="en-US" sz="2667" b="1" dirty="0">
                <a:solidFill>
                  <a:srgbClr val="FF9900"/>
                </a:solidFill>
              </a:rPr>
              <a:t>potential complications </a:t>
            </a:r>
            <a:r>
              <a:rPr lang="en-US" sz="2667" dirty="0"/>
              <a:t>of improperly performed thoracic decompression procedure</a:t>
            </a:r>
          </a:p>
          <a:p>
            <a:pPr marL="1295368" lvl="1" indent="-609585">
              <a:lnSpc>
                <a:spcPct val="100000"/>
              </a:lnSpc>
              <a:buFont typeface="+mj-lt"/>
              <a:buAutoNum type="arabicPeriod"/>
            </a:pPr>
            <a:r>
              <a:rPr lang="en-US" sz="2667" dirty="0"/>
              <a:t>Discuss current scientific evidence as it relates to thoracic decompression</a:t>
            </a:r>
          </a:p>
          <a:p>
            <a:pPr lvl="1" indent="0">
              <a:lnSpc>
                <a:spcPct val="100000"/>
              </a:lnSpc>
              <a:buNone/>
            </a:pPr>
            <a:endParaRPr lang="en-US" sz="2667" dirty="0"/>
          </a:p>
        </p:txBody>
      </p:sp>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5</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398987" y="260043"/>
            <a:ext cx="21577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Objectives</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p>
        </p:txBody>
      </p:sp>
      <p:pic>
        <p:nvPicPr>
          <p:cNvPr id="6" name="Picture 5" descr="Text&#10;&#10;Description automatically generated with low confidence">
            <a:extLst>
              <a:ext uri="{FF2B5EF4-FFF2-40B4-BE49-F238E27FC236}">
                <a16:creationId xmlns:a16="http://schemas.microsoft.com/office/drawing/2014/main" id="{30E2521C-B019-B467-2526-9C2B67069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029" y="1527333"/>
            <a:ext cx="1443318" cy="473409"/>
          </a:xfrm>
          <a:prstGeom prst="rect">
            <a:avLst/>
          </a:prstGeom>
        </p:spPr>
      </p:pic>
      <p:sp>
        <p:nvSpPr>
          <p:cNvPr id="10" name="TextBox 9">
            <a:extLst>
              <a:ext uri="{FF2B5EF4-FFF2-40B4-BE49-F238E27FC236}">
                <a16:creationId xmlns:a16="http://schemas.microsoft.com/office/drawing/2014/main" id="{1B0078F7-0AB0-7E50-AA29-E2916F457BA4}"/>
              </a:ext>
            </a:extLst>
          </p:cNvPr>
          <p:cNvSpPr txBox="1"/>
          <p:nvPr/>
        </p:nvSpPr>
        <p:spPr>
          <a:xfrm>
            <a:off x="81957" y="2868706"/>
            <a:ext cx="102701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See lateral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NDC program</a:t>
            </a:r>
            <a:endParaRPr kumimoji="0" lang="en-US"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3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478970" y="224988"/>
            <a:ext cx="111838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(removal from protective case)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1" name="Picture 30" descr="Logo&#10;&#10;Description automatically generated">
            <a:extLst>
              <a:ext uri="{FF2B5EF4-FFF2-40B4-BE49-F238E27FC236}">
                <a16:creationId xmlns:a16="http://schemas.microsoft.com/office/drawing/2014/main" id="{CDF1B22A-D972-A6F1-1F76-F4868B82D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725" y="1038767"/>
            <a:ext cx="3381887" cy="1109618"/>
          </a:xfrm>
          <a:prstGeom prst="rect">
            <a:avLst/>
          </a:prstGeom>
        </p:spPr>
      </p:pic>
      <p:sp>
        <p:nvSpPr>
          <p:cNvPr id="3" name="Rectangle 2">
            <a:extLst>
              <a:ext uri="{FF2B5EF4-FFF2-40B4-BE49-F238E27FC236}">
                <a16:creationId xmlns:a16="http://schemas.microsoft.com/office/drawing/2014/main" id="{3DA0392A-37BC-BC31-A5A1-CA5C24BBE37D}"/>
              </a:ext>
            </a:extLst>
          </p:cNvPr>
          <p:cNvSpPr/>
          <p:nvPr/>
        </p:nvSpPr>
        <p:spPr>
          <a:xfrm>
            <a:off x="331830" y="956440"/>
            <a:ext cx="6349593" cy="50700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pen&#10;&#10;Description automatically generated with low confidence">
            <a:extLst>
              <a:ext uri="{FF2B5EF4-FFF2-40B4-BE49-F238E27FC236}">
                <a16:creationId xmlns:a16="http://schemas.microsoft.com/office/drawing/2014/main" id="{5EE5B6F1-0E37-A7AA-7B53-28D241CD8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41" y="1623126"/>
            <a:ext cx="6303676" cy="3559525"/>
          </a:xfrm>
          <a:prstGeom prst="rect">
            <a:avLst/>
          </a:prstGeom>
        </p:spPr>
      </p:pic>
      <p:pic>
        <p:nvPicPr>
          <p:cNvPr id="11" name="Picture 10" descr="A close-up of a pen&#10;&#10;Description automatically generated with medium confidence">
            <a:extLst>
              <a:ext uri="{FF2B5EF4-FFF2-40B4-BE49-F238E27FC236}">
                <a16:creationId xmlns:a16="http://schemas.microsoft.com/office/drawing/2014/main" id="{1EBC0737-65D1-6990-43B1-3002B3E1587D}"/>
              </a:ext>
            </a:extLst>
          </p:cNvPr>
          <p:cNvPicPr>
            <a:picLocks noChangeAspect="1"/>
          </p:cNvPicPr>
          <p:nvPr/>
        </p:nvPicPr>
        <p:blipFill rotWithShape="1">
          <a:blip r:embed="rId5">
            <a:extLst>
              <a:ext uri="{28A0092B-C50C-407E-A947-70E740481C1C}">
                <a14:useLocalDpi xmlns:a14="http://schemas.microsoft.com/office/drawing/2010/main" val="0"/>
              </a:ext>
            </a:extLst>
          </a:blip>
          <a:srcRect t="18488" b="8922"/>
          <a:stretch/>
        </p:blipFill>
        <p:spPr>
          <a:xfrm>
            <a:off x="7087676" y="2310347"/>
            <a:ext cx="4304773" cy="3124812"/>
          </a:xfrm>
          <a:prstGeom prst="rect">
            <a:avLst/>
          </a:prstGeom>
        </p:spPr>
      </p:pic>
      <p:sp>
        <p:nvSpPr>
          <p:cNvPr id="12" name="TextBox 11">
            <a:extLst>
              <a:ext uri="{FF2B5EF4-FFF2-40B4-BE49-F238E27FC236}">
                <a16:creationId xmlns:a16="http://schemas.microsoft.com/office/drawing/2014/main" id="{706E76C6-0E7C-27AD-D864-3CFDE4F2D65D}"/>
              </a:ext>
            </a:extLst>
          </p:cNvPr>
          <p:cNvSpPr txBox="1"/>
          <p:nvPr/>
        </p:nvSpPr>
        <p:spPr>
          <a:xfrm>
            <a:off x="1360895" y="1151522"/>
            <a:ext cx="45024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protective case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(sterile if seal unbroken)</a:t>
            </a:r>
          </a:p>
        </p:txBody>
      </p:sp>
      <p:sp>
        <p:nvSpPr>
          <p:cNvPr id="14" name="TextBox 13">
            <a:extLst>
              <a:ext uri="{FF2B5EF4-FFF2-40B4-BE49-F238E27FC236}">
                <a16:creationId xmlns:a16="http://schemas.microsoft.com/office/drawing/2014/main" id="{BDA726E3-DCB6-AC1F-F783-841FE93FDEB4}"/>
              </a:ext>
            </a:extLst>
          </p:cNvPr>
          <p:cNvSpPr txBox="1"/>
          <p:nvPr/>
        </p:nvSpPr>
        <p:spPr>
          <a:xfrm>
            <a:off x="671331" y="1726248"/>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twist off cap</a:t>
            </a:r>
          </a:p>
        </p:txBody>
      </p:sp>
      <p:sp>
        <p:nvSpPr>
          <p:cNvPr id="15" name="TextBox 14">
            <a:extLst>
              <a:ext uri="{FF2B5EF4-FFF2-40B4-BE49-F238E27FC236}">
                <a16:creationId xmlns:a16="http://schemas.microsoft.com/office/drawing/2014/main" id="{909B730F-AF5F-BC15-0BFE-4126946D7708}"/>
              </a:ext>
            </a:extLst>
          </p:cNvPr>
          <p:cNvSpPr txBox="1"/>
          <p:nvPr/>
        </p:nvSpPr>
        <p:spPr>
          <a:xfrm>
            <a:off x="1923865" y="4731188"/>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14G needle</a:t>
            </a:r>
          </a:p>
        </p:txBody>
      </p:sp>
      <p:sp>
        <p:nvSpPr>
          <p:cNvPr id="17" name="TextBox 16">
            <a:extLst>
              <a:ext uri="{FF2B5EF4-FFF2-40B4-BE49-F238E27FC236}">
                <a16:creationId xmlns:a16="http://schemas.microsoft.com/office/drawing/2014/main" id="{D74ED8B5-6C12-4E81-FE64-D4EFD1015E8C}"/>
              </a:ext>
            </a:extLst>
          </p:cNvPr>
          <p:cNvSpPr txBox="1"/>
          <p:nvPr/>
        </p:nvSpPr>
        <p:spPr>
          <a:xfrm>
            <a:off x="4501660" y="3354239"/>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14G catheter</a:t>
            </a:r>
          </a:p>
        </p:txBody>
      </p:sp>
      <p:cxnSp>
        <p:nvCxnSpPr>
          <p:cNvPr id="20" name="Straight Arrow Connector 19">
            <a:extLst>
              <a:ext uri="{FF2B5EF4-FFF2-40B4-BE49-F238E27FC236}">
                <a16:creationId xmlns:a16="http://schemas.microsoft.com/office/drawing/2014/main" id="{7FEB691E-F598-CF6F-C0E7-CED8C18CCA8D}"/>
              </a:ext>
            </a:extLst>
          </p:cNvPr>
          <p:cNvCxnSpPr>
            <a:cxnSpLocks/>
            <a:stCxn id="12" idx="2"/>
          </p:cNvCxnSpPr>
          <p:nvPr/>
        </p:nvCxnSpPr>
        <p:spPr>
          <a:xfrm>
            <a:off x="3612108" y="1613187"/>
            <a:ext cx="0" cy="6884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4D316E-D1B9-F1E3-5195-33D18B9D4FF1}"/>
              </a:ext>
            </a:extLst>
          </p:cNvPr>
          <p:cNvCxnSpPr>
            <a:cxnSpLocks/>
          </p:cNvCxnSpPr>
          <p:nvPr/>
        </p:nvCxnSpPr>
        <p:spPr>
          <a:xfrm>
            <a:off x="1759622" y="2064802"/>
            <a:ext cx="328486" cy="4736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327F96D-096B-0366-D11B-08F692872E80}"/>
              </a:ext>
            </a:extLst>
          </p:cNvPr>
          <p:cNvCxnSpPr>
            <a:cxnSpLocks/>
          </p:cNvCxnSpPr>
          <p:nvPr/>
        </p:nvCxnSpPr>
        <p:spPr>
          <a:xfrm flipV="1">
            <a:off x="3083797" y="4089726"/>
            <a:ext cx="408832" cy="5528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326E6E4-8D97-8E26-74FC-549AF241F0B3}"/>
              </a:ext>
            </a:extLst>
          </p:cNvPr>
          <p:cNvCxnSpPr>
            <a:cxnSpLocks/>
          </p:cNvCxnSpPr>
          <p:nvPr/>
        </p:nvCxnSpPr>
        <p:spPr>
          <a:xfrm flipH="1">
            <a:off x="5271247" y="3671997"/>
            <a:ext cx="354191" cy="2007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8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85812"/>
            <a:ext cx="12192000" cy="569025"/>
          </a:xfrm>
        </p:spPr>
        <p:txBody>
          <a:bodyPr/>
          <a:lstStyle/>
          <a:p>
            <a:pPr algn="ctr"/>
            <a:r>
              <a:rPr lang="en-US" sz="4000" b="0" i="1" dirty="0"/>
              <a:t>ENHANCED</a:t>
            </a:r>
            <a:r>
              <a:rPr lang="en-US" sz="4000" b="0" dirty="0"/>
              <a:t> </a:t>
            </a:r>
            <a:r>
              <a:rPr lang="en-US" sz="4000" b="0" i="1" dirty="0"/>
              <a:t>ARS™</a:t>
            </a:r>
            <a:r>
              <a:rPr lang="en-US" sz="4000" b="0" dirty="0"/>
              <a:t> decompression needle system</a:t>
            </a:r>
          </a:p>
        </p:txBody>
      </p:sp>
      <p:sp>
        <p:nvSpPr>
          <p:cNvPr id="5" name="Text Placeholder 4"/>
          <p:cNvSpPr>
            <a:spLocks noGrp="1"/>
          </p:cNvSpPr>
          <p:nvPr>
            <p:ph type="body" sz="quarter" idx="13"/>
          </p:nvPr>
        </p:nvSpPr>
        <p:spPr>
          <a:xfrm>
            <a:off x="943751" y="5158333"/>
            <a:ext cx="10521176" cy="411260"/>
          </a:xfrm>
        </p:spPr>
        <p:txBody>
          <a:bodyPr/>
          <a:lstStyle/>
          <a:p>
            <a:pPr algn="ctr"/>
            <a:r>
              <a:rPr lang="en-US" sz="4267" b="0" dirty="0">
                <a:solidFill>
                  <a:srgbClr val="009900"/>
                </a:solidFill>
              </a:rPr>
              <a:t>six (6) key system features</a:t>
            </a:r>
          </a:p>
        </p:txBody>
      </p:sp>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78971" y="224987"/>
            <a:ext cx="508822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descr="Timeline&#10;&#10;Description automatically generated">
            <a:extLst>
              <a:ext uri="{FF2B5EF4-FFF2-40B4-BE49-F238E27FC236}">
                <a16:creationId xmlns:a16="http://schemas.microsoft.com/office/drawing/2014/main" id="{DAFC58AD-7CDA-3614-59C5-9EBC84104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01" y="2144268"/>
            <a:ext cx="9170907" cy="2569464"/>
          </a:xfrm>
          <a:prstGeom prst="rect">
            <a:avLst/>
          </a:prstGeom>
        </p:spPr>
      </p:pic>
    </p:spTree>
    <p:extLst>
      <p:ext uri="{BB962C8B-B14F-4D97-AF65-F5344CB8AC3E}">
        <p14:creationId xmlns:p14="http://schemas.microsoft.com/office/powerpoint/2010/main" val="192873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770905" y="4542985"/>
            <a:ext cx="86501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“threads” into position</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while needle is </a:t>
            </a:r>
            <a:r>
              <a:rPr kumimoji="0" lang="en-US" sz="2800" b="0" i="0" u="sng" strike="noStrike" kern="1200" cap="none" spc="0" normalizeH="0" baseline="0" noProof="0" dirty="0">
                <a:ln>
                  <a:noFill/>
                </a:ln>
                <a:solidFill>
                  <a:srgbClr val="C00000"/>
                </a:solidFill>
                <a:effectLst/>
                <a:uLnTx/>
                <a:uFillTx/>
                <a:latin typeface="Calibri" panose="020F0502020204030204"/>
                <a:ea typeface="+mn-ea"/>
                <a:cs typeface="+mn-cs"/>
              </a:rPr>
              <a:t>held stationary</a:t>
            </a:r>
            <a:endPar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Rectangle 12"/>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6" name="TextBox 5"/>
          <p:cNvSpPr txBox="1"/>
          <p:nvPr/>
        </p:nvSpPr>
        <p:spPr>
          <a:xfrm>
            <a:off x="478971" y="1484017"/>
            <a:ext cx="111536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disconnects from needle by gently sliding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threading </a:t>
            </a: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or advancing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into position</a:t>
            </a:r>
            <a:endPar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3642E704-74F9-A1CF-07B3-F8830829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905" y="2734055"/>
            <a:ext cx="8295205" cy="1389888"/>
          </a:xfrm>
          <a:prstGeom prst="rect">
            <a:avLst/>
          </a:prstGeom>
        </p:spPr>
      </p:pic>
    </p:spTree>
    <p:extLst>
      <p:ext uri="{BB962C8B-B14F-4D97-AF65-F5344CB8AC3E}">
        <p14:creationId xmlns:p14="http://schemas.microsoft.com/office/powerpoint/2010/main" val="116688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9</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9" name="TextBox 8"/>
          <p:cNvSpPr txBox="1"/>
          <p:nvPr/>
        </p:nvSpPr>
        <p:spPr>
          <a:xfrm>
            <a:off x="1956505" y="1086486"/>
            <a:ext cx="880357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remove entire needle </a:t>
            </a: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(after catheter has been threaded into position)</a:t>
            </a:r>
          </a:p>
        </p:txBody>
      </p:sp>
      <p:sp>
        <p:nvSpPr>
          <p:cNvPr id="10" name="TextBox 9"/>
          <p:cNvSpPr txBox="1"/>
          <p:nvPr/>
        </p:nvSpPr>
        <p:spPr>
          <a:xfrm>
            <a:off x="5685444" y="5309849"/>
            <a:ext cx="308206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note catheter flexibility</a:t>
            </a:r>
          </a:p>
        </p:txBody>
      </p:sp>
      <p:pic>
        <p:nvPicPr>
          <p:cNvPr id="7" name="Picture 6" descr="Diagram&#10;&#10;Description automatically generated">
            <a:extLst>
              <a:ext uri="{FF2B5EF4-FFF2-40B4-BE49-F238E27FC236}">
                <a16:creationId xmlns:a16="http://schemas.microsoft.com/office/drawing/2014/main" id="{2928B46C-BCDA-5901-3567-0D5F5C8F8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198" y="1947985"/>
            <a:ext cx="6246876" cy="3182094"/>
          </a:xfrm>
          <a:prstGeom prst="rect">
            <a:avLst/>
          </a:prstGeom>
        </p:spPr>
      </p:pic>
      <p:sp>
        <p:nvSpPr>
          <p:cNvPr id="2" name="TextBox 1">
            <a:extLst>
              <a:ext uri="{FF2B5EF4-FFF2-40B4-BE49-F238E27FC236}">
                <a16:creationId xmlns:a16="http://schemas.microsoft.com/office/drawing/2014/main" id="{199EB151-73D3-E113-D9D5-3BEFDCC923CE}"/>
              </a:ext>
            </a:extLst>
          </p:cNvPr>
          <p:cNvSpPr txBox="1"/>
          <p:nvPr/>
        </p:nvSpPr>
        <p:spPr>
          <a:xfrm>
            <a:off x="478971" y="2264635"/>
            <a:ext cx="2981714" cy="923330"/>
          </a:xfrm>
          <a:prstGeom prst="rect">
            <a:avLst/>
          </a:prstGeom>
          <a:noFill/>
        </p:spPr>
        <p:txBody>
          <a:bodyPr wrap="none" rtlCol="0">
            <a:spAutoFit/>
          </a:bodyPr>
          <a:lstStyle/>
          <a:p>
            <a:pPr algn="ctr"/>
            <a:r>
              <a:rPr lang="en-US" dirty="0">
                <a:solidFill>
                  <a:srgbClr val="C00000"/>
                </a:solidFill>
                <a:latin typeface="+mj-lt"/>
              </a:rPr>
              <a:t>once removed</a:t>
            </a:r>
          </a:p>
          <a:p>
            <a:pPr algn="ctr"/>
            <a:r>
              <a:rPr lang="en-US" dirty="0">
                <a:solidFill>
                  <a:srgbClr val="C00000"/>
                </a:solidFill>
                <a:latin typeface="+mj-lt"/>
              </a:rPr>
              <a:t>safely dispose of needle</a:t>
            </a:r>
          </a:p>
          <a:p>
            <a:pPr algn="ctr"/>
            <a:r>
              <a:rPr lang="en-US" dirty="0">
                <a:solidFill>
                  <a:srgbClr val="C00000"/>
                </a:solidFill>
                <a:latin typeface="+mj-lt"/>
              </a:rPr>
              <a:t>in biohazard/sharps container</a:t>
            </a:r>
            <a:endParaRPr lang="en-US" sz="2400" dirty="0">
              <a:solidFill>
                <a:srgbClr val="C00000"/>
              </a:solidFill>
              <a:latin typeface="+mj-lt"/>
            </a:endParaRPr>
          </a:p>
        </p:txBody>
      </p:sp>
    </p:spTree>
    <p:extLst>
      <p:ext uri="{BB962C8B-B14F-4D97-AF65-F5344CB8AC3E}">
        <p14:creationId xmlns:p14="http://schemas.microsoft.com/office/powerpoint/2010/main" val="361396283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1796</TotalTime>
  <Words>5125</Words>
  <Application>Microsoft Macintosh PowerPoint</Application>
  <PresentationFormat>Widescreen</PresentationFormat>
  <Paragraphs>692</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AntennaCond-Bold</vt:lpstr>
      <vt:lpstr>Arial</vt:lpstr>
      <vt:lpstr>Calibri</vt:lpstr>
      <vt:lpstr>Calibri Light</vt:lpstr>
      <vt:lpstr>Impact</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ENHANCED ARS™ decompression needle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Scotty Bolleter</dc:creator>
  <cp:lastModifiedBy>Lonnie Johnson</cp:lastModifiedBy>
  <cp:revision>49</cp:revision>
  <cp:lastPrinted>2023-04-28T16:20:47Z</cp:lastPrinted>
  <dcterms:created xsi:type="dcterms:W3CDTF">2018-11-01T11:58:14Z</dcterms:created>
  <dcterms:modified xsi:type="dcterms:W3CDTF">2024-04-12T14:07:33Z</dcterms:modified>
</cp:coreProperties>
</file>