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8" r:id="rId2"/>
    <p:sldId id="299" r:id="rId3"/>
    <p:sldId id="300" r:id="rId4"/>
    <p:sldId id="301" r:id="rId5"/>
    <p:sldId id="306" r:id="rId6"/>
    <p:sldId id="325" r:id="rId7"/>
    <p:sldId id="302" r:id="rId8"/>
    <p:sldId id="312" r:id="rId9"/>
    <p:sldId id="316" r:id="rId10"/>
    <p:sldId id="314" r:id="rId11"/>
    <p:sldId id="341" r:id="rId12"/>
    <p:sldId id="340" r:id="rId13"/>
    <p:sldId id="326" r:id="rId14"/>
    <p:sldId id="338" r:id="rId15"/>
    <p:sldId id="319" r:id="rId16"/>
    <p:sldId id="339" r:id="rId17"/>
    <p:sldId id="303" r:id="rId18"/>
    <p:sldId id="317" r:id="rId19"/>
    <p:sldId id="344" r:id="rId20"/>
    <p:sldId id="318" r:id="rId21"/>
    <p:sldId id="345" r:id="rId22"/>
    <p:sldId id="315" r:id="rId23"/>
    <p:sldId id="304" r:id="rId24"/>
    <p:sldId id="342" r:id="rId25"/>
    <p:sldId id="328" r:id="rId26"/>
    <p:sldId id="305" r:id="rId27"/>
    <p:sldId id="337" r:id="rId28"/>
    <p:sldId id="329" r:id="rId29"/>
    <p:sldId id="323" r:id="rId30"/>
    <p:sldId id="324" r:id="rId31"/>
    <p:sldId id="320" r:id="rId32"/>
    <p:sldId id="321" r:id="rId33"/>
    <p:sldId id="322" r:id="rId34"/>
    <p:sldId id="334" r:id="rId35"/>
    <p:sldId id="330" r:id="rId36"/>
    <p:sldId id="331" r:id="rId37"/>
    <p:sldId id="332" r:id="rId38"/>
    <p:sldId id="333" r:id="rId39"/>
    <p:sldId id="343" r:id="rId40"/>
    <p:sldId id="336" r:id="rId41"/>
    <p:sldId id="307" r:id="rId42"/>
    <p:sldId id="313" r:id="rId43"/>
    <p:sldId id="28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37" autoAdjust="0"/>
    <p:restoredTop sz="94660"/>
  </p:normalViewPr>
  <p:slideViewPr>
    <p:cSldViewPr snapToGrid="0">
      <p:cViewPr varScale="1">
        <p:scale>
          <a:sx n="86" d="100"/>
          <a:sy n="86" d="100"/>
        </p:scale>
        <p:origin x="667" y="48"/>
      </p:cViewPr>
      <p:guideLst/>
    </p:cSldViewPr>
  </p:slideViewPr>
  <p:notesTextViewPr>
    <p:cViewPr>
      <p:scale>
        <a:sx n="3" d="2"/>
        <a:sy n="3" d="2"/>
      </p:scale>
      <p:origin x="0" y="0"/>
    </p:cViewPr>
  </p:notesTextViewPr>
  <p:sorterViewPr>
    <p:cViewPr>
      <p:scale>
        <a:sx n="50" d="100"/>
        <a:sy n="50" d="100"/>
      </p:scale>
      <p:origin x="0" y="0"/>
    </p:cViewPr>
  </p:sorterViewPr>
  <p:notesViewPr>
    <p:cSldViewPr snapToGrid="0">
      <p:cViewPr varScale="1">
        <p:scale>
          <a:sx n="84" d="100"/>
          <a:sy n="84" d="100"/>
        </p:scale>
        <p:origin x="319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FA336-B8A5-47EB-B2CB-DA872F80DF8A}" type="datetimeFigureOut">
              <a:rPr lang="en-US" smtClean="0"/>
              <a:t>2/10/2020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9EDB8-C23C-46A9-B647-7ACF659CD837}" type="slidenum">
              <a:rPr lang="en-US" smtClean="0"/>
              <a:t>‹#›</a:t>
            </a:fld>
            <a:endParaRPr lang="en-US"/>
          </a:p>
        </p:txBody>
      </p:sp>
    </p:spTree>
    <p:extLst>
      <p:ext uri="{BB962C8B-B14F-4D97-AF65-F5344CB8AC3E}">
        <p14:creationId xmlns:p14="http://schemas.microsoft.com/office/powerpoint/2010/main" val="3837385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topthebleed.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56931"/>
            <a:ext cx="5486400" cy="3600450"/>
          </a:xfrm>
        </p:spPr>
        <p:txBody>
          <a:bodyPr/>
          <a:lstStyle/>
          <a:p>
            <a:r>
              <a:rPr lang="en-US" b="1" dirty="0"/>
              <a:t>The following program was created specifically for orientation and training in the  treatment and management of small limb </a:t>
            </a:r>
            <a:r>
              <a:rPr lang="en-US" dirty="0">
                <a:solidFill>
                  <a:schemeClr val="bg1">
                    <a:lumMod val="50000"/>
                  </a:schemeClr>
                </a:solidFill>
              </a:rPr>
              <a:t>(small extremity) </a:t>
            </a:r>
            <a:r>
              <a:rPr lang="en-US" b="1" dirty="0"/>
              <a:t>hemorrhage </a:t>
            </a:r>
            <a:r>
              <a:rPr lang="en-US" dirty="0">
                <a:solidFill>
                  <a:schemeClr val="bg1">
                    <a:lumMod val="50000"/>
                  </a:schemeClr>
                </a:solidFill>
              </a:rPr>
              <a:t>(bleeding).</a:t>
            </a:r>
          </a:p>
          <a:p>
            <a:endParaRPr lang="en-US" dirty="0"/>
          </a:p>
          <a:p>
            <a:r>
              <a:rPr lang="en-US" dirty="0"/>
              <a:t>For  questions, concerns or additional information please contact: </a:t>
            </a:r>
          </a:p>
          <a:p>
            <a:endParaRPr lang="en-US" dirty="0"/>
          </a:p>
          <a:p>
            <a:r>
              <a:rPr lang="en-US" dirty="0"/>
              <a:t>North American Rescue®, LLC </a:t>
            </a:r>
          </a:p>
          <a:p>
            <a:endParaRPr lang="en-US" dirty="0"/>
          </a:p>
          <a:p>
            <a:r>
              <a:rPr lang="en-US" dirty="0"/>
              <a:t>email: info@NARescue.com</a:t>
            </a:r>
          </a:p>
          <a:p>
            <a:endParaRPr lang="en-US" b="1" dirty="0"/>
          </a:p>
          <a:p>
            <a:r>
              <a:rPr lang="en-US" dirty="0"/>
              <a:t>Tel: 864.675.9800</a:t>
            </a:r>
            <a:endParaRPr lang="en-US" cap="all" dirty="0"/>
          </a:p>
          <a:p>
            <a:endParaRPr lang="en-US" dirty="0"/>
          </a:p>
          <a:p>
            <a:r>
              <a:rPr lang="en-US" dirty="0"/>
              <a:t>Mail: 35 Tedwall Court</a:t>
            </a:r>
            <a:br>
              <a:rPr lang="en-US" dirty="0"/>
            </a:br>
            <a:r>
              <a:rPr lang="en-US" dirty="0"/>
              <a:t>          Greer, SC 29650-4791</a:t>
            </a:r>
            <a:br>
              <a:rPr lang="en-US" dirty="0"/>
            </a:br>
            <a:endParaRPr lang="en-US" dirty="0"/>
          </a:p>
          <a:p>
            <a:r>
              <a:rPr lang="en-US" dirty="0"/>
              <a:t>Fax: 864.675.9880</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471940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23C06-E23F-458F-BDFD-AE89A8D77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a:extLst>
              <a:ext uri="{FF2B5EF4-FFF2-40B4-BE49-F238E27FC236}">
                <a16:creationId xmlns:a16="http://schemas.microsoft.com/office/drawing/2014/main" id="{5080A205-2D05-4084-9594-F87BFBE19964}"/>
              </a:ext>
            </a:extLst>
          </p:cNvPr>
          <p:cNvSpPr>
            <a:spLocks noGrp="1"/>
          </p:cNvSpPr>
          <p:nvPr>
            <p:ph type="body" sz="quarter" idx="3"/>
          </p:nvPr>
        </p:nvSpPr>
        <p:spPr>
          <a:xfrm>
            <a:off x="685800" y="3012830"/>
            <a:ext cx="5486400" cy="3531093"/>
          </a:xfrm>
        </p:spPr>
        <p:txBody>
          <a:bodyPr/>
          <a:lstStyle/>
          <a:p>
            <a:r>
              <a:rPr lang="en-US" dirty="0"/>
              <a:t>All life-threating situations, where bleeding control IS THE primary problem, are accomplished by:</a:t>
            </a:r>
          </a:p>
          <a:p>
            <a:endParaRPr lang="en-US" b="1" dirty="0"/>
          </a:p>
          <a:p>
            <a:r>
              <a:rPr lang="en-US" b="1" dirty="0"/>
              <a:t>Ensuring your safety </a:t>
            </a:r>
            <a:r>
              <a:rPr lang="en-US" dirty="0">
                <a:solidFill>
                  <a:schemeClr val="bg1">
                    <a:lumMod val="50000"/>
                  </a:schemeClr>
                </a:solidFill>
              </a:rPr>
              <a:t>(</a:t>
            </a:r>
            <a:r>
              <a:rPr lang="en-US" i="1" u="sng" dirty="0">
                <a:solidFill>
                  <a:schemeClr val="bg1">
                    <a:lumMod val="50000"/>
                  </a:schemeClr>
                </a:solidFill>
              </a:rPr>
              <a:t>safe place</a:t>
            </a:r>
            <a:r>
              <a:rPr lang="en-US" i="1" dirty="0">
                <a:solidFill>
                  <a:schemeClr val="bg1">
                    <a:lumMod val="50000"/>
                  </a:schemeClr>
                </a:solidFill>
              </a:rPr>
              <a:t>, </a:t>
            </a:r>
            <a:r>
              <a:rPr lang="en-US" i="1" u="sng" dirty="0">
                <a:solidFill>
                  <a:schemeClr val="bg1">
                    <a:lumMod val="50000"/>
                  </a:schemeClr>
                </a:solidFill>
              </a:rPr>
              <a:t>safe practice.</a:t>
            </a:r>
            <a:r>
              <a:rPr lang="en-US" dirty="0">
                <a:solidFill>
                  <a:schemeClr val="bg1">
                    <a:lumMod val="50000"/>
                  </a:schemeClr>
                </a:solidFill>
              </a:rPr>
              <a:t> </a:t>
            </a:r>
            <a:r>
              <a:rPr lang="en-US" i="1" dirty="0">
                <a:solidFill>
                  <a:schemeClr val="bg1">
                    <a:lumMod val="50000"/>
                  </a:schemeClr>
                </a:solidFill>
              </a:rPr>
              <a:t>Example: quickly move to a safe location and wear gloves and eye protection if available</a:t>
            </a:r>
            <a:r>
              <a:rPr lang="en-US" dirty="0">
                <a:solidFill>
                  <a:schemeClr val="bg1">
                    <a:lumMod val="50000"/>
                  </a:schemeClr>
                </a:solidFill>
              </a:rPr>
              <a:t>).</a:t>
            </a:r>
            <a:endParaRPr lang="en-US" dirty="0"/>
          </a:p>
          <a:p>
            <a:pPr marL="228600" indent="-228600">
              <a:buAutoNum type="arabicPeriod"/>
            </a:pPr>
            <a:r>
              <a:rPr lang="en-US" b="1" dirty="0"/>
              <a:t>Rapidly identifying the source of bleeding.</a:t>
            </a:r>
          </a:p>
          <a:p>
            <a:pPr marL="228600" indent="-228600">
              <a:buAutoNum type="arabicPeriod"/>
            </a:pPr>
            <a:r>
              <a:rPr lang="en-US" b="1" dirty="0"/>
              <a:t>Immediately compressing the bleeding vessels </a:t>
            </a:r>
            <a:r>
              <a:rPr lang="en-US" i="1" dirty="0"/>
              <a:t>against a bone</a:t>
            </a:r>
            <a:r>
              <a:rPr lang="en-US" dirty="0"/>
              <a:t>.</a:t>
            </a:r>
            <a:endParaRPr lang="en-US" b="1" dirty="0"/>
          </a:p>
          <a:p>
            <a:pPr marL="228600" indent="-228600">
              <a:buAutoNum type="arabicPeriod"/>
            </a:pPr>
            <a:endParaRPr lang="en-US" b="1" dirty="0"/>
          </a:p>
          <a:p>
            <a:r>
              <a:rPr lang="en-US" dirty="0"/>
              <a:t>The American College of Surgeons has adopted the “ABC Approach” for their national Stop The Bleed efforts.</a:t>
            </a:r>
          </a:p>
          <a:p>
            <a:endParaRPr lang="en-US" b="1" dirty="0"/>
          </a:p>
          <a:p>
            <a:r>
              <a:rPr lang="en-US" sz="1400" b="1" dirty="0"/>
              <a:t>A. </a:t>
            </a:r>
            <a:r>
              <a:rPr lang="en-US" sz="1400" b="1" u="sng" dirty="0"/>
              <a:t>A</a:t>
            </a:r>
            <a:r>
              <a:rPr lang="en-US" sz="1400" dirty="0"/>
              <a:t>lert 911 </a:t>
            </a:r>
          </a:p>
          <a:p>
            <a:r>
              <a:rPr lang="en-US" sz="1400" b="1" dirty="0"/>
              <a:t>B. </a:t>
            </a:r>
            <a:r>
              <a:rPr lang="en-US" sz="1400" dirty="0"/>
              <a:t>Identify </a:t>
            </a:r>
            <a:r>
              <a:rPr lang="en-US" sz="1400" b="1" u="sng" dirty="0"/>
              <a:t>B</a:t>
            </a:r>
            <a:r>
              <a:rPr lang="en-US" sz="1400" dirty="0"/>
              <a:t>leeding </a:t>
            </a:r>
          </a:p>
          <a:p>
            <a:r>
              <a:rPr lang="en-US" sz="1400" b="1" dirty="0"/>
              <a:t>C. </a:t>
            </a:r>
            <a:r>
              <a:rPr lang="en-US" sz="1400" b="1" u="sng" dirty="0"/>
              <a:t>C</a:t>
            </a:r>
            <a:r>
              <a:rPr lang="en-US" sz="1400" dirty="0"/>
              <a:t>ompress bleeding</a:t>
            </a:r>
          </a:p>
          <a:p>
            <a:pPr marL="171450" indent="-171450">
              <a:buFont typeface="Arial" panose="020B0604020202020204" pitchFamily="34" charset="0"/>
              <a:buChar char="•"/>
            </a:pPr>
            <a:endParaRPr lang="en-US" dirty="0"/>
          </a:p>
          <a:p>
            <a:r>
              <a:rPr lang="en-US" dirty="0"/>
              <a:t>Let’s look at the following material </a:t>
            </a:r>
            <a:r>
              <a:rPr lang="en-US" dirty="0">
                <a:solidFill>
                  <a:schemeClr val="bg1">
                    <a:lumMod val="50000"/>
                  </a:schemeClr>
                </a:solidFill>
              </a:rPr>
              <a:t>(in each specific section of this program) </a:t>
            </a:r>
            <a:r>
              <a:rPr lang="en-US" dirty="0"/>
              <a:t>to fully understand how common sense and training, in concert with certain medical supplies, can SAVE LIVES.</a:t>
            </a:r>
          </a:p>
        </p:txBody>
      </p:sp>
    </p:spTree>
    <p:extLst>
      <p:ext uri="{BB962C8B-B14F-4D97-AF65-F5344CB8AC3E}">
        <p14:creationId xmlns:p14="http://schemas.microsoft.com/office/powerpoint/2010/main" val="4043004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11</a:t>
            </a:fld>
            <a:endParaRPr lang="en-US">
              <a:solidFill>
                <a:prstClr val="black"/>
              </a:solidFill>
            </a:endParaRPr>
          </a:p>
        </p:txBody>
      </p:sp>
      <p:sp>
        <p:nvSpPr>
          <p:cNvPr id="5" name="Notes Placeholder 4">
            <a:extLst>
              <a:ext uri="{FF2B5EF4-FFF2-40B4-BE49-F238E27FC236}">
                <a16:creationId xmlns:a16="http://schemas.microsoft.com/office/drawing/2014/main" id="{220125AB-555A-471B-9D26-2AFADA4FD009}"/>
              </a:ext>
            </a:extLst>
          </p:cNvPr>
          <p:cNvSpPr>
            <a:spLocks noGrp="1"/>
          </p:cNvSpPr>
          <p:nvPr>
            <p:ph type="body" sz="quarter" idx="3"/>
          </p:nvPr>
        </p:nvSpPr>
        <p:spPr>
          <a:xfrm>
            <a:off x="685800" y="3001108"/>
            <a:ext cx="5486400" cy="3882291"/>
          </a:xfrm>
        </p:spPr>
        <p:txBody>
          <a:bodyPr/>
          <a:lstStyle/>
          <a:p>
            <a:r>
              <a:rPr lang="en-US" dirty="0"/>
              <a:t>The following slides discuss direct pressure.</a:t>
            </a:r>
          </a:p>
          <a:p>
            <a:endParaRPr lang="en-US" b="1" dirty="0"/>
          </a:p>
          <a:p>
            <a:r>
              <a:rPr lang="en-US" b="1" dirty="0"/>
              <a:t>Direct pressure is often used to stop minimal bleeding and to prevent further wound contamination.</a:t>
            </a:r>
          </a:p>
          <a:p>
            <a:endParaRPr lang="en-US" dirty="0"/>
          </a:p>
          <a:p>
            <a:r>
              <a:rPr lang="en-US" i="1" dirty="0"/>
              <a:t>Minor wounds that exhibit minimal bleeding, which can be controlled with direct pressure </a:t>
            </a:r>
            <a:r>
              <a:rPr lang="en-US" i="1" dirty="0">
                <a:solidFill>
                  <a:schemeClr val="bg1">
                    <a:lumMod val="50000"/>
                  </a:schemeClr>
                </a:solidFill>
              </a:rPr>
              <a:t>(meaning that the wound STOPS actively bleeding), </a:t>
            </a:r>
            <a:r>
              <a:rPr lang="en-US" i="1" dirty="0"/>
              <a:t>may STILL need evaluation and care by medical professionals.</a:t>
            </a:r>
          </a:p>
          <a:p>
            <a:endParaRPr lang="en-US" dirty="0"/>
          </a:p>
          <a:p>
            <a:r>
              <a:rPr lang="en-US" dirty="0"/>
              <a:t>Superficial wounds, while potentially serious, may exhibit significant disruption of tissue but DO NOT profusely or continuously bleed. This is because the injury does NOT involve large blood vessels.</a:t>
            </a:r>
          </a:p>
          <a:p>
            <a:endParaRPr lang="en-US" dirty="0"/>
          </a:p>
          <a:p>
            <a:r>
              <a:rPr lang="en-US" b="1" dirty="0"/>
              <a:t>KEY POINT:</a:t>
            </a:r>
            <a:r>
              <a:rPr lang="en-US" dirty="0"/>
              <a:t> Superficial wound bleeding does NOT exhibit spurting or heavy flow. These injuries generally stop bleeding within 3-5 minutes from the application of direct pressure </a:t>
            </a:r>
            <a:r>
              <a:rPr lang="en-US" dirty="0">
                <a:solidFill>
                  <a:schemeClr val="bg1">
                    <a:lumMod val="50000"/>
                  </a:schemeClr>
                </a:solidFill>
              </a:rPr>
              <a:t>(for patients who do not take anticoagulants or have bleeding disorders)</a:t>
            </a:r>
            <a:r>
              <a:rPr lang="en-US" dirty="0"/>
              <a:t>. </a:t>
            </a:r>
          </a:p>
          <a:p>
            <a:endParaRPr lang="en-US" dirty="0"/>
          </a:p>
          <a:p>
            <a:r>
              <a:rPr lang="en-US" b="1" dirty="0"/>
              <a:t>CAUTION:</a:t>
            </a:r>
            <a:r>
              <a:rPr lang="en-US" dirty="0"/>
              <a:t> A wound that initially appears superficial, yet exhibits spurting, heavy flow, or causes immediate swelling within the extremity, </a:t>
            </a:r>
            <a:r>
              <a:rPr lang="en-US" u="sng" dirty="0"/>
              <a:t>IS NOT superficial</a:t>
            </a:r>
            <a:r>
              <a:rPr lang="en-US" dirty="0"/>
              <a:t>.</a:t>
            </a:r>
          </a:p>
          <a:p>
            <a:endParaRPr lang="en-US" dirty="0"/>
          </a:p>
        </p:txBody>
      </p:sp>
    </p:spTree>
    <p:extLst>
      <p:ext uri="{BB962C8B-B14F-4D97-AF65-F5344CB8AC3E}">
        <p14:creationId xmlns:p14="http://schemas.microsoft.com/office/powerpoint/2010/main" val="641294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12</a:t>
            </a:fld>
            <a:endParaRPr lang="en-US">
              <a:solidFill>
                <a:prstClr val="black"/>
              </a:solidFill>
            </a:endParaRPr>
          </a:p>
        </p:txBody>
      </p:sp>
      <p:sp>
        <p:nvSpPr>
          <p:cNvPr id="5" name="Notes Placeholder 4">
            <a:extLst>
              <a:ext uri="{FF2B5EF4-FFF2-40B4-BE49-F238E27FC236}">
                <a16:creationId xmlns:a16="http://schemas.microsoft.com/office/drawing/2014/main" id="{88129E06-B852-46D1-91F9-C1F2624228A4}"/>
              </a:ext>
            </a:extLst>
          </p:cNvPr>
          <p:cNvSpPr>
            <a:spLocks noGrp="1"/>
          </p:cNvSpPr>
          <p:nvPr>
            <p:ph type="body" sz="quarter" idx="3"/>
          </p:nvPr>
        </p:nvSpPr>
        <p:spPr>
          <a:xfrm>
            <a:off x="554831" y="2898694"/>
            <a:ext cx="5486400" cy="4983774"/>
          </a:xfrm>
        </p:spPr>
        <p:txBody>
          <a:bodyPr/>
          <a:lstStyle/>
          <a:p>
            <a:r>
              <a:rPr lang="en-US" dirty="0"/>
              <a:t>Superficial lacerations </a:t>
            </a:r>
            <a:r>
              <a:rPr lang="en-US" dirty="0">
                <a:solidFill>
                  <a:schemeClr val="bg1">
                    <a:lumMod val="50000"/>
                  </a:schemeClr>
                </a:solidFill>
              </a:rPr>
              <a:t>(wounds that DO NOT exhibit continues blood flow, spurting, or immediate swelling) </a:t>
            </a:r>
            <a:r>
              <a:rPr lang="en-US" dirty="0"/>
              <a:t>may still require professional attention. </a:t>
            </a:r>
          </a:p>
          <a:p>
            <a:endParaRPr lang="en-US" dirty="0"/>
          </a:p>
          <a:p>
            <a:r>
              <a:rPr lang="en-US" dirty="0"/>
              <a:t>Note that sterile dressings </a:t>
            </a:r>
            <a:r>
              <a:rPr lang="en-US" dirty="0">
                <a:solidFill>
                  <a:schemeClr val="bg1">
                    <a:lumMod val="50000"/>
                  </a:schemeClr>
                </a:solidFill>
              </a:rPr>
              <a:t>(4x4s for example) </a:t>
            </a:r>
            <a:r>
              <a:rPr lang="en-US" dirty="0"/>
              <a:t>are placed directly onto a superficial wound. The dressing should be accompanied by direct pressure </a:t>
            </a:r>
            <a:r>
              <a:rPr lang="en-US" dirty="0">
                <a:solidFill>
                  <a:schemeClr val="bg1">
                    <a:lumMod val="50000"/>
                  </a:schemeClr>
                </a:solidFill>
              </a:rPr>
              <a:t>(shown here with a gloved hand)</a:t>
            </a:r>
            <a:r>
              <a:rPr lang="en-US" dirty="0"/>
              <a:t>.</a:t>
            </a:r>
            <a:r>
              <a:rPr lang="en-US" dirty="0">
                <a:solidFill>
                  <a:schemeClr val="bg1">
                    <a:lumMod val="50000"/>
                  </a:schemeClr>
                </a:solidFill>
              </a:rPr>
              <a:t> </a:t>
            </a:r>
            <a:r>
              <a:rPr lang="en-US" dirty="0"/>
              <a:t>This can be followed by a pressure bandage </a:t>
            </a:r>
            <a:r>
              <a:rPr lang="en-US" dirty="0">
                <a:solidFill>
                  <a:schemeClr val="bg1">
                    <a:lumMod val="50000"/>
                  </a:schemeClr>
                </a:solidFill>
              </a:rPr>
              <a:t>(to hold the dressing in position) </a:t>
            </a:r>
            <a:r>
              <a:rPr lang="en-US" dirty="0"/>
              <a:t>relieving the provider for other responsibilities.</a:t>
            </a:r>
          </a:p>
          <a:p>
            <a:endParaRPr lang="en-US" dirty="0"/>
          </a:p>
          <a:p>
            <a:r>
              <a:rPr lang="en-US" dirty="0"/>
              <a:t>KEY POINTS: </a:t>
            </a:r>
          </a:p>
          <a:p>
            <a:endParaRPr lang="en-US" sz="600" dirty="0"/>
          </a:p>
          <a:p>
            <a:pPr marL="171450" indent="-171450">
              <a:buFont typeface="Arial" panose="020B0604020202020204" pitchFamily="34" charset="0"/>
              <a:buChar char="•"/>
            </a:pPr>
            <a:r>
              <a:rPr lang="en-US" dirty="0"/>
              <a:t>By placing sterile dressings directly on the wound, you will help prevent further wound contamination and possibly infection.</a:t>
            </a:r>
          </a:p>
          <a:p>
            <a:endParaRPr lang="en-US" dirty="0"/>
          </a:p>
          <a:p>
            <a:pPr marL="171450" indent="-171450">
              <a:buFont typeface="Arial" panose="020B0604020202020204" pitchFamily="34" charset="0"/>
              <a:buChar char="•"/>
            </a:pPr>
            <a:r>
              <a:rPr lang="en-US" dirty="0"/>
              <a:t>By holding direct pressure on the sterile dressings, you should be able to easily control minimal bleeding. </a:t>
            </a:r>
          </a:p>
          <a:p>
            <a:endParaRPr lang="en-US" b="1" dirty="0"/>
          </a:p>
          <a:p>
            <a:r>
              <a:rPr lang="en-US" b="1" dirty="0"/>
              <a:t>IMPORTANT: Bleeding that soaks a dressing or continues, even with direct pressure, </a:t>
            </a:r>
            <a:r>
              <a:rPr lang="en-US" b="1" u="sng" dirty="0"/>
              <a:t>REQUIRES</a:t>
            </a:r>
            <a:r>
              <a:rPr lang="en-US" b="1" dirty="0"/>
              <a:t> more aggressive management </a:t>
            </a:r>
            <a:r>
              <a:rPr lang="en-US" dirty="0">
                <a:solidFill>
                  <a:schemeClr val="bg1">
                    <a:lumMod val="50000"/>
                  </a:schemeClr>
                </a:solidFill>
              </a:rPr>
              <a:t>(</a:t>
            </a:r>
            <a:r>
              <a:rPr lang="en-US" i="1" dirty="0">
                <a:solidFill>
                  <a:schemeClr val="bg1">
                    <a:lumMod val="50000"/>
                  </a:schemeClr>
                </a:solidFill>
              </a:rPr>
              <a:t>techniques for managing significant injuries are described in the materials that follow</a:t>
            </a:r>
            <a:r>
              <a:rPr lang="en-US" dirty="0">
                <a:solidFill>
                  <a:schemeClr val="bg1">
                    <a:lumMod val="50000"/>
                  </a:schemeClr>
                </a:solidFill>
              </a:rPr>
              <a:t>)</a:t>
            </a:r>
            <a:r>
              <a:rPr lang="en-US" dirty="0">
                <a:solidFill>
                  <a:schemeClr val="tx1">
                    <a:lumMod val="95000"/>
                    <a:lumOff val="5000"/>
                  </a:schemeClr>
                </a:solidFill>
              </a:rPr>
              <a:t>.</a:t>
            </a:r>
          </a:p>
          <a:p>
            <a:endParaRPr lang="en-US" sz="600" dirty="0">
              <a:solidFill>
                <a:schemeClr val="tx1">
                  <a:lumMod val="95000"/>
                  <a:lumOff val="5000"/>
                </a:schemeClr>
              </a:solidFill>
            </a:endParaRPr>
          </a:p>
          <a:p>
            <a:r>
              <a:rPr lang="en-US" b="1" dirty="0"/>
              <a:t>Again: </a:t>
            </a:r>
            <a:r>
              <a:rPr lang="en-US" dirty="0"/>
              <a:t>Superficial wound bleeding does NOT exhibit spurting or heavy flow. These injuries generally stop bleeding within 3-5 minutes from the application of direct pressure </a:t>
            </a:r>
            <a:r>
              <a:rPr lang="en-US" dirty="0">
                <a:solidFill>
                  <a:schemeClr val="bg1">
                    <a:lumMod val="50000"/>
                  </a:schemeClr>
                </a:solidFill>
              </a:rPr>
              <a:t>(for patients who do not take anticoagulants or have bleeding disorders)</a:t>
            </a:r>
            <a:r>
              <a:rPr lang="en-US" dirty="0"/>
              <a:t>. </a:t>
            </a:r>
          </a:p>
          <a:p>
            <a:endParaRPr lang="en-US" sz="600" dirty="0"/>
          </a:p>
          <a:p>
            <a:r>
              <a:rPr lang="en-US" b="1" dirty="0"/>
              <a:t>CAUTION:</a:t>
            </a:r>
            <a:r>
              <a:rPr lang="en-US" dirty="0"/>
              <a:t> A wound that initially appears superficial, yet exhibits spurting, heavy flow, or causes immediate swelling within the extremity, </a:t>
            </a:r>
            <a:r>
              <a:rPr lang="en-US" b="1" u="sng" dirty="0"/>
              <a:t>IS NOT superficial and requires more aggressive management</a:t>
            </a:r>
            <a:r>
              <a:rPr lang="en-US" b="1" dirty="0"/>
              <a:t>.</a:t>
            </a:r>
            <a:endParaRPr lang="en-US" dirty="0"/>
          </a:p>
        </p:txBody>
      </p:sp>
    </p:spTree>
    <p:extLst>
      <p:ext uri="{BB962C8B-B14F-4D97-AF65-F5344CB8AC3E}">
        <p14:creationId xmlns:p14="http://schemas.microsoft.com/office/powerpoint/2010/main" val="2123763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13</a:t>
            </a:fld>
            <a:endParaRPr lang="en-US">
              <a:solidFill>
                <a:prstClr val="black"/>
              </a:solidFill>
            </a:endParaRPr>
          </a:p>
        </p:txBody>
      </p:sp>
      <p:sp>
        <p:nvSpPr>
          <p:cNvPr id="5" name="Notes Placeholder 4">
            <a:extLst>
              <a:ext uri="{FF2B5EF4-FFF2-40B4-BE49-F238E27FC236}">
                <a16:creationId xmlns:a16="http://schemas.microsoft.com/office/drawing/2014/main" id="{88129E06-B852-46D1-91F9-C1F2624228A4}"/>
              </a:ext>
            </a:extLst>
          </p:cNvPr>
          <p:cNvSpPr>
            <a:spLocks noGrp="1"/>
          </p:cNvSpPr>
          <p:nvPr>
            <p:ph type="body" sz="quarter" idx="3"/>
          </p:nvPr>
        </p:nvSpPr>
        <p:spPr>
          <a:xfrm>
            <a:off x="685800" y="3165230"/>
            <a:ext cx="5486400" cy="4714513"/>
          </a:xfrm>
        </p:spPr>
        <p:txBody>
          <a:bodyPr/>
          <a:lstStyle/>
          <a:p>
            <a:r>
              <a:rPr lang="en-US" dirty="0"/>
              <a:t>The following slides discuss digital </a:t>
            </a:r>
            <a:r>
              <a:rPr lang="en-US" dirty="0">
                <a:solidFill>
                  <a:schemeClr val="bg1">
                    <a:lumMod val="50000"/>
                  </a:schemeClr>
                </a:solidFill>
              </a:rPr>
              <a:t>(fingertip) </a:t>
            </a:r>
            <a:r>
              <a:rPr lang="en-US" dirty="0"/>
              <a:t>hemorrhage control.</a:t>
            </a:r>
          </a:p>
          <a:p>
            <a:endParaRPr lang="en-US" dirty="0"/>
          </a:p>
          <a:p>
            <a:r>
              <a:rPr lang="en-US" dirty="0"/>
              <a:t>Digital hemorrhage control is used to immediately stop potentially life-threatening bleeding by directly compressing large vessels against bone.</a:t>
            </a:r>
          </a:p>
          <a:p>
            <a:endParaRPr lang="en-US" dirty="0"/>
          </a:p>
          <a:p>
            <a:r>
              <a:rPr lang="en-US" b="1" dirty="0"/>
              <a:t>If there is ANY DOUBT </a:t>
            </a:r>
            <a:r>
              <a:rPr lang="en-US" dirty="0">
                <a:solidFill>
                  <a:schemeClr val="bg1">
                    <a:lumMod val="50000"/>
                  </a:schemeClr>
                </a:solidFill>
              </a:rPr>
              <a:t>(and the wound is on an extremity), </a:t>
            </a:r>
            <a:r>
              <a:rPr lang="en-US" b="1" dirty="0"/>
              <a:t>attempt to control the bleeding WHILE simultaneously AND </a:t>
            </a:r>
            <a:r>
              <a:rPr lang="en-US" dirty="0">
                <a:solidFill>
                  <a:schemeClr val="bg1">
                    <a:lumMod val="50000"/>
                  </a:schemeClr>
                </a:solidFill>
              </a:rPr>
              <a:t> </a:t>
            </a:r>
            <a:r>
              <a:rPr lang="en-US" b="1" dirty="0"/>
              <a:t>immediately placing and a tourniquet above the injury.</a:t>
            </a:r>
          </a:p>
          <a:p>
            <a:endParaRPr lang="en-US" b="1" dirty="0"/>
          </a:p>
          <a:p>
            <a:r>
              <a:rPr lang="en-US" dirty="0"/>
              <a:t>The following slides will discuss digital control of </a:t>
            </a:r>
            <a:r>
              <a:rPr lang="en-US" dirty="0">
                <a:solidFill>
                  <a:srgbClr val="0070C0"/>
                </a:solidFill>
              </a:rPr>
              <a:t>junctional</a:t>
            </a:r>
            <a:r>
              <a:rPr lang="en-US" dirty="0"/>
              <a:t> and </a:t>
            </a:r>
            <a:r>
              <a:rPr lang="en-US" dirty="0">
                <a:solidFill>
                  <a:srgbClr val="00B050"/>
                </a:solidFill>
              </a:rPr>
              <a:t>extremity</a:t>
            </a:r>
            <a:r>
              <a:rPr lang="en-US" dirty="0"/>
              <a:t> wounds.</a:t>
            </a:r>
          </a:p>
          <a:p>
            <a:endParaRPr lang="en-US" dirty="0"/>
          </a:p>
          <a:p>
            <a:r>
              <a:rPr lang="en-US" b="1" dirty="0"/>
              <a:t>Discuss the difference between </a:t>
            </a:r>
            <a:r>
              <a:rPr lang="en-US" b="1" dirty="0">
                <a:solidFill>
                  <a:srgbClr val="0070C0"/>
                </a:solidFill>
              </a:rPr>
              <a:t>junctional</a:t>
            </a:r>
            <a:r>
              <a:rPr lang="en-US" b="1" dirty="0"/>
              <a:t> and </a:t>
            </a:r>
            <a:r>
              <a:rPr lang="en-US" b="1" dirty="0">
                <a:solidFill>
                  <a:srgbClr val="00B050"/>
                </a:solidFill>
              </a:rPr>
              <a:t>extremity </a:t>
            </a:r>
            <a:r>
              <a:rPr lang="en-US" b="1" dirty="0"/>
              <a:t>locations as well as WHY bleeding control for these two regions can be markedly different. </a:t>
            </a:r>
          </a:p>
          <a:p>
            <a:endParaRPr lang="en-US" b="1" dirty="0"/>
          </a:p>
          <a:p>
            <a:r>
              <a:rPr lang="en-US" b="1" dirty="0">
                <a:solidFill>
                  <a:srgbClr val="0070C0"/>
                </a:solidFill>
              </a:rPr>
              <a:t>Junctional: </a:t>
            </a:r>
            <a:r>
              <a:rPr lang="en-US" i="1" dirty="0">
                <a:solidFill>
                  <a:srgbClr val="0070C0"/>
                </a:solidFill>
              </a:rPr>
              <a:t>(specific locations, directly between the body and the extremities, where large vessels pass through a limited amount of space) </a:t>
            </a:r>
            <a:r>
              <a:rPr lang="en-US" dirty="0">
                <a:solidFill>
                  <a:srgbClr val="0070C0"/>
                </a:solidFill>
              </a:rPr>
              <a:t>requiring digital and wound packing control (</a:t>
            </a:r>
            <a:r>
              <a:rPr lang="en-US" i="1" dirty="0">
                <a:solidFill>
                  <a:srgbClr val="0070C0"/>
                </a:solidFill>
              </a:rPr>
              <a:t>because a tourniquet </a:t>
            </a:r>
            <a:r>
              <a:rPr lang="en-US" i="1" u="sng" dirty="0">
                <a:solidFill>
                  <a:srgbClr val="0070C0"/>
                </a:solidFill>
              </a:rPr>
              <a:t>cannot</a:t>
            </a:r>
            <a:r>
              <a:rPr lang="en-US" i="1" dirty="0">
                <a:solidFill>
                  <a:srgbClr val="0070C0"/>
                </a:solidFill>
              </a:rPr>
              <a:t> be applied to these regions</a:t>
            </a:r>
            <a:r>
              <a:rPr lang="en-US" dirty="0">
                <a:solidFill>
                  <a:srgbClr val="0070C0"/>
                </a:solidFill>
              </a:rPr>
              <a:t>).</a:t>
            </a:r>
          </a:p>
          <a:p>
            <a:endParaRPr lang="en-US" b="1" dirty="0">
              <a:solidFill>
                <a:srgbClr val="0070C0"/>
              </a:solidFill>
            </a:endParaRPr>
          </a:p>
          <a:p>
            <a:r>
              <a:rPr lang="en-US" b="1" dirty="0">
                <a:solidFill>
                  <a:srgbClr val="00B050"/>
                </a:solidFill>
              </a:rPr>
              <a:t>Extremity </a:t>
            </a:r>
            <a:r>
              <a:rPr lang="en-US" i="1" dirty="0">
                <a:solidFill>
                  <a:srgbClr val="00B050"/>
                </a:solidFill>
              </a:rPr>
              <a:t>(arms and legs) </a:t>
            </a:r>
            <a:r>
              <a:rPr lang="en-US" dirty="0">
                <a:solidFill>
                  <a:srgbClr val="00B050"/>
                </a:solidFill>
              </a:rPr>
              <a:t>requiring direct pressure and an immediate tourniquet </a:t>
            </a:r>
            <a:r>
              <a:rPr lang="en-US" i="1" dirty="0">
                <a:solidFill>
                  <a:srgbClr val="00B050"/>
                </a:solidFill>
              </a:rPr>
              <a:t>(or, with digital pressure, wound packing and pressure dressing if wound is easily controllable)</a:t>
            </a:r>
            <a:r>
              <a:rPr lang="en-US" dirty="0">
                <a:solidFill>
                  <a:srgbClr val="00B050"/>
                </a:solidFill>
              </a:rPr>
              <a:t>.</a:t>
            </a:r>
            <a:endParaRPr lang="en-US" b="1" dirty="0">
              <a:solidFill>
                <a:srgbClr val="00B050"/>
              </a:solidFill>
            </a:endParaRPr>
          </a:p>
          <a:p>
            <a:endParaRPr lang="en-US" dirty="0"/>
          </a:p>
          <a:p>
            <a:r>
              <a:rPr lang="en-US" b="1" dirty="0"/>
              <a:t>KEY POINT: Life-threatening </a:t>
            </a:r>
            <a:r>
              <a:rPr lang="en-US" dirty="0"/>
              <a:t>bleeding may </a:t>
            </a:r>
            <a:r>
              <a:rPr lang="en-US" dirty="0">
                <a:solidFill>
                  <a:schemeClr val="bg1">
                    <a:lumMod val="50000"/>
                  </a:schemeClr>
                </a:solidFill>
              </a:rPr>
              <a:t>(or may not)</a:t>
            </a:r>
            <a:r>
              <a:rPr lang="en-US" dirty="0"/>
              <a:t> exhibit spurting or heavy flow. These injuries may not stop bleeding with attempts to digitally compress the vessels. These wounds </a:t>
            </a:r>
            <a:r>
              <a:rPr lang="en-US" dirty="0">
                <a:solidFill>
                  <a:schemeClr val="bg1">
                    <a:lumMod val="50000"/>
                  </a:schemeClr>
                </a:solidFill>
              </a:rPr>
              <a:t>(if on an extremity) </a:t>
            </a:r>
            <a:r>
              <a:rPr lang="en-US" dirty="0"/>
              <a:t>likely require a tourniquet.</a:t>
            </a:r>
          </a:p>
        </p:txBody>
      </p:sp>
    </p:spTree>
    <p:extLst>
      <p:ext uri="{BB962C8B-B14F-4D97-AF65-F5344CB8AC3E}">
        <p14:creationId xmlns:p14="http://schemas.microsoft.com/office/powerpoint/2010/main" val="1341962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14</a:t>
            </a:fld>
            <a:endParaRPr lang="en-US">
              <a:solidFill>
                <a:prstClr val="black"/>
              </a:solidFill>
            </a:endParaRPr>
          </a:p>
        </p:txBody>
      </p:sp>
      <p:sp>
        <p:nvSpPr>
          <p:cNvPr id="5" name="Notes Placeholder 4">
            <a:extLst>
              <a:ext uri="{FF2B5EF4-FFF2-40B4-BE49-F238E27FC236}">
                <a16:creationId xmlns:a16="http://schemas.microsoft.com/office/drawing/2014/main" id="{88129E06-B852-46D1-91F9-C1F2624228A4}"/>
              </a:ext>
            </a:extLst>
          </p:cNvPr>
          <p:cNvSpPr>
            <a:spLocks noGrp="1"/>
          </p:cNvSpPr>
          <p:nvPr>
            <p:ph type="body" sz="quarter" idx="3"/>
          </p:nvPr>
        </p:nvSpPr>
        <p:spPr>
          <a:xfrm>
            <a:off x="685800" y="3056792"/>
            <a:ext cx="5486400" cy="1629508"/>
          </a:xfrm>
        </p:spPr>
        <p:txBody>
          <a:bodyPr/>
          <a:lstStyle/>
          <a:p>
            <a:r>
              <a:rPr lang="en-US" dirty="0"/>
              <a:t>Let’s begin with junctional bleeding control.</a:t>
            </a:r>
          </a:p>
          <a:p>
            <a:endParaRPr lang="en-US" b="1" dirty="0"/>
          </a:p>
          <a:p>
            <a:r>
              <a:rPr lang="en-US" b="1" dirty="0"/>
              <a:t>KEY POINT: Life-threatening </a:t>
            </a:r>
            <a:r>
              <a:rPr lang="en-US" dirty="0"/>
              <a:t>bleeding may </a:t>
            </a:r>
            <a:r>
              <a:rPr lang="en-US" dirty="0">
                <a:solidFill>
                  <a:schemeClr val="bg1">
                    <a:lumMod val="50000"/>
                  </a:schemeClr>
                </a:solidFill>
              </a:rPr>
              <a:t>(or may not) </a:t>
            </a:r>
            <a:r>
              <a:rPr lang="en-US" dirty="0"/>
              <a:t>exhibit spurting or heavy flow. These injuries may not stop bleeding with attempts to digitally compress the vessels. </a:t>
            </a:r>
          </a:p>
          <a:p>
            <a:endParaRPr lang="en-US" dirty="0"/>
          </a:p>
          <a:p>
            <a:r>
              <a:rPr lang="en-US" dirty="0"/>
              <a:t>If the wound is located within the junctional region </a:t>
            </a:r>
            <a:r>
              <a:rPr lang="en-US" dirty="0">
                <a:solidFill>
                  <a:schemeClr val="bg1">
                    <a:lumMod val="50000"/>
                  </a:schemeClr>
                </a:solidFill>
              </a:rPr>
              <a:t>(neck, armpit or groin),</a:t>
            </a:r>
            <a:r>
              <a:rPr lang="en-US" dirty="0"/>
              <a:t> you will need to aggressively pack the injury AND maintain firm pressure over the site.</a:t>
            </a:r>
          </a:p>
          <a:p>
            <a:endParaRPr lang="en-US" dirty="0"/>
          </a:p>
          <a:p>
            <a:endParaRPr lang="en-US" dirty="0"/>
          </a:p>
        </p:txBody>
      </p:sp>
    </p:spTree>
    <p:extLst>
      <p:ext uri="{BB962C8B-B14F-4D97-AF65-F5344CB8AC3E}">
        <p14:creationId xmlns:p14="http://schemas.microsoft.com/office/powerpoint/2010/main" val="3207778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50888"/>
            <a:ext cx="5486400" cy="3086100"/>
          </a:xfrm>
        </p:spPr>
      </p:sp>
      <p:sp>
        <p:nvSpPr>
          <p:cNvPr id="3" name="Notes Placeholder 2"/>
          <p:cNvSpPr>
            <a:spLocks noGrp="1"/>
          </p:cNvSpPr>
          <p:nvPr>
            <p:ph type="body" idx="1"/>
          </p:nvPr>
        </p:nvSpPr>
        <p:spPr>
          <a:xfrm>
            <a:off x="685800" y="4201886"/>
            <a:ext cx="5486400" cy="3646714"/>
          </a:xfrm>
        </p:spPr>
        <p:txBody>
          <a:bodyPr/>
          <a:lstStyle/>
          <a:p>
            <a:r>
              <a:rPr lang="en-US" dirty="0"/>
              <a:t>This slide discusses digital hemorrhage control of </a:t>
            </a:r>
            <a:r>
              <a:rPr lang="en-US" dirty="0">
                <a:solidFill>
                  <a:srgbClr val="0070C0"/>
                </a:solidFill>
              </a:rPr>
              <a:t>junctional</a:t>
            </a:r>
            <a:r>
              <a:rPr lang="en-US" dirty="0"/>
              <a:t> injuries. These are injuries that may include the groin </a:t>
            </a:r>
            <a:r>
              <a:rPr lang="en-US" dirty="0">
                <a:solidFill>
                  <a:schemeClr val="bg1">
                    <a:lumMod val="50000"/>
                  </a:schemeClr>
                </a:solidFill>
              </a:rPr>
              <a:t>(depicted here), </a:t>
            </a:r>
            <a:r>
              <a:rPr lang="en-US" dirty="0"/>
              <a:t>the armpit or neck </a:t>
            </a:r>
            <a:r>
              <a:rPr lang="en-US" dirty="0">
                <a:solidFill>
                  <a:schemeClr val="bg1">
                    <a:lumMod val="50000"/>
                  </a:schemeClr>
                </a:solidFill>
              </a:rPr>
              <a:t>(not shown)</a:t>
            </a:r>
            <a:r>
              <a:rPr lang="en-US" dirty="0"/>
              <a:t>.</a:t>
            </a:r>
          </a:p>
          <a:p>
            <a:endParaRPr lang="en-US" sz="1000" dirty="0"/>
          </a:p>
          <a:p>
            <a:r>
              <a:rPr lang="en-US" b="1" i="1" dirty="0">
                <a:solidFill>
                  <a:srgbClr val="C00000"/>
                </a:solidFill>
              </a:rPr>
              <a:t>Important: </a:t>
            </a:r>
            <a:r>
              <a:rPr lang="en-US" i="1" dirty="0">
                <a:solidFill>
                  <a:srgbClr val="C00000"/>
                </a:solidFill>
              </a:rPr>
              <a:t>Serious</a:t>
            </a:r>
            <a:r>
              <a:rPr lang="en-US" b="1" i="1" dirty="0">
                <a:solidFill>
                  <a:srgbClr val="C00000"/>
                </a:solidFill>
              </a:rPr>
              <a:t> </a:t>
            </a:r>
            <a:r>
              <a:rPr lang="en-US" i="1" dirty="0">
                <a:solidFill>
                  <a:srgbClr val="C00000"/>
                </a:solidFill>
              </a:rPr>
              <a:t>injuries may occur in locations where tourniquets </a:t>
            </a:r>
            <a:r>
              <a:rPr lang="en-US" b="1" i="1" u="sng" dirty="0">
                <a:solidFill>
                  <a:srgbClr val="C00000"/>
                </a:solidFill>
              </a:rPr>
              <a:t>cannot</a:t>
            </a:r>
            <a:r>
              <a:rPr lang="en-US" i="1" dirty="0">
                <a:solidFill>
                  <a:srgbClr val="C00000"/>
                </a:solidFill>
              </a:rPr>
              <a:t> be applied. In these situations, initial digital control (and aggressive wound packing) may be YOUR ONLY OPTIONS.</a:t>
            </a:r>
          </a:p>
          <a:p>
            <a:endParaRPr lang="en-US" sz="600" dirty="0"/>
          </a:p>
          <a:p>
            <a:pPr marL="228600" indent="-228600">
              <a:buAutoNum type="arabicPeriod"/>
            </a:pPr>
            <a:r>
              <a:rPr lang="en-US" dirty="0"/>
              <a:t>It may be necessary to “sweep” blood out of the wound in order to momentarily see the source of bleeding. </a:t>
            </a:r>
          </a:p>
          <a:p>
            <a:pPr marL="228600" indent="-228600">
              <a:buAutoNum type="arabicPeriod"/>
            </a:pPr>
            <a:r>
              <a:rPr lang="en-US" dirty="0"/>
              <a:t>It may be necessary to manually open </a:t>
            </a:r>
            <a:r>
              <a:rPr lang="en-US" dirty="0">
                <a:solidFill>
                  <a:schemeClr val="bg1">
                    <a:lumMod val="50000"/>
                  </a:schemeClr>
                </a:solidFill>
              </a:rPr>
              <a:t>(spread apart) </a:t>
            </a:r>
            <a:r>
              <a:rPr lang="en-US" dirty="0"/>
              <a:t>the wound to both visualize and gain access to the injured vessels.</a:t>
            </a:r>
          </a:p>
          <a:p>
            <a:pPr marL="228600" indent="-228600">
              <a:buAutoNum type="arabicPeriod"/>
            </a:pPr>
            <a:r>
              <a:rPr lang="en-US" dirty="0"/>
              <a:t>Once bleeding vessels are identified, compress them directly against the bony structures of the leg or pelvis </a:t>
            </a:r>
            <a:r>
              <a:rPr lang="en-US" dirty="0">
                <a:solidFill>
                  <a:schemeClr val="bg1">
                    <a:lumMod val="50000"/>
                  </a:schemeClr>
                </a:solidFill>
              </a:rPr>
              <a:t>(</a:t>
            </a:r>
            <a:r>
              <a:rPr lang="en-US" i="1" dirty="0">
                <a:solidFill>
                  <a:schemeClr val="bg1">
                    <a:lumMod val="50000"/>
                  </a:schemeClr>
                </a:solidFill>
              </a:rPr>
              <a:t>or arm and torso if an upper extremity, or spinal column if junctional injury is on the neck</a:t>
            </a:r>
            <a:r>
              <a:rPr lang="en-US" dirty="0">
                <a:solidFill>
                  <a:schemeClr val="bg1">
                    <a:lumMod val="50000"/>
                  </a:schemeClr>
                </a:solidFill>
              </a:rPr>
              <a:t>)</a:t>
            </a:r>
            <a:r>
              <a:rPr lang="en-US" dirty="0"/>
              <a:t>.</a:t>
            </a:r>
          </a:p>
          <a:p>
            <a:endParaRPr lang="en-US" dirty="0"/>
          </a:p>
          <a:p>
            <a:r>
              <a:rPr lang="en-US" b="1" dirty="0"/>
              <a:t>KEY POINT: </a:t>
            </a:r>
            <a:r>
              <a:rPr lang="en-US" dirty="0"/>
              <a:t>Significant wound bleeding may exhibit spurting or heavy flow. These injuries may not stop bleeding with direct pressure – and - likely require digital pressure </a:t>
            </a:r>
            <a:r>
              <a:rPr lang="en-US" i="1" dirty="0"/>
              <a:t>and aggressive wound packing </a:t>
            </a:r>
            <a:r>
              <a:rPr lang="en-US" i="1" dirty="0">
                <a:solidFill>
                  <a:schemeClr val="bg1">
                    <a:lumMod val="50000"/>
                  </a:schemeClr>
                </a:solidFill>
              </a:rPr>
              <a:t>(again, because a tourniquet cannot be applied in these areas)</a:t>
            </a:r>
            <a:r>
              <a:rPr lang="en-US" i="1" dirty="0"/>
              <a:t>.</a:t>
            </a:r>
            <a:endParaRPr lang="en-US" dirty="0"/>
          </a:p>
          <a:p>
            <a:endParaRPr lang="en-US" dirty="0"/>
          </a:p>
        </p:txBody>
      </p:sp>
      <p:sp>
        <p:nvSpPr>
          <p:cNvPr id="4" name="Slide Number Placeholder 3"/>
          <p:cNvSpPr>
            <a:spLocks noGrp="1"/>
          </p:cNvSpPr>
          <p:nvPr>
            <p:ph type="sldNum" sz="quarter" idx="5"/>
          </p:nvPr>
        </p:nvSpPr>
        <p:spPr/>
        <p:txBody>
          <a:bodyPr/>
          <a:lstStyle/>
          <a:p>
            <a:fld id="{D769EDB8-C23C-46A9-B647-7ACF659CD837}" type="slidenum">
              <a:rPr lang="en-US" smtClean="0"/>
              <a:t>15</a:t>
            </a:fld>
            <a:endParaRPr lang="en-US"/>
          </a:p>
        </p:txBody>
      </p:sp>
    </p:spTree>
    <p:extLst>
      <p:ext uri="{BB962C8B-B14F-4D97-AF65-F5344CB8AC3E}">
        <p14:creationId xmlns:p14="http://schemas.microsoft.com/office/powerpoint/2010/main" val="3991566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16</a:t>
            </a:fld>
            <a:endParaRPr lang="en-US">
              <a:solidFill>
                <a:prstClr val="black"/>
              </a:solidFill>
            </a:endParaRPr>
          </a:p>
        </p:txBody>
      </p:sp>
      <p:sp>
        <p:nvSpPr>
          <p:cNvPr id="5" name="Notes Placeholder 4">
            <a:extLst>
              <a:ext uri="{FF2B5EF4-FFF2-40B4-BE49-F238E27FC236}">
                <a16:creationId xmlns:a16="http://schemas.microsoft.com/office/drawing/2014/main" id="{88129E06-B852-46D1-91F9-C1F2624228A4}"/>
              </a:ext>
            </a:extLst>
          </p:cNvPr>
          <p:cNvSpPr>
            <a:spLocks noGrp="1"/>
          </p:cNvSpPr>
          <p:nvPr>
            <p:ph type="body" sz="quarter" idx="3"/>
          </p:nvPr>
        </p:nvSpPr>
        <p:spPr>
          <a:xfrm>
            <a:off x="685800" y="3216519"/>
            <a:ext cx="5486400" cy="1712532"/>
          </a:xfrm>
        </p:spPr>
        <p:txBody>
          <a:bodyPr/>
          <a:lstStyle/>
          <a:p>
            <a:r>
              <a:rPr lang="en-US" dirty="0"/>
              <a:t>The following slides will discuss digital hemorrhage control of extremity injuries.</a:t>
            </a:r>
          </a:p>
          <a:p>
            <a:endParaRPr lang="en-US" dirty="0"/>
          </a:p>
          <a:p>
            <a:r>
              <a:rPr lang="en-US" b="1" dirty="0"/>
              <a:t>KEY POINT: Life-threatening </a:t>
            </a:r>
            <a:r>
              <a:rPr lang="en-US" dirty="0"/>
              <a:t>bleeding may </a:t>
            </a:r>
            <a:r>
              <a:rPr lang="en-US" dirty="0">
                <a:solidFill>
                  <a:schemeClr val="bg1">
                    <a:lumMod val="50000"/>
                  </a:schemeClr>
                </a:solidFill>
              </a:rPr>
              <a:t>(or may not)</a:t>
            </a:r>
            <a:r>
              <a:rPr lang="en-US" dirty="0"/>
              <a:t> exhibit spurting or heavy flow. These injuries might not stop bleeding with attempts to digitally compress the vessels and may be difficult to control. </a:t>
            </a:r>
          </a:p>
          <a:p>
            <a:endParaRPr lang="en-US" dirty="0"/>
          </a:p>
          <a:p>
            <a:r>
              <a:rPr lang="en-US" dirty="0"/>
              <a:t>If the injury presents on an extremity it might be safer to immediately apply a tourniquet </a:t>
            </a:r>
            <a:r>
              <a:rPr lang="en-US" dirty="0">
                <a:solidFill>
                  <a:schemeClr val="bg1">
                    <a:lumMod val="50000"/>
                  </a:schemeClr>
                </a:solidFill>
              </a:rPr>
              <a:t>(</a:t>
            </a:r>
            <a:r>
              <a:rPr lang="en-US" i="1" dirty="0">
                <a:solidFill>
                  <a:schemeClr val="bg1">
                    <a:lumMod val="50000"/>
                  </a:schemeClr>
                </a:solidFill>
              </a:rPr>
              <a:t>and then reevaluate the situation</a:t>
            </a:r>
            <a:r>
              <a:rPr lang="en-US" dirty="0">
                <a:solidFill>
                  <a:schemeClr val="bg1">
                    <a:lumMod val="50000"/>
                  </a:schemeClr>
                </a:solidFill>
              </a:rPr>
              <a:t>).</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4244977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23C06-E23F-458F-BDFD-AE89A8D77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a:extLst>
              <a:ext uri="{FF2B5EF4-FFF2-40B4-BE49-F238E27FC236}">
                <a16:creationId xmlns:a16="http://schemas.microsoft.com/office/drawing/2014/main" id="{C5857A55-DB8E-4351-AF05-BE617A2CF051}"/>
              </a:ext>
            </a:extLst>
          </p:cNvPr>
          <p:cNvSpPr>
            <a:spLocks noGrp="1"/>
          </p:cNvSpPr>
          <p:nvPr>
            <p:ph type="body" sz="quarter" idx="3"/>
          </p:nvPr>
        </p:nvSpPr>
        <p:spPr>
          <a:xfrm>
            <a:off x="685800" y="2941515"/>
            <a:ext cx="5486400" cy="3655227"/>
          </a:xfrm>
        </p:spPr>
        <p:txBody>
          <a:bodyPr/>
          <a:lstStyle/>
          <a:p>
            <a:r>
              <a:rPr lang="en-US" dirty="0"/>
              <a:t>This slide discusses digital control of extremity injuries. These injuries may include the leg </a:t>
            </a:r>
            <a:r>
              <a:rPr lang="en-US" dirty="0">
                <a:solidFill>
                  <a:schemeClr val="bg1">
                    <a:lumMod val="50000"/>
                  </a:schemeClr>
                </a:solidFill>
              </a:rPr>
              <a:t>(shown here) </a:t>
            </a:r>
            <a:r>
              <a:rPr lang="en-US" dirty="0"/>
              <a:t>or the arm </a:t>
            </a:r>
            <a:r>
              <a:rPr lang="en-US" dirty="0">
                <a:solidFill>
                  <a:schemeClr val="bg1">
                    <a:lumMod val="50000"/>
                  </a:schemeClr>
                </a:solidFill>
              </a:rPr>
              <a:t>(not shown)</a:t>
            </a:r>
            <a:r>
              <a:rPr lang="en-US" dirty="0"/>
              <a:t>.</a:t>
            </a:r>
          </a:p>
          <a:p>
            <a:endParaRPr lang="en-US" dirty="0"/>
          </a:p>
          <a:p>
            <a:r>
              <a:rPr lang="en-US" b="1" i="1" dirty="0">
                <a:solidFill>
                  <a:srgbClr val="C00000"/>
                </a:solidFill>
              </a:rPr>
              <a:t>Important: </a:t>
            </a:r>
            <a:r>
              <a:rPr lang="en-US" i="1" dirty="0">
                <a:solidFill>
                  <a:srgbClr val="C00000"/>
                </a:solidFill>
              </a:rPr>
              <a:t>Serious</a:t>
            </a:r>
            <a:r>
              <a:rPr lang="en-US" b="1" i="1" dirty="0">
                <a:solidFill>
                  <a:srgbClr val="C00000"/>
                </a:solidFill>
              </a:rPr>
              <a:t> </a:t>
            </a:r>
            <a:r>
              <a:rPr lang="en-US" i="1" dirty="0">
                <a:solidFill>
                  <a:srgbClr val="C00000"/>
                </a:solidFill>
              </a:rPr>
              <a:t>injuries may occur in locations where tourniquets </a:t>
            </a:r>
            <a:r>
              <a:rPr lang="en-US" b="1" i="1" u="sng" dirty="0">
                <a:solidFill>
                  <a:srgbClr val="C00000"/>
                </a:solidFill>
              </a:rPr>
              <a:t>can, and likely should, be applied. </a:t>
            </a:r>
            <a:r>
              <a:rPr lang="en-US" i="1" dirty="0">
                <a:solidFill>
                  <a:srgbClr val="C00000"/>
                </a:solidFill>
              </a:rPr>
              <a:t>In these situations </a:t>
            </a:r>
            <a:r>
              <a:rPr lang="en-US" b="1" i="1" u="sng" dirty="0">
                <a:solidFill>
                  <a:srgbClr val="C00000"/>
                </a:solidFill>
              </a:rPr>
              <a:t>it may be life-saving to first apply a tourniquet </a:t>
            </a:r>
            <a:r>
              <a:rPr lang="en-US" i="1" dirty="0">
                <a:solidFill>
                  <a:schemeClr val="bg1">
                    <a:lumMod val="50000"/>
                  </a:schemeClr>
                </a:solidFill>
              </a:rPr>
              <a:t>and then consider other options.</a:t>
            </a:r>
            <a:endParaRPr lang="en-US" b="1" i="1" u="sng" dirty="0">
              <a:solidFill>
                <a:srgbClr val="C00000"/>
              </a:solidFill>
            </a:endParaRPr>
          </a:p>
          <a:p>
            <a:endParaRPr lang="en-US" dirty="0"/>
          </a:p>
          <a:p>
            <a:pPr marL="228600" indent="-228600">
              <a:buAutoNum type="arabicPeriod"/>
            </a:pPr>
            <a:r>
              <a:rPr lang="en-US" dirty="0"/>
              <a:t>It may be necessary to “sweep blood out of the wound” in order in momentarily identify the source of bleeding. </a:t>
            </a:r>
          </a:p>
          <a:p>
            <a:pPr marL="228600" indent="-228600">
              <a:buAutoNum type="arabicPeriod"/>
            </a:pPr>
            <a:r>
              <a:rPr lang="en-US" dirty="0"/>
              <a:t>It may also be necessary to manually open the wound to visualize and gain access to the injured vessel(s).</a:t>
            </a:r>
          </a:p>
          <a:p>
            <a:pPr marL="228600" indent="-228600">
              <a:buAutoNum type="arabicPeriod"/>
            </a:pPr>
            <a:r>
              <a:rPr lang="en-US" dirty="0"/>
              <a:t>Once the bleeding vessel(s) are identified, compress them directly against the bony structures of the leg </a:t>
            </a:r>
            <a:r>
              <a:rPr lang="en-US" dirty="0">
                <a:solidFill>
                  <a:schemeClr val="bg1">
                    <a:lumMod val="50000"/>
                  </a:schemeClr>
                </a:solidFill>
              </a:rPr>
              <a:t>(or arm)</a:t>
            </a:r>
            <a:r>
              <a:rPr lang="en-US" dirty="0">
                <a:solidFill>
                  <a:schemeClr val="tx1">
                    <a:lumMod val="95000"/>
                    <a:lumOff val="5000"/>
                  </a:schemeClr>
                </a:solidFill>
              </a:rPr>
              <a:t>.</a:t>
            </a:r>
          </a:p>
          <a:p>
            <a:endParaRPr lang="en-US" dirty="0"/>
          </a:p>
          <a:p>
            <a:r>
              <a:rPr lang="en-US" b="1" dirty="0"/>
              <a:t>KEY POINT: </a:t>
            </a:r>
            <a:r>
              <a:rPr lang="en-US" dirty="0"/>
              <a:t>Significant wound bleeding may exhibit spurting or heavy flow. These injuries may not stop bleeding with direct pressure and will likely require digital control of the vessel(s). Even with digital control one should rapidly consider application of a tourniquet.</a:t>
            </a:r>
          </a:p>
          <a:p>
            <a:endParaRPr lang="en-US" dirty="0"/>
          </a:p>
        </p:txBody>
      </p:sp>
    </p:spTree>
    <p:extLst>
      <p:ext uri="{BB962C8B-B14F-4D97-AF65-F5344CB8AC3E}">
        <p14:creationId xmlns:p14="http://schemas.microsoft.com/office/powerpoint/2010/main" val="1421241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23C06-E23F-458F-BDFD-AE89A8D77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4">
            <a:extLst>
              <a:ext uri="{FF2B5EF4-FFF2-40B4-BE49-F238E27FC236}">
                <a16:creationId xmlns:a16="http://schemas.microsoft.com/office/drawing/2014/main" id="{08F7368D-C36F-4E02-B6F9-78E6213B522A}"/>
              </a:ext>
            </a:extLst>
          </p:cNvPr>
          <p:cNvSpPr>
            <a:spLocks noGrp="1"/>
          </p:cNvSpPr>
          <p:nvPr>
            <p:ph type="body" sz="quarter" idx="3"/>
          </p:nvPr>
        </p:nvSpPr>
        <p:spPr>
          <a:xfrm>
            <a:off x="685800" y="3106616"/>
            <a:ext cx="5486400" cy="3664298"/>
          </a:xfrm>
        </p:spPr>
        <p:txBody>
          <a:bodyPr/>
          <a:lstStyle/>
          <a:p>
            <a:r>
              <a:rPr lang="en-US" dirty="0"/>
              <a:t>This slide more closely examines digital control of extremity injuries. These may include injuries of the leg </a:t>
            </a:r>
            <a:r>
              <a:rPr lang="en-US" dirty="0">
                <a:solidFill>
                  <a:schemeClr val="bg1">
                    <a:lumMod val="50000"/>
                  </a:schemeClr>
                </a:solidFill>
              </a:rPr>
              <a:t>(cross section of the mid-shaft femur illustrated here) </a:t>
            </a:r>
            <a:r>
              <a:rPr lang="en-US" dirty="0"/>
              <a:t>or the arm </a:t>
            </a:r>
            <a:r>
              <a:rPr lang="en-US" dirty="0">
                <a:solidFill>
                  <a:schemeClr val="bg1">
                    <a:lumMod val="50000"/>
                  </a:schemeClr>
                </a:solidFill>
              </a:rPr>
              <a:t>(not shown)</a:t>
            </a:r>
            <a:r>
              <a:rPr lang="en-US" dirty="0"/>
              <a:t>.</a:t>
            </a:r>
          </a:p>
          <a:p>
            <a:endParaRPr lang="en-US" dirty="0"/>
          </a:p>
          <a:p>
            <a:r>
              <a:rPr lang="en-US" b="1" i="1" dirty="0">
                <a:solidFill>
                  <a:srgbClr val="C00000"/>
                </a:solidFill>
              </a:rPr>
              <a:t>Important: </a:t>
            </a:r>
            <a:r>
              <a:rPr lang="en-US" i="1" dirty="0">
                <a:solidFill>
                  <a:srgbClr val="C00000"/>
                </a:solidFill>
              </a:rPr>
              <a:t>Serious</a:t>
            </a:r>
            <a:r>
              <a:rPr lang="en-US" b="1" i="1" dirty="0">
                <a:solidFill>
                  <a:srgbClr val="C00000"/>
                </a:solidFill>
              </a:rPr>
              <a:t> </a:t>
            </a:r>
            <a:r>
              <a:rPr lang="en-US" i="1" dirty="0">
                <a:solidFill>
                  <a:srgbClr val="C00000"/>
                </a:solidFill>
              </a:rPr>
              <a:t>injuries may occur in locations where tourniquets </a:t>
            </a:r>
            <a:r>
              <a:rPr lang="en-US" b="1" i="1" u="sng" dirty="0">
                <a:solidFill>
                  <a:srgbClr val="C00000"/>
                </a:solidFill>
              </a:rPr>
              <a:t>can, and likely should, be applied. </a:t>
            </a:r>
            <a:r>
              <a:rPr lang="en-US" i="1" dirty="0">
                <a:solidFill>
                  <a:srgbClr val="C00000"/>
                </a:solidFill>
              </a:rPr>
              <a:t>In these situations </a:t>
            </a:r>
            <a:r>
              <a:rPr lang="en-US" b="1" i="1" u="sng" dirty="0">
                <a:solidFill>
                  <a:srgbClr val="C00000"/>
                </a:solidFill>
              </a:rPr>
              <a:t>it may be life-saving to first apply a tourniquet and then consider other options.</a:t>
            </a:r>
          </a:p>
          <a:p>
            <a:endParaRPr lang="en-US" dirty="0"/>
          </a:p>
          <a:p>
            <a:pPr marL="228600" indent="-228600">
              <a:buAutoNum type="arabicPeriod"/>
            </a:pPr>
            <a:r>
              <a:rPr lang="en-US" dirty="0"/>
              <a:t>It may be necessary to “sweep” blood out of the wound in order in momentarily see the source of bleeding. </a:t>
            </a:r>
          </a:p>
          <a:p>
            <a:pPr marL="228600" indent="-228600">
              <a:buAutoNum type="arabicPeriod"/>
            </a:pPr>
            <a:r>
              <a:rPr lang="en-US" dirty="0"/>
              <a:t>It may be necessary to manually open the wound to both visualize and gain access to the injured vessel(s).</a:t>
            </a:r>
          </a:p>
          <a:p>
            <a:pPr marL="228600" indent="-228600">
              <a:buAutoNum type="arabicPeriod"/>
            </a:pPr>
            <a:r>
              <a:rPr lang="en-US" dirty="0"/>
              <a:t>Once the bleeding vessels are identified compress them directly against the boney structures of the leg </a:t>
            </a:r>
            <a:r>
              <a:rPr lang="en-US" dirty="0">
                <a:solidFill>
                  <a:schemeClr val="bg1">
                    <a:lumMod val="50000"/>
                  </a:schemeClr>
                </a:solidFill>
              </a:rPr>
              <a:t>(or arm).</a:t>
            </a:r>
          </a:p>
          <a:p>
            <a:endParaRPr lang="en-US" b="1" dirty="0"/>
          </a:p>
          <a:p>
            <a:r>
              <a:rPr lang="en-US" b="1" dirty="0"/>
              <a:t>KEY POINT: </a:t>
            </a:r>
            <a:r>
              <a:rPr lang="en-US" dirty="0"/>
              <a:t>Significant wound bleeding may exhibit spurting or heavy flow. These injuries may not stop bleeding with direct pressure and will likely require digital control of the vessel(s). Even with digital control one should rapidly consider application of a tourniquet.</a:t>
            </a:r>
          </a:p>
          <a:p>
            <a:endParaRPr lang="en-US" dirty="0"/>
          </a:p>
          <a:p>
            <a:endParaRPr lang="en-US" dirty="0"/>
          </a:p>
        </p:txBody>
      </p:sp>
    </p:spTree>
    <p:extLst>
      <p:ext uri="{BB962C8B-B14F-4D97-AF65-F5344CB8AC3E}">
        <p14:creationId xmlns:p14="http://schemas.microsoft.com/office/powerpoint/2010/main" val="1249903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19</a:t>
            </a:fld>
            <a:endParaRPr lang="en-US">
              <a:solidFill>
                <a:prstClr val="black"/>
              </a:solidFill>
            </a:endParaRPr>
          </a:p>
        </p:txBody>
      </p:sp>
      <p:sp>
        <p:nvSpPr>
          <p:cNvPr id="5" name="Notes Placeholder 4">
            <a:extLst>
              <a:ext uri="{FF2B5EF4-FFF2-40B4-BE49-F238E27FC236}">
                <a16:creationId xmlns:a16="http://schemas.microsoft.com/office/drawing/2014/main" id="{E6B68172-AEAE-4F94-A3D8-BB85030D3E53}"/>
              </a:ext>
            </a:extLst>
          </p:cNvPr>
          <p:cNvSpPr>
            <a:spLocks noGrp="1"/>
          </p:cNvSpPr>
          <p:nvPr>
            <p:ph type="body" sz="quarter" idx="3"/>
          </p:nvPr>
        </p:nvSpPr>
        <p:spPr>
          <a:xfrm>
            <a:off x="685800" y="3036277"/>
            <a:ext cx="5486400" cy="1152546"/>
          </a:xfrm>
        </p:spPr>
        <p:txBody>
          <a:bodyPr/>
          <a:lstStyle/>
          <a:p>
            <a:r>
              <a:rPr lang="en-US" dirty="0"/>
              <a:t>The following slides discuss wound packing of the junctional region.</a:t>
            </a:r>
          </a:p>
          <a:p>
            <a:endParaRPr lang="en-US" dirty="0"/>
          </a:p>
          <a:p>
            <a:r>
              <a:rPr lang="en-US" b="1" dirty="0"/>
              <a:t>KEY POINT: </a:t>
            </a:r>
            <a:r>
              <a:rPr lang="en-US" dirty="0"/>
              <a:t>Significant wound bleeding may </a:t>
            </a:r>
            <a:r>
              <a:rPr lang="en-US" dirty="0">
                <a:solidFill>
                  <a:schemeClr val="bg1">
                    <a:lumMod val="50000"/>
                  </a:schemeClr>
                </a:solidFill>
              </a:rPr>
              <a:t>(or may not) </a:t>
            </a:r>
            <a:r>
              <a:rPr lang="en-US" dirty="0"/>
              <a:t>exhibit spurting or heavy flow. These injuries may not stop bleeding with direct pressure and likely require digital pressure and aggressive wound packing.</a:t>
            </a:r>
          </a:p>
        </p:txBody>
      </p:sp>
    </p:spTree>
    <p:extLst>
      <p:ext uri="{BB962C8B-B14F-4D97-AF65-F5344CB8AC3E}">
        <p14:creationId xmlns:p14="http://schemas.microsoft.com/office/powerpoint/2010/main" val="2233598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a:t>
            </a:fld>
            <a:endParaRPr lang="en-US">
              <a:solidFill>
                <a:prstClr val="black"/>
              </a:solidFill>
            </a:endParaRPr>
          </a:p>
        </p:txBody>
      </p:sp>
      <p:sp>
        <p:nvSpPr>
          <p:cNvPr id="5" name="Notes Placeholder 4">
            <a:extLst>
              <a:ext uri="{FF2B5EF4-FFF2-40B4-BE49-F238E27FC236}">
                <a16:creationId xmlns:a16="http://schemas.microsoft.com/office/drawing/2014/main" id="{897517DA-158A-42D4-BB65-7A3CFF861441}"/>
              </a:ext>
            </a:extLst>
          </p:cNvPr>
          <p:cNvSpPr>
            <a:spLocks noGrp="1"/>
          </p:cNvSpPr>
          <p:nvPr>
            <p:ph type="body" sz="quarter" idx="3"/>
          </p:nvPr>
        </p:nvSpPr>
        <p:spPr>
          <a:xfrm>
            <a:off x="685800" y="2923440"/>
            <a:ext cx="5486400" cy="5332286"/>
          </a:xfrm>
        </p:spPr>
        <p:txBody>
          <a:bodyPr/>
          <a:lstStyle/>
          <a:p>
            <a:r>
              <a:rPr lang="en-US" b="1" dirty="0"/>
              <a:t>Warranty: </a:t>
            </a:r>
            <a:r>
              <a:rPr lang="en-US" dirty="0"/>
              <a:t>The proper use of hemorrhage control products necessitates reasonable familiarization and training.</a:t>
            </a:r>
          </a:p>
          <a:p>
            <a:endParaRPr lang="en-US" dirty="0">
              <a:solidFill>
                <a:schemeClr val="bg1">
                  <a:lumMod val="50000"/>
                </a:schemeClr>
              </a:solidFill>
            </a:endParaRPr>
          </a:p>
          <a:p>
            <a:pPr marL="171450" indent="-171450">
              <a:buFont typeface="Arial" panose="020B0604020202020204" pitchFamily="34" charset="0"/>
              <a:buChar char="•"/>
            </a:pPr>
            <a:r>
              <a:rPr lang="en-US" i="1" dirty="0">
                <a:solidFill>
                  <a:schemeClr val="bg1">
                    <a:lumMod val="50000"/>
                  </a:schemeClr>
                </a:solidFill>
              </a:rPr>
              <a:t>“Reasonable” suggests some familiarity with anatomy and various medical supplies such that an end-user would be able to access and properly utilize select skills and products in an emergent setting. </a:t>
            </a:r>
          </a:p>
          <a:p>
            <a:endParaRPr lang="en-US" dirty="0"/>
          </a:p>
          <a:p>
            <a:pPr marL="171450" indent="-171450">
              <a:buFont typeface="Arial" panose="020B0604020202020204" pitchFamily="34" charset="0"/>
              <a:buChar char="•"/>
            </a:pPr>
            <a:r>
              <a:rPr lang="en-US" i="1" dirty="0">
                <a:solidFill>
                  <a:schemeClr val="bg1">
                    <a:lumMod val="50000"/>
                  </a:schemeClr>
                </a:solidFill>
              </a:rPr>
              <a:t>Small extremities appear to challenge some laypeople and first responders who render care. This PERCEIVED difficulty (meaning unfounded, and not supported by scientific evidence) can occur regardless of the first responder’s position along the healthcare spectrum.</a:t>
            </a:r>
          </a:p>
          <a:p>
            <a:r>
              <a:rPr lang="en-US" i="1" dirty="0">
                <a:solidFill>
                  <a:schemeClr val="bg1">
                    <a:lumMod val="50000"/>
                  </a:schemeClr>
                </a:solidFill>
              </a:rPr>
              <a:t> </a:t>
            </a:r>
          </a:p>
          <a:p>
            <a:pPr marL="171450" indent="-171450">
              <a:buFont typeface="Arial" panose="020B0604020202020204" pitchFamily="34" charset="0"/>
              <a:buChar char="•"/>
            </a:pPr>
            <a:r>
              <a:rPr lang="en-US" i="1" dirty="0">
                <a:solidFill>
                  <a:schemeClr val="bg1">
                    <a:lumMod val="50000"/>
                  </a:schemeClr>
                </a:solidFill>
              </a:rPr>
              <a:t>This program was designed to eliminate mystery, clarify issues, and offer evidenced based, scientifically supported solutions.</a:t>
            </a:r>
          </a:p>
          <a:p>
            <a:endParaRPr lang="en-US" sz="500" dirty="0"/>
          </a:p>
          <a:p>
            <a:r>
              <a:rPr lang="en-US" dirty="0"/>
              <a:t>North American Rescue, LLC. warrants its hemorrhage control product line as merchantable expressly for the indications detailed. North American Rescue disclaims all other implied warranties relating to these products, to include use beyond their identified purpose, or when utilized by the untrained.</a:t>
            </a:r>
            <a:r>
              <a:rPr lang="en-US" b="1" dirty="0">
                <a:latin typeface="AntennaCond-Bold"/>
              </a:rPr>
              <a:t> </a:t>
            </a:r>
          </a:p>
          <a:p>
            <a:endParaRPr lang="en-US" sz="500" b="1" dirty="0">
              <a:latin typeface="AntennaCond-Bold"/>
            </a:endParaRPr>
          </a:p>
          <a:p>
            <a:pPr marL="171450" indent="-171450">
              <a:buFont typeface="Arial" panose="020B0604020202020204" pitchFamily="34" charset="0"/>
              <a:buChar char="•"/>
            </a:pPr>
            <a:r>
              <a:rPr lang="en-US" i="1" dirty="0">
                <a:solidFill>
                  <a:schemeClr val="bg1">
                    <a:lumMod val="50000"/>
                  </a:schemeClr>
                </a:solidFill>
                <a:latin typeface="AntennaCond-Bold"/>
              </a:rPr>
              <a:t>Training for bleeding emergencies is a nationally-recognized priority.</a:t>
            </a:r>
          </a:p>
          <a:p>
            <a:pPr marL="171450" indent="-171450">
              <a:buFont typeface="Arial" panose="020B0604020202020204" pitchFamily="34" charset="0"/>
              <a:buChar char="•"/>
            </a:pPr>
            <a:r>
              <a:rPr lang="en-US" i="1" dirty="0">
                <a:solidFill>
                  <a:schemeClr val="bg1">
                    <a:lumMod val="50000"/>
                  </a:schemeClr>
                </a:solidFill>
                <a:latin typeface="AntennaCond-Bold"/>
              </a:rPr>
              <a:t>There are numerous websites available which contain helpful information. For example, consider visiting the American College of Surgeons website: </a:t>
            </a:r>
            <a:r>
              <a:rPr lang="en-US" i="1" dirty="0">
                <a:solidFill>
                  <a:schemeClr val="bg1">
                    <a:lumMod val="50000"/>
                  </a:schemeClr>
                </a:solidFill>
                <a:latin typeface="AntennaCond-Bold"/>
                <a:hlinkClick r:id="rId3"/>
              </a:rPr>
              <a:t>www.bleedingcontrol.org</a:t>
            </a:r>
            <a:r>
              <a:rPr lang="en-US" i="1" dirty="0">
                <a:solidFill>
                  <a:schemeClr val="bg1">
                    <a:lumMod val="50000"/>
                  </a:schemeClr>
                </a:solidFill>
                <a:latin typeface="AntennaCond-Bold"/>
              </a:rPr>
              <a:t> </a:t>
            </a:r>
          </a:p>
          <a:p>
            <a:endParaRPr lang="en-US" sz="500" i="1" dirty="0">
              <a:solidFill>
                <a:schemeClr val="bg1">
                  <a:lumMod val="50000"/>
                </a:schemeClr>
              </a:solidFill>
              <a:latin typeface="AntennaCond-Bold"/>
            </a:endParaRPr>
          </a:p>
          <a:p>
            <a:pPr marL="171450" indent="-171450">
              <a:buFont typeface="Arial" panose="020B0604020202020204" pitchFamily="34" charset="0"/>
              <a:buChar char="•"/>
            </a:pPr>
            <a:r>
              <a:rPr lang="en-US" i="1" dirty="0">
                <a:solidFill>
                  <a:schemeClr val="bg1">
                    <a:lumMod val="50000"/>
                  </a:schemeClr>
                </a:solidFill>
                <a:latin typeface="AntennaCond-Bold"/>
              </a:rPr>
              <a:t>Participating in this bleeding management program, and then sharing the information - WILL SAVE LIVES. PLEASE PASS THIS INFORMATION TO OTHERS!</a:t>
            </a:r>
          </a:p>
          <a:p>
            <a:pPr marL="171450" indent="-171450">
              <a:buFont typeface="Arial" panose="020B0604020202020204" pitchFamily="34" charset="0"/>
              <a:buChar char="•"/>
            </a:pPr>
            <a:endParaRPr lang="en-US" sz="500" i="1" dirty="0">
              <a:solidFill>
                <a:schemeClr val="bg1">
                  <a:lumMod val="50000"/>
                </a:schemeClr>
              </a:solidFill>
              <a:latin typeface="AntennaCond-Bold"/>
            </a:endParaRPr>
          </a:p>
          <a:p>
            <a:pPr marL="171450" indent="-171450">
              <a:buFont typeface="Arial" panose="020B0604020202020204" pitchFamily="34" charset="0"/>
              <a:buChar char="•"/>
            </a:pPr>
            <a:r>
              <a:rPr lang="en-US" i="1" dirty="0">
                <a:solidFill>
                  <a:schemeClr val="bg1">
                    <a:lumMod val="50000"/>
                  </a:schemeClr>
                </a:solidFill>
                <a:latin typeface="AntennaCond-Bold"/>
              </a:rPr>
              <a:t>North American Rescue, LLC. offers this program (and many others) to eliminate misunderstanding and prepare tomorrow’s responders.</a:t>
            </a:r>
          </a:p>
          <a:p>
            <a:endParaRPr lang="en-US" sz="500" dirty="0"/>
          </a:p>
        </p:txBody>
      </p:sp>
    </p:spTree>
    <p:extLst>
      <p:ext uri="{BB962C8B-B14F-4D97-AF65-F5344CB8AC3E}">
        <p14:creationId xmlns:p14="http://schemas.microsoft.com/office/powerpoint/2010/main" val="3316793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99016"/>
          </a:xfrm>
        </p:spPr>
        <p:txBody>
          <a:bodyPr/>
          <a:lstStyle/>
          <a:p>
            <a:r>
              <a:rPr lang="en-US" dirty="0"/>
              <a:t>A junctional wound in the groin </a:t>
            </a:r>
            <a:r>
              <a:rPr lang="en-US" dirty="0">
                <a:solidFill>
                  <a:schemeClr val="bg1">
                    <a:lumMod val="50000"/>
                  </a:schemeClr>
                </a:solidFill>
              </a:rPr>
              <a:t>(shown here), </a:t>
            </a:r>
            <a:r>
              <a:rPr lang="en-US" dirty="0"/>
              <a:t>armpit or neck </a:t>
            </a:r>
            <a:r>
              <a:rPr lang="en-US" dirty="0">
                <a:solidFill>
                  <a:schemeClr val="bg1">
                    <a:lumMod val="50000"/>
                  </a:schemeClr>
                </a:solidFill>
              </a:rPr>
              <a:t>(not shown) </a:t>
            </a:r>
            <a:r>
              <a:rPr lang="en-US" dirty="0"/>
              <a:t>may be life-threatening.</a:t>
            </a:r>
          </a:p>
          <a:p>
            <a:endParaRPr lang="en-US" dirty="0"/>
          </a:p>
          <a:p>
            <a:r>
              <a:rPr lang="en-US" dirty="0"/>
              <a:t>Bleeding in these regions </a:t>
            </a:r>
            <a:r>
              <a:rPr lang="en-US" u="sng" dirty="0"/>
              <a:t>CANNOT</a:t>
            </a:r>
            <a:r>
              <a:rPr lang="en-US" dirty="0"/>
              <a:t> be controlled with a tourniquet </a:t>
            </a:r>
            <a:r>
              <a:rPr lang="en-US" dirty="0">
                <a:solidFill>
                  <a:schemeClr val="bg1">
                    <a:lumMod val="50000"/>
                  </a:schemeClr>
                </a:solidFill>
              </a:rPr>
              <a:t>(</a:t>
            </a:r>
            <a:r>
              <a:rPr lang="en-US" i="1" dirty="0">
                <a:solidFill>
                  <a:schemeClr val="bg1">
                    <a:lumMod val="50000"/>
                  </a:schemeClr>
                </a:solidFill>
              </a:rPr>
              <a:t>simply because the area cannot be circumferentially compressed</a:t>
            </a:r>
            <a:r>
              <a:rPr lang="en-US" dirty="0">
                <a:solidFill>
                  <a:schemeClr val="bg1">
                    <a:lumMod val="50000"/>
                  </a:schemeClr>
                </a:solidFill>
              </a:rPr>
              <a:t>).</a:t>
            </a:r>
          </a:p>
          <a:p>
            <a:endParaRPr lang="en-US" dirty="0"/>
          </a:p>
          <a:p>
            <a:r>
              <a:rPr lang="en-US" b="1" dirty="0"/>
              <a:t>Steps to control bleeding in this region include:</a:t>
            </a:r>
          </a:p>
          <a:p>
            <a:endParaRPr lang="en-US" dirty="0"/>
          </a:p>
          <a:p>
            <a:pPr marL="228600" indent="-228600">
              <a:buAutoNum type="arabicPeriod"/>
            </a:pPr>
            <a:r>
              <a:rPr lang="en-US" dirty="0"/>
              <a:t>Sweep blood out of the way as needed.</a:t>
            </a:r>
          </a:p>
          <a:p>
            <a:pPr marL="228600" indent="-228600">
              <a:buAutoNum type="arabicPeriod"/>
            </a:pPr>
            <a:r>
              <a:rPr lang="en-US" dirty="0"/>
              <a:t>Manually open the wound to identify the source of bleeding.</a:t>
            </a:r>
          </a:p>
          <a:p>
            <a:pPr marL="228600" indent="-228600">
              <a:buAutoNum type="arabicPeriod"/>
            </a:pPr>
            <a:r>
              <a:rPr lang="en-US" dirty="0"/>
              <a:t>Digitally compress bleeding vessels against bony structures.</a:t>
            </a:r>
          </a:p>
          <a:p>
            <a:pPr marL="228600" indent="-228600">
              <a:buAutoNum type="arabicPeriod"/>
            </a:pPr>
            <a:r>
              <a:rPr lang="en-US" dirty="0"/>
              <a:t>Pack the wound with sterile gauze.</a:t>
            </a:r>
          </a:p>
          <a:p>
            <a:pPr marL="685800" lvl="1" indent="-228600">
              <a:buFont typeface="Courier New" panose="02070309020205020404" pitchFamily="49" charset="0"/>
              <a:buChar char="o"/>
            </a:pPr>
            <a:r>
              <a:rPr lang="en-US" dirty="0"/>
              <a:t>Packing a wound is a process accomplished by maintaining pressure</a:t>
            </a:r>
            <a:r>
              <a:rPr lang="en-US" dirty="0">
                <a:solidFill>
                  <a:schemeClr val="bg1">
                    <a:lumMod val="50000"/>
                  </a:schemeClr>
                </a:solidFill>
              </a:rPr>
              <a:t> (with fingertips)</a:t>
            </a:r>
            <a:r>
              <a:rPr lang="en-US" dirty="0"/>
              <a:t> WHILE “</a:t>
            </a:r>
            <a:r>
              <a:rPr lang="en-US" u="sng" dirty="0"/>
              <a:t>systematically pushing gauze under fingertips and on top of bleeding vessels.</a:t>
            </a:r>
            <a:r>
              <a:rPr lang="en-US" dirty="0"/>
              <a:t>”</a:t>
            </a:r>
          </a:p>
          <a:p>
            <a:pPr marL="685800" lvl="1" indent="-228600">
              <a:buFont typeface="Courier New" panose="02070309020205020404" pitchFamily="49" charset="0"/>
              <a:buChar char="o"/>
            </a:pPr>
            <a:r>
              <a:rPr lang="en-US" dirty="0"/>
              <a:t>This packing process is continuously repeated – while maintaining pressure – </a:t>
            </a:r>
            <a:r>
              <a:rPr lang="en-US" u="sng" dirty="0"/>
              <a:t>until the ENTIRE WOUND CAVITY IS COMPLETELY FULL and wound packing material is overflowing above the wound</a:t>
            </a:r>
            <a:r>
              <a:rPr lang="en-US" dirty="0"/>
              <a:t>. </a:t>
            </a:r>
          </a:p>
          <a:p>
            <a:pPr marL="685800" lvl="1" indent="-228600">
              <a:buFont typeface="Courier New" panose="02070309020205020404" pitchFamily="49" charset="0"/>
              <a:buChar char="o"/>
            </a:pPr>
            <a:endParaRPr lang="en-US" dirty="0"/>
          </a:p>
          <a:p>
            <a:r>
              <a:rPr lang="en-US" dirty="0"/>
              <a:t>KEY POINT: Wound packing is </a:t>
            </a:r>
            <a:r>
              <a:rPr lang="en-US" u="sng" dirty="0"/>
              <a:t>EFFECTIVE ONLY IF ENTIRE WOUND CAVITY IS COMPLETELY FULL AND PRESSURE IS MAINTAINED ON VESSELS</a:t>
            </a:r>
            <a:r>
              <a:rPr lang="en-US" dirty="0"/>
              <a:t>!</a:t>
            </a:r>
          </a:p>
        </p:txBody>
      </p:sp>
      <p:sp>
        <p:nvSpPr>
          <p:cNvPr id="4" name="Slide Number Placeholder 3"/>
          <p:cNvSpPr>
            <a:spLocks noGrp="1"/>
          </p:cNvSpPr>
          <p:nvPr>
            <p:ph type="sldNum" sz="quarter" idx="5"/>
          </p:nvPr>
        </p:nvSpPr>
        <p:spPr/>
        <p:txBody>
          <a:bodyPr/>
          <a:lstStyle/>
          <a:p>
            <a:fld id="{D769EDB8-C23C-46A9-B647-7ACF659CD837}" type="slidenum">
              <a:rPr lang="en-US" smtClean="0"/>
              <a:t>20</a:t>
            </a:fld>
            <a:endParaRPr lang="en-US"/>
          </a:p>
        </p:txBody>
      </p:sp>
    </p:spTree>
    <p:extLst>
      <p:ext uri="{BB962C8B-B14F-4D97-AF65-F5344CB8AC3E}">
        <p14:creationId xmlns:p14="http://schemas.microsoft.com/office/powerpoint/2010/main" val="4113914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21</a:t>
            </a:fld>
            <a:endParaRPr lang="en-US">
              <a:solidFill>
                <a:prstClr val="black"/>
              </a:solidFill>
            </a:endParaRPr>
          </a:p>
        </p:txBody>
      </p:sp>
      <p:sp>
        <p:nvSpPr>
          <p:cNvPr id="5" name="Notes Placeholder 4">
            <a:extLst>
              <a:ext uri="{FF2B5EF4-FFF2-40B4-BE49-F238E27FC236}">
                <a16:creationId xmlns:a16="http://schemas.microsoft.com/office/drawing/2014/main" id="{E6B68172-AEAE-4F94-A3D8-BB85030D3E53}"/>
              </a:ext>
            </a:extLst>
          </p:cNvPr>
          <p:cNvSpPr>
            <a:spLocks noGrp="1"/>
          </p:cNvSpPr>
          <p:nvPr>
            <p:ph type="body" sz="quarter" idx="3"/>
          </p:nvPr>
        </p:nvSpPr>
        <p:spPr>
          <a:xfrm>
            <a:off x="685800" y="3036277"/>
            <a:ext cx="5486400" cy="2040820"/>
          </a:xfrm>
        </p:spPr>
        <p:txBody>
          <a:bodyPr/>
          <a:lstStyle/>
          <a:p>
            <a:r>
              <a:rPr lang="en-US" dirty="0"/>
              <a:t>The following slides discuss wound packing of extremity injuries.</a:t>
            </a:r>
          </a:p>
          <a:p>
            <a:endParaRPr lang="en-US" dirty="0"/>
          </a:p>
          <a:p>
            <a:r>
              <a:rPr lang="en-US" b="1" dirty="0"/>
              <a:t>KEY POINT: </a:t>
            </a:r>
            <a:r>
              <a:rPr lang="en-US" dirty="0"/>
              <a:t>Significant wound bleeding may </a:t>
            </a:r>
            <a:r>
              <a:rPr lang="en-US" dirty="0">
                <a:solidFill>
                  <a:schemeClr val="bg1">
                    <a:lumMod val="50000"/>
                  </a:schemeClr>
                </a:solidFill>
              </a:rPr>
              <a:t>(or may not) </a:t>
            </a:r>
            <a:r>
              <a:rPr lang="en-US" dirty="0"/>
              <a:t>exhibit spurting or heavy flow. These injuries may not stop bleeding with direct pressure and likely require digital pressure, aggressive wound packing, or a tourniquet depending on the location. </a:t>
            </a:r>
          </a:p>
          <a:p>
            <a:pPr lvl="0"/>
            <a:endParaRPr lang="en-US" dirty="0">
              <a:solidFill>
                <a:prstClr val="white">
                  <a:lumMod val="50000"/>
                </a:prstClr>
              </a:solidFill>
            </a:endParaRPr>
          </a:p>
          <a:p>
            <a:pPr lvl="0"/>
            <a:r>
              <a:rPr lang="en-US" b="1" i="1" dirty="0">
                <a:solidFill>
                  <a:srgbClr val="C00000"/>
                </a:solidFill>
              </a:rPr>
              <a:t>Important: </a:t>
            </a:r>
            <a:r>
              <a:rPr lang="en-US" i="1" dirty="0">
                <a:solidFill>
                  <a:srgbClr val="C00000"/>
                </a:solidFill>
              </a:rPr>
              <a:t>Serious</a:t>
            </a:r>
            <a:r>
              <a:rPr lang="en-US" b="1" i="1" dirty="0">
                <a:solidFill>
                  <a:srgbClr val="C00000"/>
                </a:solidFill>
              </a:rPr>
              <a:t> </a:t>
            </a:r>
            <a:r>
              <a:rPr lang="en-US" i="1" dirty="0">
                <a:solidFill>
                  <a:srgbClr val="C00000"/>
                </a:solidFill>
              </a:rPr>
              <a:t>injuries may occur in locations where tourniquets </a:t>
            </a:r>
            <a:r>
              <a:rPr lang="en-US" b="1" i="1" u="sng" dirty="0">
                <a:solidFill>
                  <a:srgbClr val="C00000"/>
                </a:solidFill>
              </a:rPr>
              <a:t>can and likely should, be applied</a:t>
            </a:r>
            <a:r>
              <a:rPr lang="en-US" b="1" i="1" dirty="0">
                <a:solidFill>
                  <a:srgbClr val="C00000"/>
                </a:solidFill>
              </a:rPr>
              <a:t>. </a:t>
            </a:r>
            <a:r>
              <a:rPr lang="en-US" i="1" dirty="0">
                <a:solidFill>
                  <a:srgbClr val="C00000"/>
                </a:solidFill>
              </a:rPr>
              <a:t>In these situations </a:t>
            </a:r>
            <a:r>
              <a:rPr lang="en-US" b="1" i="1" u="sng" dirty="0">
                <a:solidFill>
                  <a:srgbClr val="C00000"/>
                </a:solidFill>
              </a:rPr>
              <a:t>it may be life-saving to immediately apply a tourniquet </a:t>
            </a:r>
            <a:r>
              <a:rPr lang="en-US" i="1" dirty="0">
                <a:solidFill>
                  <a:prstClr val="white">
                    <a:lumMod val="50000"/>
                  </a:prstClr>
                </a:solidFill>
              </a:rPr>
              <a:t>and then consider other options.</a:t>
            </a:r>
            <a:endParaRPr lang="en-US" b="1" i="1" u="sng" dirty="0">
              <a:solidFill>
                <a:srgbClr val="C00000"/>
              </a:solidFill>
            </a:endParaRPr>
          </a:p>
          <a:p>
            <a:pPr lvl="0"/>
            <a:endParaRPr lang="en-US" dirty="0">
              <a:solidFill>
                <a:prstClr val="black"/>
              </a:solidFill>
            </a:endParaRPr>
          </a:p>
        </p:txBody>
      </p:sp>
    </p:spTree>
    <p:extLst>
      <p:ext uri="{BB962C8B-B14F-4D97-AF65-F5344CB8AC3E}">
        <p14:creationId xmlns:p14="http://schemas.microsoft.com/office/powerpoint/2010/main" val="1849026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82638"/>
            <a:ext cx="5486400" cy="3086100"/>
          </a:xfrm>
        </p:spPr>
      </p:sp>
      <p:sp>
        <p:nvSpPr>
          <p:cNvPr id="3" name="Notes Placeholder 2"/>
          <p:cNvSpPr>
            <a:spLocks noGrp="1"/>
          </p:cNvSpPr>
          <p:nvPr>
            <p:ph type="body" idx="1"/>
          </p:nvPr>
        </p:nvSpPr>
        <p:spPr>
          <a:xfrm>
            <a:off x="685800" y="4119006"/>
            <a:ext cx="5486400" cy="4315938"/>
          </a:xfrm>
        </p:spPr>
        <p:txBody>
          <a:bodyPr/>
          <a:lstStyle/>
          <a:p>
            <a:r>
              <a:rPr lang="en-US" b="1" i="1" dirty="0">
                <a:solidFill>
                  <a:srgbClr val="C00000"/>
                </a:solidFill>
              </a:rPr>
              <a:t>Important: </a:t>
            </a:r>
            <a:r>
              <a:rPr lang="en-US" i="1" dirty="0">
                <a:solidFill>
                  <a:srgbClr val="C00000"/>
                </a:solidFill>
              </a:rPr>
              <a:t>Serious</a:t>
            </a:r>
            <a:r>
              <a:rPr lang="en-US" b="1" i="1" dirty="0">
                <a:solidFill>
                  <a:srgbClr val="C00000"/>
                </a:solidFill>
              </a:rPr>
              <a:t> </a:t>
            </a:r>
            <a:r>
              <a:rPr lang="en-US" i="1" dirty="0">
                <a:solidFill>
                  <a:srgbClr val="C00000"/>
                </a:solidFill>
              </a:rPr>
              <a:t>injuries may occur in locations where tourniquets </a:t>
            </a:r>
            <a:r>
              <a:rPr lang="en-US" b="1" i="1" u="sng" dirty="0">
                <a:solidFill>
                  <a:srgbClr val="C00000"/>
                </a:solidFill>
              </a:rPr>
              <a:t>can and likely should, be applied</a:t>
            </a:r>
            <a:r>
              <a:rPr lang="en-US" b="1" i="1" dirty="0">
                <a:solidFill>
                  <a:srgbClr val="C00000"/>
                </a:solidFill>
              </a:rPr>
              <a:t>. </a:t>
            </a:r>
            <a:r>
              <a:rPr lang="en-US" i="1" dirty="0">
                <a:solidFill>
                  <a:srgbClr val="C00000"/>
                </a:solidFill>
              </a:rPr>
              <a:t>In these situations </a:t>
            </a:r>
            <a:r>
              <a:rPr lang="en-US" b="1" i="1" u="sng" dirty="0">
                <a:solidFill>
                  <a:srgbClr val="C00000"/>
                </a:solidFill>
              </a:rPr>
              <a:t>it may be life-saving to immediately apply a tourniquet </a:t>
            </a:r>
            <a:r>
              <a:rPr lang="en-US" i="1" dirty="0">
                <a:solidFill>
                  <a:schemeClr val="bg1">
                    <a:lumMod val="50000"/>
                  </a:schemeClr>
                </a:solidFill>
              </a:rPr>
              <a:t>and then consider other options.</a:t>
            </a:r>
            <a:endParaRPr lang="en-US" b="1" i="1" u="sng" dirty="0">
              <a:solidFill>
                <a:srgbClr val="C00000"/>
              </a:solidFill>
            </a:endParaRPr>
          </a:p>
          <a:p>
            <a:endParaRPr lang="en-US" sz="500" b="1" i="1" u="sng" dirty="0">
              <a:solidFill>
                <a:srgbClr val="C00000"/>
              </a:solidFill>
            </a:endParaRPr>
          </a:p>
          <a:p>
            <a:r>
              <a:rPr lang="en-US" dirty="0"/>
              <a:t>A wound of the lower extremity </a:t>
            </a:r>
            <a:r>
              <a:rPr lang="en-US" dirty="0">
                <a:solidFill>
                  <a:schemeClr val="bg1">
                    <a:lumMod val="50000"/>
                  </a:schemeClr>
                </a:solidFill>
              </a:rPr>
              <a:t>(shown here) </a:t>
            </a:r>
            <a:r>
              <a:rPr lang="en-US" dirty="0"/>
              <a:t>or upper extremity </a:t>
            </a:r>
            <a:r>
              <a:rPr lang="en-US" dirty="0">
                <a:solidFill>
                  <a:schemeClr val="bg1">
                    <a:lumMod val="50000"/>
                  </a:schemeClr>
                </a:solidFill>
              </a:rPr>
              <a:t>(not shown) </a:t>
            </a:r>
            <a:r>
              <a:rPr lang="en-US" dirty="0"/>
              <a:t>may be life-threatening.</a:t>
            </a:r>
          </a:p>
          <a:p>
            <a:endParaRPr lang="en-US" dirty="0"/>
          </a:p>
          <a:p>
            <a:r>
              <a:rPr lang="en-US" b="1" dirty="0"/>
              <a:t>Steps to control bleeding in this region include:</a:t>
            </a:r>
          </a:p>
          <a:p>
            <a:endParaRPr lang="en-US" dirty="0"/>
          </a:p>
          <a:p>
            <a:pPr marL="228600" indent="-228600">
              <a:buAutoNum type="arabicPeriod"/>
            </a:pPr>
            <a:r>
              <a:rPr lang="en-US" dirty="0"/>
              <a:t>Sweep blood out of the way as needed.</a:t>
            </a:r>
          </a:p>
          <a:p>
            <a:pPr marL="228600" indent="-228600">
              <a:buAutoNum type="arabicPeriod"/>
            </a:pPr>
            <a:r>
              <a:rPr lang="en-US" dirty="0"/>
              <a:t>Manually open the wound to identify the source of bleeding.</a:t>
            </a:r>
          </a:p>
          <a:p>
            <a:pPr marL="228600" indent="-228600">
              <a:buAutoNum type="arabicPeriod"/>
            </a:pPr>
            <a:r>
              <a:rPr lang="en-US" dirty="0"/>
              <a:t>Digitally compress bleeding vessel(s) against bony structures.</a:t>
            </a:r>
          </a:p>
          <a:p>
            <a:pPr marL="228600" indent="-228600">
              <a:buAutoNum type="arabicPeriod"/>
            </a:pPr>
            <a:r>
              <a:rPr lang="en-US" dirty="0"/>
              <a:t>Pack the wound with sterile gauze.</a:t>
            </a:r>
          </a:p>
          <a:p>
            <a:pPr marL="685800" lvl="1" indent="-228600">
              <a:buFont typeface="Courier New" panose="02070309020205020404" pitchFamily="49" charset="0"/>
              <a:buChar char="o"/>
            </a:pPr>
            <a:r>
              <a:rPr lang="en-US" dirty="0"/>
              <a:t>Packing a wound is a process accomplished by maintaining pressure</a:t>
            </a:r>
            <a:r>
              <a:rPr lang="en-US" dirty="0">
                <a:solidFill>
                  <a:schemeClr val="bg1">
                    <a:lumMod val="50000"/>
                  </a:schemeClr>
                </a:solidFill>
              </a:rPr>
              <a:t> (with fingertips)</a:t>
            </a:r>
            <a:r>
              <a:rPr lang="en-US" dirty="0"/>
              <a:t> WHILE “</a:t>
            </a:r>
            <a:r>
              <a:rPr lang="en-US" u="sng" dirty="0"/>
              <a:t>systematically pushing gauze under fingertips and on top of bleeding vessels.</a:t>
            </a:r>
            <a:r>
              <a:rPr lang="en-US" dirty="0"/>
              <a:t>”</a:t>
            </a:r>
          </a:p>
          <a:p>
            <a:pPr marL="685800" lvl="1" indent="-228600">
              <a:buFont typeface="Courier New" panose="02070309020205020404" pitchFamily="49" charset="0"/>
              <a:buChar char="o"/>
            </a:pPr>
            <a:r>
              <a:rPr lang="en-US" dirty="0"/>
              <a:t>This packing process is continuously repeated – while maintaining pressure – </a:t>
            </a:r>
            <a:r>
              <a:rPr lang="en-US" u="sng" dirty="0"/>
              <a:t>until the ENTIRE WOUND CAVITY IS COMPLETELY FULL and dressing materials is overflowing above the wound</a:t>
            </a:r>
            <a:r>
              <a:rPr lang="en-US" dirty="0"/>
              <a:t>. </a:t>
            </a:r>
          </a:p>
          <a:p>
            <a:pPr marL="685800" lvl="1" indent="-228600">
              <a:buFont typeface="Courier New" panose="02070309020205020404" pitchFamily="49" charset="0"/>
              <a:buChar char="o"/>
            </a:pPr>
            <a:endParaRPr lang="en-US" dirty="0"/>
          </a:p>
          <a:p>
            <a:r>
              <a:rPr lang="en-US" dirty="0"/>
              <a:t>KEY POINT: Wound packing is </a:t>
            </a:r>
            <a:r>
              <a:rPr lang="en-US" u="sng" dirty="0"/>
              <a:t>EFFECTIVE ONLY IF ENTIRE WOUND CAVITY IS COMPLETELY  FULL AND PRESSURE IS MAINTAINED ON VESSELS</a:t>
            </a:r>
            <a:r>
              <a:rPr lang="en-US" dirty="0"/>
              <a:t>!</a:t>
            </a:r>
          </a:p>
          <a:p>
            <a:endParaRPr lang="en-US" dirty="0"/>
          </a:p>
          <a:p>
            <a:endParaRPr lang="en-US" sz="500" dirty="0"/>
          </a:p>
          <a:p>
            <a:endParaRPr lang="en-US" b="1" i="1" u="sng" dirty="0">
              <a:solidFill>
                <a:srgbClr val="C00000"/>
              </a:solidFill>
            </a:endParaRPr>
          </a:p>
          <a:p>
            <a:endParaRPr lang="en-US" dirty="0"/>
          </a:p>
        </p:txBody>
      </p:sp>
      <p:sp>
        <p:nvSpPr>
          <p:cNvPr id="4" name="Slide Number Placeholder 3"/>
          <p:cNvSpPr>
            <a:spLocks noGrp="1"/>
          </p:cNvSpPr>
          <p:nvPr>
            <p:ph type="sldNum" sz="quarter" idx="5"/>
          </p:nvPr>
        </p:nvSpPr>
        <p:spPr/>
        <p:txBody>
          <a:bodyPr/>
          <a:lstStyle/>
          <a:p>
            <a:fld id="{D769EDB8-C23C-46A9-B647-7ACF659CD837}" type="slidenum">
              <a:rPr lang="en-US" smtClean="0"/>
              <a:t>22</a:t>
            </a:fld>
            <a:endParaRPr lang="en-US"/>
          </a:p>
        </p:txBody>
      </p:sp>
    </p:spTree>
    <p:extLst>
      <p:ext uri="{BB962C8B-B14F-4D97-AF65-F5344CB8AC3E}">
        <p14:creationId xmlns:p14="http://schemas.microsoft.com/office/powerpoint/2010/main" val="2960742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23C06-E23F-458F-BDFD-AE89A8D77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a:extLst>
              <a:ext uri="{FF2B5EF4-FFF2-40B4-BE49-F238E27FC236}">
                <a16:creationId xmlns:a16="http://schemas.microsoft.com/office/drawing/2014/main" id="{FFCF4B92-660E-4B66-91D1-19801637362C}"/>
              </a:ext>
            </a:extLst>
          </p:cNvPr>
          <p:cNvSpPr>
            <a:spLocks noGrp="1"/>
          </p:cNvSpPr>
          <p:nvPr>
            <p:ph type="body" sz="quarter" idx="3"/>
          </p:nvPr>
        </p:nvSpPr>
        <p:spPr>
          <a:xfrm>
            <a:off x="685800" y="2989385"/>
            <a:ext cx="5486400" cy="4293158"/>
          </a:xfrm>
        </p:spPr>
        <p:txBody>
          <a:bodyPr/>
          <a:lstStyle/>
          <a:p>
            <a:r>
              <a:rPr lang="en-US" b="1" i="1" dirty="0">
                <a:solidFill>
                  <a:srgbClr val="C00000"/>
                </a:solidFill>
              </a:rPr>
              <a:t>Important: </a:t>
            </a:r>
            <a:r>
              <a:rPr lang="en-US" i="1" dirty="0">
                <a:solidFill>
                  <a:srgbClr val="C00000"/>
                </a:solidFill>
              </a:rPr>
              <a:t>Serious</a:t>
            </a:r>
            <a:r>
              <a:rPr lang="en-US" b="1" i="1" dirty="0">
                <a:solidFill>
                  <a:srgbClr val="C00000"/>
                </a:solidFill>
              </a:rPr>
              <a:t> </a:t>
            </a:r>
            <a:r>
              <a:rPr lang="en-US" i="1" dirty="0">
                <a:solidFill>
                  <a:srgbClr val="C00000"/>
                </a:solidFill>
              </a:rPr>
              <a:t>injuries may occur in locations where tourniquets </a:t>
            </a:r>
            <a:r>
              <a:rPr lang="en-US" b="1" i="1" u="sng" dirty="0">
                <a:solidFill>
                  <a:srgbClr val="C00000"/>
                </a:solidFill>
              </a:rPr>
              <a:t>can and likely should, be applied</a:t>
            </a:r>
            <a:r>
              <a:rPr lang="en-US" b="1" i="1" dirty="0">
                <a:solidFill>
                  <a:srgbClr val="C00000"/>
                </a:solidFill>
              </a:rPr>
              <a:t>. </a:t>
            </a:r>
            <a:r>
              <a:rPr lang="en-US" i="1" dirty="0">
                <a:solidFill>
                  <a:srgbClr val="C00000"/>
                </a:solidFill>
              </a:rPr>
              <a:t>In these situations </a:t>
            </a:r>
            <a:r>
              <a:rPr lang="en-US" b="1" i="1" u="sng" dirty="0">
                <a:solidFill>
                  <a:srgbClr val="C00000"/>
                </a:solidFill>
              </a:rPr>
              <a:t>it may be life-saving to immediately apply a tourniquet </a:t>
            </a:r>
            <a:r>
              <a:rPr lang="en-US" i="1" dirty="0">
                <a:solidFill>
                  <a:schemeClr val="bg1">
                    <a:lumMod val="50000"/>
                  </a:schemeClr>
                </a:solidFill>
              </a:rPr>
              <a:t>and then consider other options.</a:t>
            </a:r>
            <a:endParaRPr lang="en-US" b="1" i="1" u="sng" dirty="0">
              <a:solidFill>
                <a:srgbClr val="C00000"/>
              </a:solidFill>
            </a:endParaRPr>
          </a:p>
          <a:p>
            <a:endParaRPr lang="en-US" sz="500" b="1" i="1" u="sng" dirty="0">
              <a:solidFill>
                <a:srgbClr val="C00000"/>
              </a:solidFill>
            </a:endParaRPr>
          </a:p>
          <a:p>
            <a:r>
              <a:rPr lang="en-US" dirty="0"/>
              <a:t>A wound of the lower extremity </a:t>
            </a:r>
            <a:r>
              <a:rPr lang="en-US" dirty="0">
                <a:solidFill>
                  <a:schemeClr val="bg1">
                    <a:lumMod val="50000"/>
                  </a:schemeClr>
                </a:solidFill>
              </a:rPr>
              <a:t>(cross-section of mid-thigh shown here) </a:t>
            </a:r>
            <a:r>
              <a:rPr lang="en-US" dirty="0"/>
              <a:t>or upper extremity </a:t>
            </a:r>
            <a:r>
              <a:rPr lang="en-US" dirty="0">
                <a:solidFill>
                  <a:schemeClr val="bg1">
                    <a:lumMod val="50000"/>
                  </a:schemeClr>
                </a:solidFill>
              </a:rPr>
              <a:t>(not shown) </a:t>
            </a:r>
            <a:r>
              <a:rPr lang="en-US" dirty="0"/>
              <a:t>may be life-threatening.</a:t>
            </a:r>
          </a:p>
          <a:p>
            <a:endParaRPr lang="en-US" dirty="0"/>
          </a:p>
          <a:p>
            <a:r>
              <a:rPr lang="en-US" b="1" dirty="0"/>
              <a:t>Steps to control bleeding in this region include:</a:t>
            </a:r>
          </a:p>
          <a:p>
            <a:endParaRPr lang="en-US" dirty="0"/>
          </a:p>
          <a:p>
            <a:pPr marL="228600" indent="-228600">
              <a:buAutoNum type="arabicPeriod"/>
            </a:pPr>
            <a:r>
              <a:rPr lang="en-US" dirty="0"/>
              <a:t>Sweep blood out of the way as needed.</a:t>
            </a:r>
          </a:p>
          <a:p>
            <a:pPr marL="228600" indent="-228600">
              <a:buAutoNum type="arabicPeriod"/>
            </a:pPr>
            <a:r>
              <a:rPr lang="en-US" dirty="0"/>
              <a:t>Manually open the wound to identify the source of bleeding.</a:t>
            </a:r>
          </a:p>
          <a:p>
            <a:pPr marL="228600" indent="-228600">
              <a:buAutoNum type="arabicPeriod"/>
            </a:pPr>
            <a:r>
              <a:rPr lang="en-US" dirty="0"/>
              <a:t>Digitally compress bleeding vessel(s) against bony structures.</a:t>
            </a:r>
          </a:p>
          <a:p>
            <a:pPr marL="228600" indent="-228600">
              <a:buAutoNum type="arabicPeriod"/>
            </a:pPr>
            <a:r>
              <a:rPr lang="en-US" dirty="0"/>
              <a:t>Pack the wound with sterile gauze.</a:t>
            </a:r>
          </a:p>
          <a:p>
            <a:pPr marL="685800" lvl="1" indent="-228600">
              <a:buFont typeface="Courier New" panose="02070309020205020404" pitchFamily="49" charset="0"/>
              <a:buChar char="o"/>
            </a:pPr>
            <a:r>
              <a:rPr lang="en-US" dirty="0"/>
              <a:t>Packing a wound is a process accomplished by maintaining pressure</a:t>
            </a:r>
            <a:r>
              <a:rPr lang="en-US" dirty="0">
                <a:solidFill>
                  <a:schemeClr val="bg1">
                    <a:lumMod val="50000"/>
                  </a:schemeClr>
                </a:solidFill>
              </a:rPr>
              <a:t> (with fingertips)</a:t>
            </a:r>
            <a:r>
              <a:rPr lang="en-US" dirty="0"/>
              <a:t> WHILE “</a:t>
            </a:r>
            <a:r>
              <a:rPr lang="en-US" u="sng" dirty="0"/>
              <a:t>systematically pushing gauze under fingertips and on top of bleeding vessels.</a:t>
            </a:r>
            <a:r>
              <a:rPr lang="en-US" dirty="0"/>
              <a:t>”</a:t>
            </a:r>
          </a:p>
          <a:p>
            <a:pPr marL="685800" lvl="1" indent="-228600">
              <a:buFont typeface="Courier New" panose="02070309020205020404" pitchFamily="49" charset="0"/>
              <a:buChar char="o"/>
            </a:pPr>
            <a:r>
              <a:rPr lang="en-US" dirty="0"/>
              <a:t>This packing process is continuously repeated – while maintaining pressure – </a:t>
            </a:r>
            <a:r>
              <a:rPr lang="en-US" u="sng" dirty="0"/>
              <a:t>until the ENTIRE WOUND CAVITY IS COMPLETELY FULL and dressing materials is overflowing above the wound</a:t>
            </a:r>
            <a:r>
              <a:rPr lang="en-US" dirty="0"/>
              <a:t>. </a:t>
            </a:r>
          </a:p>
          <a:p>
            <a:pPr marL="228600" indent="-228600">
              <a:buFont typeface="+mj-lt"/>
              <a:buAutoNum type="arabicPeriod"/>
            </a:pPr>
            <a:r>
              <a:rPr lang="en-US" dirty="0"/>
              <a:t>Once wound cavity has been completely packed – </a:t>
            </a:r>
            <a:r>
              <a:rPr lang="en-US" b="1" dirty="0"/>
              <a:t>HOLD PRESSURE for at least three (3) minutes </a:t>
            </a:r>
            <a:r>
              <a:rPr lang="en-US" dirty="0"/>
              <a:t>before placing pressure bandage into positioning.</a:t>
            </a:r>
          </a:p>
          <a:p>
            <a:pPr marL="685800" lvl="1" indent="-228600">
              <a:buFont typeface="Courier New" panose="02070309020205020404" pitchFamily="49" charset="0"/>
              <a:buChar char="o"/>
            </a:pPr>
            <a:endParaRPr lang="en-US" dirty="0"/>
          </a:p>
          <a:p>
            <a:r>
              <a:rPr lang="en-US" dirty="0"/>
              <a:t>KEY POINT: Wound packing is </a:t>
            </a:r>
            <a:r>
              <a:rPr lang="en-US" u="sng" dirty="0"/>
              <a:t>EFFECTIVE ONLY IF ENTIRE WOUND CAVITY IS COMPLETELY  FULL AND PRESSURE IS MAINTAINED ON VESSELS</a:t>
            </a:r>
            <a:r>
              <a:rPr lang="en-US" dirty="0"/>
              <a:t>!</a:t>
            </a:r>
          </a:p>
          <a:p>
            <a:endParaRPr lang="en-US" dirty="0"/>
          </a:p>
          <a:p>
            <a:endParaRPr lang="en-US" sz="500" dirty="0"/>
          </a:p>
          <a:p>
            <a:endParaRPr lang="en-US" dirty="0"/>
          </a:p>
        </p:txBody>
      </p:sp>
    </p:spTree>
    <p:extLst>
      <p:ext uri="{BB962C8B-B14F-4D97-AF65-F5344CB8AC3E}">
        <p14:creationId xmlns:p14="http://schemas.microsoft.com/office/powerpoint/2010/main" val="29029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92125"/>
            <a:ext cx="5486400" cy="3086100"/>
          </a:xfrm>
        </p:spPr>
      </p:sp>
      <p:sp>
        <p:nvSpPr>
          <p:cNvPr id="4" name="Slide Number Placeholder 3"/>
          <p:cNvSpPr>
            <a:spLocks noGrp="1"/>
          </p:cNvSpPr>
          <p:nvPr>
            <p:ph type="sldNum" sz="quarter" idx="5"/>
          </p:nvPr>
        </p:nvSpPr>
        <p:spPr/>
        <p:txBody>
          <a:bodyPr/>
          <a:lstStyle/>
          <a:p>
            <a:fld id="{D769EDB8-C23C-46A9-B647-7ACF659CD837}" type="slidenum">
              <a:rPr lang="en-US" smtClean="0"/>
              <a:t>24</a:t>
            </a:fld>
            <a:endParaRPr lang="en-US"/>
          </a:p>
        </p:txBody>
      </p:sp>
      <p:sp>
        <p:nvSpPr>
          <p:cNvPr id="5" name="Notes Placeholder 4">
            <a:extLst>
              <a:ext uri="{FF2B5EF4-FFF2-40B4-BE49-F238E27FC236}">
                <a16:creationId xmlns:a16="http://schemas.microsoft.com/office/drawing/2014/main" id="{6080AF4B-28D6-477D-989E-A00526749D0A}"/>
              </a:ext>
            </a:extLst>
          </p:cNvPr>
          <p:cNvSpPr>
            <a:spLocks noGrp="1"/>
          </p:cNvSpPr>
          <p:nvPr>
            <p:ph type="body" idx="1"/>
          </p:nvPr>
        </p:nvSpPr>
        <p:spPr>
          <a:xfrm>
            <a:off x="685800" y="3989069"/>
            <a:ext cx="5486400" cy="4662805"/>
          </a:xfrm>
        </p:spPr>
        <p:txBody>
          <a:bodyPr/>
          <a:lstStyle/>
          <a:p>
            <a:r>
              <a:rPr lang="en-US" b="1" i="1" dirty="0">
                <a:solidFill>
                  <a:srgbClr val="C00000"/>
                </a:solidFill>
              </a:rPr>
              <a:t>Important: </a:t>
            </a:r>
            <a:r>
              <a:rPr lang="en-US" i="1" dirty="0">
                <a:solidFill>
                  <a:srgbClr val="C00000"/>
                </a:solidFill>
              </a:rPr>
              <a:t>Serious</a:t>
            </a:r>
            <a:r>
              <a:rPr lang="en-US" b="1" i="1" dirty="0">
                <a:solidFill>
                  <a:srgbClr val="C00000"/>
                </a:solidFill>
              </a:rPr>
              <a:t> </a:t>
            </a:r>
            <a:r>
              <a:rPr lang="en-US" i="1" dirty="0">
                <a:solidFill>
                  <a:srgbClr val="C00000"/>
                </a:solidFill>
              </a:rPr>
              <a:t>injuries may occur in locations where tourniquets </a:t>
            </a:r>
            <a:r>
              <a:rPr lang="en-US" b="1" i="1" u="sng" dirty="0">
                <a:solidFill>
                  <a:srgbClr val="C00000"/>
                </a:solidFill>
              </a:rPr>
              <a:t>can and likely should, be applied</a:t>
            </a:r>
            <a:r>
              <a:rPr lang="en-US" b="1" i="1" dirty="0">
                <a:solidFill>
                  <a:srgbClr val="C00000"/>
                </a:solidFill>
              </a:rPr>
              <a:t>. </a:t>
            </a:r>
            <a:r>
              <a:rPr lang="en-US" i="1" dirty="0">
                <a:solidFill>
                  <a:srgbClr val="C00000"/>
                </a:solidFill>
              </a:rPr>
              <a:t>In these situations </a:t>
            </a:r>
            <a:r>
              <a:rPr lang="en-US" b="1" i="1" u="sng" dirty="0">
                <a:solidFill>
                  <a:srgbClr val="C00000"/>
                </a:solidFill>
              </a:rPr>
              <a:t>it may be life-saving to immediately apply a tourniquet </a:t>
            </a:r>
            <a:r>
              <a:rPr lang="en-US" i="1" dirty="0">
                <a:solidFill>
                  <a:schemeClr val="bg1">
                    <a:lumMod val="50000"/>
                  </a:schemeClr>
                </a:solidFill>
              </a:rPr>
              <a:t>and then consider other options.</a:t>
            </a:r>
            <a:endParaRPr lang="en-US" b="1" i="1" u="sng" dirty="0">
              <a:solidFill>
                <a:srgbClr val="C00000"/>
              </a:solidFill>
            </a:endParaRPr>
          </a:p>
          <a:p>
            <a:endParaRPr lang="en-US" sz="500" b="1" i="1" u="sng" dirty="0">
              <a:solidFill>
                <a:srgbClr val="C00000"/>
              </a:solidFill>
            </a:endParaRPr>
          </a:p>
          <a:p>
            <a:r>
              <a:rPr lang="en-US" dirty="0">
                <a:solidFill>
                  <a:schemeClr val="bg1">
                    <a:lumMod val="65000"/>
                  </a:schemeClr>
                </a:solidFill>
              </a:rPr>
              <a:t>A wound of the lower extremity (cross-section of mid-thigh shown here) or upper extremity (not shown) may be life-threatening.</a:t>
            </a:r>
          </a:p>
          <a:p>
            <a:endParaRPr lang="en-US" dirty="0">
              <a:solidFill>
                <a:schemeClr val="bg1">
                  <a:lumMod val="65000"/>
                </a:schemeClr>
              </a:solidFill>
            </a:endParaRPr>
          </a:p>
          <a:p>
            <a:r>
              <a:rPr lang="en-US" b="1" dirty="0">
                <a:solidFill>
                  <a:schemeClr val="bg1">
                    <a:lumMod val="65000"/>
                  </a:schemeClr>
                </a:solidFill>
              </a:rPr>
              <a:t>Steps to control bleeding in this region include:</a:t>
            </a:r>
          </a:p>
          <a:p>
            <a:endParaRPr lang="en-US" dirty="0">
              <a:solidFill>
                <a:schemeClr val="bg1">
                  <a:lumMod val="65000"/>
                </a:schemeClr>
              </a:solidFill>
            </a:endParaRPr>
          </a:p>
          <a:p>
            <a:pPr marL="228600" indent="-228600">
              <a:buAutoNum type="arabicPeriod"/>
            </a:pPr>
            <a:r>
              <a:rPr lang="en-US" dirty="0">
                <a:solidFill>
                  <a:schemeClr val="bg1">
                    <a:lumMod val="65000"/>
                  </a:schemeClr>
                </a:solidFill>
              </a:rPr>
              <a:t>Sweep blood out of the way as needed.</a:t>
            </a:r>
          </a:p>
          <a:p>
            <a:pPr marL="228600" indent="-228600">
              <a:buAutoNum type="arabicPeriod"/>
            </a:pPr>
            <a:r>
              <a:rPr lang="en-US" dirty="0">
                <a:solidFill>
                  <a:schemeClr val="bg1">
                    <a:lumMod val="65000"/>
                  </a:schemeClr>
                </a:solidFill>
              </a:rPr>
              <a:t>Manually open the wound to identify the source of bleeding.</a:t>
            </a:r>
          </a:p>
          <a:p>
            <a:pPr marL="228600" indent="-228600">
              <a:buAutoNum type="arabicPeriod"/>
            </a:pPr>
            <a:r>
              <a:rPr lang="en-US" dirty="0">
                <a:solidFill>
                  <a:schemeClr val="bg1">
                    <a:lumMod val="65000"/>
                  </a:schemeClr>
                </a:solidFill>
              </a:rPr>
              <a:t>Digitally compress bleeding vessel(s) against bony structures.</a:t>
            </a:r>
          </a:p>
          <a:p>
            <a:pPr marL="228600" indent="-228600">
              <a:buAutoNum type="arabicPeriod"/>
            </a:pPr>
            <a:r>
              <a:rPr lang="en-US" dirty="0">
                <a:solidFill>
                  <a:schemeClr val="bg1">
                    <a:lumMod val="65000"/>
                  </a:schemeClr>
                </a:solidFill>
              </a:rPr>
              <a:t>Pack the wound with sterile gauze.</a:t>
            </a:r>
          </a:p>
          <a:p>
            <a:pPr marL="685800" lvl="1" indent="-228600">
              <a:buFont typeface="Courier New" panose="02070309020205020404" pitchFamily="49" charset="0"/>
              <a:buChar char="o"/>
            </a:pPr>
            <a:r>
              <a:rPr lang="en-US" dirty="0">
                <a:solidFill>
                  <a:schemeClr val="bg1">
                    <a:lumMod val="65000"/>
                  </a:schemeClr>
                </a:solidFill>
              </a:rPr>
              <a:t>Packing a wound is a process accomplished by maintaining pressure (with fingertips) WHILE “</a:t>
            </a:r>
            <a:r>
              <a:rPr lang="en-US" u="sng" dirty="0">
                <a:solidFill>
                  <a:schemeClr val="bg1">
                    <a:lumMod val="65000"/>
                  </a:schemeClr>
                </a:solidFill>
              </a:rPr>
              <a:t>systematically pushing gauze under fingertips and on top of bleeding vessels.</a:t>
            </a:r>
            <a:r>
              <a:rPr lang="en-US" dirty="0">
                <a:solidFill>
                  <a:schemeClr val="bg1">
                    <a:lumMod val="65000"/>
                  </a:schemeClr>
                </a:solidFill>
              </a:rPr>
              <a:t>”</a:t>
            </a:r>
          </a:p>
          <a:p>
            <a:pPr marL="685800" lvl="1" indent="-228600">
              <a:buFont typeface="Courier New" panose="02070309020205020404" pitchFamily="49" charset="0"/>
              <a:buChar char="o"/>
            </a:pPr>
            <a:r>
              <a:rPr lang="en-US" dirty="0">
                <a:solidFill>
                  <a:schemeClr val="bg1">
                    <a:lumMod val="65000"/>
                  </a:schemeClr>
                </a:solidFill>
              </a:rPr>
              <a:t>This packing process is continuously repeated – while maintaining pressure – </a:t>
            </a:r>
            <a:r>
              <a:rPr lang="en-US" u="sng" dirty="0">
                <a:solidFill>
                  <a:schemeClr val="bg1">
                    <a:lumMod val="65000"/>
                  </a:schemeClr>
                </a:solidFill>
              </a:rPr>
              <a:t>until the ENTIRE WOUND CAVITY IS COMPLETELY FULL and dressing materials is overflowing above the wound</a:t>
            </a:r>
            <a:r>
              <a:rPr lang="en-US" dirty="0">
                <a:solidFill>
                  <a:schemeClr val="bg1">
                    <a:lumMod val="65000"/>
                  </a:schemeClr>
                </a:solidFill>
              </a:rPr>
              <a:t>. </a:t>
            </a:r>
          </a:p>
          <a:p>
            <a:pPr marL="228600" indent="-228600">
              <a:buFont typeface="+mj-lt"/>
              <a:buAutoNum type="arabicPeriod"/>
            </a:pPr>
            <a:r>
              <a:rPr lang="en-US" dirty="0"/>
              <a:t>Once wound cavity has been completely packed – </a:t>
            </a:r>
            <a:r>
              <a:rPr lang="en-US" b="1" dirty="0"/>
              <a:t>HOLD PRESSURE for at least three (3) minutes </a:t>
            </a:r>
            <a:r>
              <a:rPr lang="en-US" dirty="0"/>
              <a:t>before placing pressure bandage into positioning.</a:t>
            </a:r>
          </a:p>
          <a:p>
            <a:pPr marL="685800" lvl="1" indent="-228600">
              <a:buFont typeface="Courier New" panose="02070309020205020404" pitchFamily="49" charset="0"/>
              <a:buChar char="o"/>
            </a:pPr>
            <a:endParaRPr lang="en-US" dirty="0"/>
          </a:p>
          <a:p>
            <a:r>
              <a:rPr lang="en-US" dirty="0"/>
              <a:t>KEY POINT: Wound packing is </a:t>
            </a:r>
            <a:r>
              <a:rPr lang="en-US" u="sng" dirty="0"/>
              <a:t>EFFECTIVE ONLY IF ENTIRE WOUND CAVITY IS COMPLETELY  FULL AND PRESSURE IS MAINTAINED ON VESSELS</a:t>
            </a:r>
            <a:r>
              <a:rPr lang="en-US" dirty="0"/>
              <a:t>!</a:t>
            </a:r>
          </a:p>
          <a:p>
            <a:endParaRPr lang="en-US" dirty="0"/>
          </a:p>
          <a:p>
            <a:endParaRPr lang="en-US" sz="500" dirty="0"/>
          </a:p>
          <a:p>
            <a:endParaRPr lang="en-US" dirty="0"/>
          </a:p>
        </p:txBody>
      </p:sp>
    </p:spTree>
    <p:extLst>
      <p:ext uri="{BB962C8B-B14F-4D97-AF65-F5344CB8AC3E}">
        <p14:creationId xmlns:p14="http://schemas.microsoft.com/office/powerpoint/2010/main" val="3725747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25</a:t>
            </a:fld>
            <a:endParaRPr lang="en-US">
              <a:solidFill>
                <a:prstClr val="black"/>
              </a:solidFill>
            </a:endParaRPr>
          </a:p>
        </p:txBody>
      </p:sp>
      <p:sp>
        <p:nvSpPr>
          <p:cNvPr id="5" name="Notes Placeholder 4">
            <a:extLst>
              <a:ext uri="{FF2B5EF4-FFF2-40B4-BE49-F238E27FC236}">
                <a16:creationId xmlns:a16="http://schemas.microsoft.com/office/drawing/2014/main" id="{220125AB-555A-471B-9D26-2AFADA4FD009}"/>
              </a:ext>
            </a:extLst>
          </p:cNvPr>
          <p:cNvSpPr>
            <a:spLocks noGrp="1"/>
          </p:cNvSpPr>
          <p:nvPr>
            <p:ph type="body" sz="quarter" idx="3"/>
          </p:nvPr>
        </p:nvSpPr>
        <p:spPr>
          <a:xfrm>
            <a:off x="685800" y="2977662"/>
            <a:ext cx="5486400" cy="1146663"/>
          </a:xfrm>
        </p:spPr>
        <p:txBody>
          <a:bodyPr/>
          <a:lstStyle/>
          <a:p>
            <a:r>
              <a:rPr lang="en-US" dirty="0"/>
              <a:t>The following slides discuss the use of a pressure bandage.</a:t>
            </a:r>
          </a:p>
          <a:p>
            <a:endParaRPr lang="en-US" dirty="0"/>
          </a:p>
          <a:p>
            <a:r>
              <a:rPr lang="en-US" dirty="0"/>
              <a:t>KEY POINT: Significant bleeding from an extremity wound may exhibit spurting or heavy flow. These injuries may not stop bleeding with direct pressure, wound packing or a pressure dressing. Extremity injuries such as this likely require a tourniquet.</a:t>
            </a:r>
          </a:p>
          <a:p>
            <a:endParaRPr lang="en-US" dirty="0"/>
          </a:p>
        </p:txBody>
      </p:sp>
    </p:spTree>
    <p:extLst>
      <p:ext uri="{BB962C8B-B14F-4D97-AF65-F5344CB8AC3E}">
        <p14:creationId xmlns:p14="http://schemas.microsoft.com/office/powerpoint/2010/main" val="367913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23C06-E23F-458F-BDFD-AE89A8D77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a:extLst>
              <a:ext uri="{FF2B5EF4-FFF2-40B4-BE49-F238E27FC236}">
                <a16:creationId xmlns:a16="http://schemas.microsoft.com/office/drawing/2014/main" id="{D882090F-4315-47EC-A64D-D24260B51B67}"/>
              </a:ext>
            </a:extLst>
          </p:cNvPr>
          <p:cNvSpPr>
            <a:spLocks noGrp="1"/>
          </p:cNvSpPr>
          <p:nvPr>
            <p:ph type="body" sz="quarter" idx="3"/>
          </p:nvPr>
        </p:nvSpPr>
        <p:spPr>
          <a:xfrm>
            <a:off x="685800" y="2971800"/>
            <a:ext cx="5486400" cy="2438400"/>
          </a:xfrm>
        </p:spPr>
        <p:txBody>
          <a:bodyPr/>
          <a:lstStyle/>
          <a:p>
            <a:r>
              <a:rPr lang="en-US" dirty="0"/>
              <a:t>A pressure bandage, such as the one depicted in this slide, is </a:t>
            </a:r>
            <a:r>
              <a:rPr lang="en-US" b="1" dirty="0"/>
              <a:t>generally applied circumferentially to an extremity for two reasons:</a:t>
            </a:r>
          </a:p>
          <a:p>
            <a:endParaRPr lang="en-US" b="1" dirty="0"/>
          </a:p>
          <a:p>
            <a:pPr marL="228600" indent="-228600">
              <a:buAutoNum type="arabicPeriod"/>
            </a:pPr>
            <a:r>
              <a:rPr lang="en-US" b="1" dirty="0"/>
              <a:t>To maintain pressure on the wound</a:t>
            </a:r>
          </a:p>
          <a:p>
            <a:pPr marL="228600" indent="-228600">
              <a:buAutoNum type="arabicPeriod"/>
            </a:pPr>
            <a:r>
              <a:rPr lang="en-US" b="1" dirty="0"/>
              <a:t>To hold a dressing </a:t>
            </a:r>
            <a:r>
              <a:rPr lang="en-US" dirty="0">
                <a:solidFill>
                  <a:schemeClr val="bg1">
                    <a:lumMod val="50000"/>
                  </a:schemeClr>
                </a:solidFill>
              </a:rPr>
              <a:t>(wound packing) </a:t>
            </a:r>
            <a:r>
              <a:rPr lang="en-US" b="1" dirty="0"/>
              <a:t>in position </a:t>
            </a:r>
          </a:p>
          <a:p>
            <a:pPr marL="228600" indent="-228600">
              <a:buAutoNum type="arabicPeriod"/>
            </a:pPr>
            <a:endParaRPr lang="en-US" dirty="0"/>
          </a:p>
          <a:p>
            <a:r>
              <a:rPr lang="en-US" dirty="0"/>
              <a:t>Additionally, a pressure bandage might be utilized if other tasks must be accomplished and the provider needs to manage other patient care needs or leave the injured patient.</a:t>
            </a:r>
          </a:p>
          <a:p>
            <a:endParaRPr lang="en-US" dirty="0"/>
          </a:p>
          <a:p>
            <a:r>
              <a:rPr lang="en-US" dirty="0"/>
              <a:t>It is important to </a:t>
            </a:r>
            <a:r>
              <a:rPr lang="en-US" b="1" u="sng" dirty="0"/>
              <a:t>ensure</a:t>
            </a:r>
            <a:r>
              <a:rPr lang="en-US" b="1" dirty="0"/>
              <a:t> </a:t>
            </a:r>
            <a:r>
              <a:rPr lang="en-US" dirty="0"/>
              <a:t>that the pressure dressing does not cut off circulation to the extremity. This can be accomplished by checking the distal pulse or capillary refill. </a:t>
            </a:r>
          </a:p>
        </p:txBody>
      </p:sp>
    </p:spTree>
    <p:extLst>
      <p:ext uri="{BB962C8B-B14F-4D97-AF65-F5344CB8AC3E}">
        <p14:creationId xmlns:p14="http://schemas.microsoft.com/office/powerpoint/2010/main" val="1155652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23C06-E23F-458F-BDFD-AE89A8D77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4">
            <a:extLst>
              <a:ext uri="{FF2B5EF4-FFF2-40B4-BE49-F238E27FC236}">
                <a16:creationId xmlns:a16="http://schemas.microsoft.com/office/drawing/2014/main" id="{E092C95C-4ACC-493D-AA98-A8C65481B447}"/>
              </a:ext>
            </a:extLst>
          </p:cNvPr>
          <p:cNvSpPr txBox="1">
            <a:spLocks/>
          </p:cNvSpPr>
          <p:nvPr/>
        </p:nvSpPr>
        <p:spPr>
          <a:xfrm>
            <a:off x="685800" y="3004458"/>
            <a:ext cx="5486400" cy="2290353"/>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a:t>A pressure bandage, such as the one depicted in this slide, is </a:t>
            </a:r>
            <a:r>
              <a:rPr lang="en-US" b="1" dirty="0"/>
              <a:t>generally applied circumferentially to an extremity for two reasons:</a:t>
            </a:r>
          </a:p>
          <a:p>
            <a:endParaRPr lang="en-US" b="1" dirty="0"/>
          </a:p>
          <a:p>
            <a:pPr marL="228600" indent="-228600">
              <a:buFontTx/>
              <a:buAutoNum type="arabicPeriod"/>
            </a:pPr>
            <a:r>
              <a:rPr lang="en-US" b="1" dirty="0"/>
              <a:t>To maintain pressure on the wound</a:t>
            </a:r>
          </a:p>
          <a:p>
            <a:pPr marL="228600" indent="-228600">
              <a:buFontTx/>
              <a:buAutoNum type="arabicPeriod"/>
            </a:pPr>
            <a:r>
              <a:rPr lang="en-US" b="1" dirty="0"/>
              <a:t>To hold a dressing </a:t>
            </a:r>
            <a:r>
              <a:rPr lang="en-US" dirty="0">
                <a:solidFill>
                  <a:schemeClr val="bg1">
                    <a:lumMod val="50000"/>
                  </a:schemeClr>
                </a:solidFill>
              </a:rPr>
              <a:t>(wound packing) </a:t>
            </a:r>
            <a:r>
              <a:rPr lang="en-US" b="1" dirty="0"/>
              <a:t>in position </a:t>
            </a:r>
          </a:p>
          <a:p>
            <a:pPr marL="228600" indent="-228600">
              <a:buFontTx/>
              <a:buAutoNum type="arabicPeriod"/>
            </a:pPr>
            <a:endParaRPr lang="en-US" dirty="0"/>
          </a:p>
          <a:p>
            <a:r>
              <a:rPr lang="en-US" dirty="0"/>
              <a:t>Additionally, a pressure bandage might be utilized if other patient care tasks need to be accomplished or the provider must leave the injured patient.</a:t>
            </a:r>
          </a:p>
          <a:p>
            <a:endParaRPr lang="en-US" dirty="0"/>
          </a:p>
          <a:p>
            <a:r>
              <a:rPr lang="en-US" dirty="0"/>
              <a:t>It is important to </a:t>
            </a:r>
            <a:r>
              <a:rPr lang="en-US" u="sng" dirty="0"/>
              <a:t>ensure</a:t>
            </a:r>
            <a:r>
              <a:rPr lang="en-US" dirty="0"/>
              <a:t> that the pressure dressing does not cut off circulation to the extremity. This can be accomplished by checking the distal pulse or capillary refill. </a:t>
            </a:r>
          </a:p>
        </p:txBody>
      </p:sp>
    </p:spTree>
    <p:extLst>
      <p:ext uri="{BB962C8B-B14F-4D97-AF65-F5344CB8AC3E}">
        <p14:creationId xmlns:p14="http://schemas.microsoft.com/office/powerpoint/2010/main" val="1786428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28</a:t>
            </a:fld>
            <a:endParaRPr lang="en-US">
              <a:solidFill>
                <a:prstClr val="black"/>
              </a:solidFill>
            </a:endParaRPr>
          </a:p>
        </p:txBody>
      </p:sp>
      <p:sp>
        <p:nvSpPr>
          <p:cNvPr id="5" name="Notes Placeholder 4">
            <a:extLst>
              <a:ext uri="{FF2B5EF4-FFF2-40B4-BE49-F238E27FC236}">
                <a16:creationId xmlns:a16="http://schemas.microsoft.com/office/drawing/2014/main" id="{046F60A7-6F55-47C9-8119-3F9C90965C8C}"/>
              </a:ext>
            </a:extLst>
          </p:cNvPr>
          <p:cNvSpPr>
            <a:spLocks noGrp="1"/>
          </p:cNvSpPr>
          <p:nvPr>
            <p:ph type="body" sz="quarter" idx="3"/>
          </p:nvPr>
        </p:nvSpPr>
        <p:spPr>
          <a:xfrm>
            <a:off x="685800" y="3000376"/>
            <a:ext cx="5486400" cy="1845944"/>
          </a:xfrm>
        </p:spPr>
        <p:txBody>
          <a:bodyPr/>
          <a:lstStyle/>
          <a:p>
            <a:r>
              <a:rPr lang="en-US" dirty="0"/>
              <a:t>The following slides discuss the use of a tourniquet.</a:t>
            </a:r>
          </a:p>
          <a:p>
            <a:endParaRPr lang="en-US" dirty="0"/>
          </a:p>
          <a:p>
            <a:r>
              <a:rPr lang="en-US" b="1" dirty="0"/>
              <a:t>KEY POINT: </a:t>
            </a:r>
            <a:r>
              <a:rPr lang="en-US" dirty="0"/>
              <a:t>Significant bleeding from an extremity wound may</a:t>
            </a:r>
            <a:r>
              <a:rPr lang="en-US" dirty="0">
                <a:solidFill>
                  <a:schemeClr val="bg1">
                    <a:lumMod val="50000"/>
                  </a:schemeClr>
                </a:solidFill>
              </a:rPr>
              <a:t> (or may not) </a:t>
            </a:r>
            <a:r>
              <a:rPr lang="en-US" dirty="0"/>
              <a:t>exhibit spurting or heavy flow. </a:t>
            </a:r>
          </a:p>
          <a:p>
            <a:endParaRPr lang="en-US" dirty="0"/>
          </a:p>
          <a:p>
            <a:r>
              <a:rPr lang="en-US" b="1" dirty="0"/>
              <a:t>These injuries may not stop bleeding with direct pressure, wound packing, or a pressure dressing. </a:t>
            </a:r>
          </a:p>
          <a:p>
            <a:endParaRPr lang="en-US" b="1" dirty="0"/>
          </a:p>
          <a:p>
            <a:r>
              <a:rPr lang="en-US" dirty="0"/>
              <a:t>Injuries like this require a tourniquet.</a:t>
            </a:r>
          </a:p>
          <a:p>
            <a:endParaRPr lang="en-US" dirty="0"/>
          </a:p>
        </p:txBody>
      </p:sp>
    </p:spTree>
    <p:extLst>
      <p:ext uri="{BB962C8B-B14F-4D97-AF65-F5344CB8AC3E}">
        <p14:creationId xmlns:p14="http://schemas.microsoft.com/office/powerpoint/2010/main" val="1309312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29</a:t>
            </a:fld>
            <a:endParaRPr lang="en-US">
              <a:solidFill>
                <a:prstClr val="black"/>
              </a:solidFill>
            </a:endParaRPr>
          </a:p>
        </p:txBody>
      </p:sp>
      <p:sp>
        <p:nvSpPr>
          <p:cNvPr id="5" name="Notes Placeholder 4">
            <a:extLst>
              <a:ext uri="{FF2B5EF4-FFF2-40B4-BE49-F238E27FC236}">
                <a16:creationId xmlns:a16="http://schemas.microsoft.com/office/drawing/2014/main" id="{08C463C7-C736-4793-A74C-72731C5689CF}"/>
              </a:ext>
            </a:extLst>
          </p:cNvPr>
          <p:cNvSpPr>
            <a:spLocks noGrp="1"/>
          </p:cNvSpPr>
          <p:nvPr>
            <p:ph type="body" sz="quarter" idx="3"/>
          </p:nvPr>
        </p:nvSpPr>
        <p:spPr>
          <a:xfrm>
            <a:off x="685800" y="3000376"/>
            <a:ext cx="5486400" cy="2303144"/>
          </a:xfrm>
        </p:spPr>
        <p:txBody>
          <a:bodyPr/>
          <a:lstStyle/>
          <a:p>
            <a:r>
              <a:rPr lang="en-US" b="1" dirty="0"/>
              <a:t>Limitation of Liability:</a:t>
            </a:r>
          </a:p>
          <a:p>
            <a:endParaRPr lang="en-US" b="1" dirty="0"/>
          </a:p>
          <a:p>
            <a:r>
              <a:rPr lang="en-US" b="1" dirty="0"/>
              <a:t>C-A-T®</a:t>
            </a:r>
            <a:r>
              <a:rPr lang="en-US" dirty="0"/>
              <a:t> Resources, LLC, its parent company Composite Resources, Inc., its employees, agents, contractors, suppliers, and distributors shall assume no liability for injury or damages arising from the application and use of the Combat Application Tourniquet®. </a:t>
            </a:r>
          </a:p>
          <a:p>
            <a:endParaRPr lang="en-US" dirty="0"/>
          </a:p>
          <a:p>
            <a:r>
              <a:rPr lang="en-US" dirty="0"/>
              <a:t>The user assumes all risk of liability. </a:t>
            </a:r>
          </a:p>
          <a:p>
            <a:endParaRPr lang="en-US" dirty="0"/>
          </a:p>
          <a:p>
            <a:r>
              <a:rPr lang="en-US" dirty="0"/>
              <a:t>The </a:t>
            </a:r>
            <a:r>
              <a:rPr lang="en-US" b="1" dirty="0"/>
              <a:t>C-A-T® </a:t>
            </a:r>
            <a:r>
              <a:rPr lang="en-US" dirty="0"/>
              <a:t>tourniquet should only be applied as directed by user’s military service component guidelines, EMS </a:t>
            </a:r>
            <a:r>
              <a:rPr lang="en-US" dirty="0">
                <a:solidFill>
                  <a:schemeClr val="bg1">
                    <a:lumMod val="50000"/>
                  </a:schemeClr>
                </a:solidFill>
              </a:rPr>
              <a:t>(or local medical) </a:t>
            </a:r>
            <a:r>
              <a:rPr lang="en-US" dirty="0"/>
              <a:t>authority, or under the supervision of a physician.</a:t>
            </a:r>
          </a:p>
          <a:p>
            <a:endParaRPr lang="en-US" dirty="0"/>
          </a:p>
        </p:txBody>
      </p:sp>
    </p:spTree>
    <p:extLst>
      <p:ext uri="{BB962C8B-B14F-4D97-AF65-F5344CB8AC3E}">
        <p14:creationId xmlns:p14="http://schemas.microsoft.com/office/powerpoint/2010/main" val="3470210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23C06-E23F-458F-BDFD-AE89A8D77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a:extLst>
              <a:ext uri="{FF2B5EF4-FFF2-40B4-BE49-F238E27FC236}">
                <a16:creationId xmlns:a16="http://schemas.microsoft.com/office/drawing/2014/main" id="{905CB59A-CA6F-4599-B867-9F4D2BADF58E}"/>
              </a:ext>
            </a:extLst>
          </p:cNvPr>
          <p:cNvSpPr>
            <a:spLocks noGrp="1"/>
          </p:cNvSpPr>
          <p:nvPr>
            <p:ph type="body" sz="quarter" idx="3"/>
          </p:nvPr>
        </p:nvSpPr>
        <p:spPr>
          <a:xfrm>
            <a:off x="685800" y="3111010"/>
            <a:ext cx="5486400" cy="4863947"/>
          </a:xfrm>
        </p:spPr>
        <p:txBody>
          <a:bodyPr/>
          <a:lstStyle/>
          <a:p>
            <a:r>
              <a:rPr lang="en-US" b="1" dirty="0"/>
              <a:t>Key Terms: </a:t>
            </a:r>
          </a:p>
          <a:p>
            <a:endParaRPr lang="en-US" b="1" dirty="0"/>
          </a:p>
          <a:p>
            <a:pPr marL="171450" indent="-171450">
              <a:buFont typeface="Arial" panose="020B0604020202020204" pitchFamily="34" charset="0"/>
              <a:buChar char="•"/>
            </a:pPr>
            <a:r>
              <a:rPr lang="en-US" b="1" dirty="0"/>
              <a:t>Small Limb </a:t>
            </a:r>
            <a:r>
              <a:rPr lang="en-US" dirty="0"/>
              <a:t>– Any extremity that appears to be smaller than an average-sized adult. This may include a newborn, infant, toddler, preschooler, adolescent or teen, small adult, or the elderly.</a:t>
            </a:r>
          </a:p>
          <a:p>
            <a:pPr marL="171450" indent="-171450">
              <a:buFont typeface="Arial" panose="020B0604020202020204" pitchFamily="34" charset="0"/>
              <a:buChar char="•"/>
            </a:pPr>
            <a:r>
              <a:rPr lang="en-US" b="1" dirty="0"/>
              <a:t>Direct Pressure </a:t>
            </a:r>
            <a:r>
              <a:rPr lang="en-US" dirty="0"/>
              <a:t>– The pressure placed directly on a wound to stop minimal bleeding, cover the injury, and prevent further contamination.</a:t>
            </a:r>
          </a:p>
          <a:p>
            <a:pPr marL="171450" indent="-171450">
              <a:buFont typeface="Arial" panose="020B0604020202020204" pitchFamily="34" charset="0"/>
              <a:buChar char="•"/>
            </a:pPr>
            <a:r>
              <a:rPr lang="en-US" b="1" dirty="0"/>
              <a:t>Digital Pressure </a:t>
            </a:r>
            <a:r>
              <a:rPr lang="en-US" dirty="0"/>
              <a:t>– Generally implies physical </a:t>
            </a:r>
            <a:r>
              <a:rPr lang="en-US" dirty="0">
                <a:solidFill>
                  <a:schemeClr val="bg1">
                    <a:lumMod val="50000"/>
                  </a:schemeClr>
                </a:solidFill>
              </a:rPr>
              <a:t>entry (or specifically directed pressure)</a:t>
            </a:r>
            <a:r>
              <a:rPr lang="en-US" dirty="0"/>
              <a:t> into a wound with fingertip(s) compressing a bleeding vessel directly against a bone.</a:t>
            </a:r>
          </a:p>
          <a:p>
            <a:pPr marL="171450" indent="-171450">
              <a:buFont typeface="Arial" panose="020B0604020202020204" pitchFamily="34" charset="0"/>
              <a:buChar char="•"/>
            </a:pPr>
            <a:r>
              <a:rPr lang="en-US" b="1" dirty="0"/>
              <a:t>Wound Packing </a:t>
            </a:r>
            <a:r>
              <a:rPr lang="en-US" dirty="0"/>
              <a:t>– A method or process that places sterile material </a:t>
            </a:r>
            <a:r>
              <a:rPr lang="en-US" dirty="0">
                <a:solidFill>
                  <a:schemeClr val="bg1">
                    <a:lumMod val="50000"/>
                  </a:schemeClr>
                </a:solidFill>
              </a:rPr>
              <a:t>(known as dressing) </a:t>
            </a:r>
            <a:r>
              <a:rPr lang="en-US" dirty="0"/>
              <a:t>directly into a wound cavity </a:t>
            </a:r>
            <a:r>
              <a:rPr lang="en-US" dirty="0">
                <a:solidFill>
                  <a:schemeClr val="bg1">
                    <a:lumMod val="50000"/>
                  </a:schemeClr>
                </a:solidFill>
              </a:rPr>
              <a:t>(or wound bowl)</a:t>
            </a:r>
            <a:r>
              <a:rPr lang="en-US" dirty="0"/>
              <a:t>. Wound packing </a:t>
            </a:r>
            <a:r>
              <a:rPr lang="en-US" dirty="0">
                <a:solidFill>
                  <a:schemeClr val="bg1">
                    <a:lumMod val="50000"/>
                  </a:schemeClr>
                </a:solidFill>
              </a:rPr>
              <a:t>(with and without hemostatic impregnated gauze) </a:t>
            </a:r>
            <a:r>
              <a:rPr lang="en-US" dirty="0"/>
              <a:t>targets bleeding vessels AND MUST completely fill the void. Packing is specifically  intended to maintain pressure on disrupted tissues and vessels.</a:t>
            </a:r>
          </a:p>
          <a:p>
            <a:pPr marL="171450" indent="-171450">
              <a:buFont typeface="Arial" panose="020B0604020202020204" pitchFamily="34" charset="0"/>
              <a:buChar char="•"/>
            </a:pPr>
            <a:r>
              <a:rPr lang="en-US" b="1" dirty="0"/>
              <a:t>Pressure Bandage </a:t>
            </a:r>
            <a:r>
              <a:rPr lang="en-US" dirty="0"/>
              <a:t>– An elastic bandage that is circumferentially wrapped around an extremity to maintain pressure on the wound AND hold dressings in position.</a:t>
            </a:r>
          </a:p>
          <a:p>
            <a:pPr marL="171450" indent="-171450">
              <a:buFont typeface="Arial" panose="020B0604020202020204" pitchFamily="34" charset="0"/>
              <a:buChar char="•"/>
            </a:pPr>
            <a:r>
              <a:rPr lang="en-US" b="1" dirty="0"/>
              <a:t>Tourniquet </a:t>
            </a:r>
            <a:r>
              <a:rPr lang="en-US" dirty="0"/>
              <a:t>– Designed and applied to specifically </a:t>
            </a:r>
            <a:r>
              <a:rPr lang="en-US" b="1" u="sng" dirty="0"/>
              <a:t>STOP ALL BLOOD FLOW</a:t>
            </a:r>
            <a:r>
              <a:rPr lang="en-US" b="1" dirty="0"/>
              <a:t> </a:t>
            </a:r>
            <a:r>
              <a:rPr lang="en-US" dirty="0"/>
              <a:t>below its application site.</a:t>
            </a:r>
          </a:p>
          <a:p>
            <a:endParaRPr lang="en-US" sz="100" b="1" dirty="0">
              <a:solidFill>
                <a:srgbClr val="009900"/>
              </a:solidFill>
            </a:endParaRPr>
          </a:p>
          <a:p>
            <a:endParaRPr lang="en-US" sz="600" b="1" dirty="0">
              <a:solidFill>
                <a:srgbClr val="009900"/>
              </a:solidFill>
            </a:endParaRPr>
          </a:p>
          <a:p>
            <a:r>
              <a:rPr lang="en-US" b="1" dirty="0">
                <a:solidFill>
                  <a:srgbClr val="009900"/>
                </a:solidFill>
              </a:rPr>
              <a:t>Indication: </a:t>
            </a:r>
            <a:r>
              <a:rPr lang="en-US" dirty="0"/>
              <a:t>Hemorrhage control</a:t>
            </a:r>
            <a:r>
              <a:rPr lang="en-US" dirty="0">
                <a:solidFill>
                  <a:schemeClr val="bg1">
                    <a:lumMod val="50000"/>
                  </a:schemeClr>
                </a:solidFill>
              </a:rPr>
              <a:t> </a:t>
            </a:r>
            <a:r>
              <a:rPr lang="en-US" dirty="0"/>
              <a:t>is indicated anytime continuous blood flow is observed from a wound.</a:t>
            </a:r>
          </a:p>
          <a:p>
            <a:endParaRPr lang="en-US" sz="100" b="1" dirty="0">
              <a:solidFill>
                <a:srgbClr val="88191F"/>
              </a:solidFill>
            </a:endParaRPr>
          </a:p>
          <a:p>
            <a:endParaRPr lang="en-US" sz="600" b="1" dirty="0">
              <a:solidFill>
                <a:srgbClr val="88191F"/>
              </a:solidFill>
            </a:endParaRPr>
          </a:p>
          <a:p>
            <a:r>
              <a:rPr lang="en-US" b="1" dirty="0">
                <a:solidFill>
                  <a:srgbClr val="88191F"/>
                </a:solidFill>
              </a:rPr>
              <a:t>Contraindications:</a:t>
            </a:r>
            <a:r>
              <a:rPr lang="en-US" b="1" dirty="0">
                <a:solidFill>
                  <a:srgbClr val="C00000"/>
                </a:solidFill>
                <a:effectLst>
                  <a:outerShdw blurRad="38100" dist="38100" dir="2700000" algn="tl">
                    <a:srgbClr val="000000">
                      <a:alpha val="43137"/>
                    </a:srgbClr>
                  </a:outerShdw>
                </a:effectLst>
              </a:rPr>
              <a:t> </a:t>
            </a:r>
            <a:r>
              <a:rPr lang="en-US" dirty="0"/>
              <a:t>There are no contraindications for hemorrhage control.</a:t>
            </a:r>
            <a:endParaRPr lang="en-US" b="1" dirty="0">
              <a:solidFill>
                <a:srgbClr val="C00000"/>
              </a:solidFill>
              <a:effectLst>
                <a:outerShdw blurRad="38100" dist="38100" dir="2700000" algn="tl">
                  <a:srgbClr val="000000">
                    <a:alpha val="43137"/>
                  </a:srgbClr>
                </a:outerShdw>
              </a:effectLst>
            </a:endParaRPr>
          </a:p>
          <a:p>
            <a:endParaRPr lang="en-US" sz="500" b="1" dirty="0">
              <a:solidFill>
                <a:srgbClr val="FF9900"/>
              </a:solidFill>
            </a:endParaRPr>
          </a:p>
          <a:p>
            <a:r>
              <a:rPr lang="en-US" b="1" dirty="0">
                <a:solidFill>
                  <a:srgbClr val="FF9900"/>
                </a:solidFill>
              </a:rPr>
              <a:t>Warning: </a:t>
            </a:r>
            <a:r>
              <a:rPr lang="en-US" dirty="0"/>
              <a:t>Failure to properly manage severe bleeding may lead to further injury, infection, or death. </a:t>
            </a:r>
            <a:endParaRPr lang="en-US" sz="1100" dirty="0"/>
          </a:p>
          <a:p>
            <a:endParaRPr lang="en-US" dirty="0"/>
          </a:p>
        </p:txBody>
      </p:sp>
    </p:spTree>
    <p:extLst>
      <p:ext uri="{BB962C8B-B14F-4D97-AF65-F5344CB8AC3E}">
        <p14:creationId xmlns:p14="http://schemas.microsoft.com/office/powerpoint/2010/main" val="3105645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30</a:t>
            </a:fld>
            <a:endParaRPr lang="en-US">
              <a:solidFill>
                <a:prstClr val="black"/>
              </a:solidFill>
            </a:endParaRPr>
          </a:p>
        </p:txBody>
      </p:sp>
      <p:sp>
        <p:nvSpPr>
          <p:cNvPr id="5" name="Notes Placeholder 4">
            <a:extLst>
              <a:ext uri="{FF2B5EF4-FFF2-40B4-BE49-F238E27FC236}">
                <a16:creationId xmlns:a16="http://schemas.microsoft.com/office/drawing/2014/main" id="{EEB8C49B-8493-4D9F-AD05-21EFE0F58BB2}"/>
              </a:ext>
            </a:extLst>
          </p:cNvPr>
          <p:cNvSpPr>
            <a:spLocks noGrp="1"/>
          </p:cNvSpPr>
          <p:nvPr>
            <p:ph type="body" sz="quarter" idx="3"/>
          </p:nvPr>
        </p:nvSpPr>
        <p:spPr>
          <a:xfrm>
            <a:off x="685800" y="2990849"/>
            <a:ext cx="5486400" cy="3790951"/>
          </a:xfrm>
        </p:spPr>
        <p:txBody>
          <a:bodyPr/>
          <a:lstStyle/>
          <a:p>
            <a:r>
              <a:rPr lang="en-US" b="1" dirty="0"/>
              <a:t>Standard Use Guidelines:</a:t>
            </a:r>
          </a:p>
          <a:p>
            <a:endParaRPr lang="en-US" dirty="0"/>
          </a:p>
          <a:p>
            <a:r>
              <a:rPr lang="en-US" dirty="0"/>
              <a:t>When applied in accordance with directions, the </a:t>
            </a:r>
            <a:r>
              <a:rPr lang="en-US" b="1" dirty="0"/>
              <a:t>C</a:t>
            </a:r>
            <a:r>
              <a:rPr lang="en-US" dirty="0"/>
              <a:t>ombat </a:t>
            </a:r>
            <a:r>
              <a:rPr lang="en-US" b="1" dirty="0"/>
              <a:t>A</a:t>
            </a:r>
            <a:r>
              <a:rPr lang="en-US" dirty="0"/>
              <a:t>pplication </a:t>
            </a:r>
            <a:r>
              <a:rPr lang="en-US" b="1" dirty="0"/>
              <a:t>T</a:t>
            </a:r>
            <a:r>
              <a:rPr lang="en-US" dirty="0"/>
              <a:t>ourniquet® is a safe and effective device for controlling life-threatening extremity bleeding. </a:t>
            </a:r>
          </a:p>
          <a:p>
            <a:endParaRPr lang="en-US" dirty="0"/>
          </a:p>
          <a:p>
            <a:r>
              <a:rPr lang="en-US" dirty="0"/>
              <a:t>If you cannot be sure or cannot take the additional time to examine where the bleeding is coming from, based on the situation, the tourniquet can be effectively applied over clothing as high on the arm or leg as possible. </a:t>
            </a:r>
          </a:p>
          <a:p>
            <a:endParaRPr lang="en-US" dirty="0"/>
          </a:p>
          <a:p>
            <a:r>
              <a:rPr lang="en-US" dirty="0"/>
              <a:t>The tourniquet must NOT be applied over solid objects within the clothing. </a:t>
            </a:r>
          </a:p>
          <a:p>
            <a:endParaRPr lang="en-US" dirty="0"/>
          </a:p>
          <a:p>
            <a:r>
              <a:rPr lang="en-US" dirty="0"/>
              <a:t>As soon as the situation permits, the injured limb should be evaluated and the </a:t>
            </a:r>
            <a:r>
              <a:rPr lang="en-US" b="1" dirty="0"/>
              <a:t>C-A-T</a:t>
            </a:r>
            <a:r>
              <a:rPr lang="en-US" dirty="0"/>
              <a:t>® repositioned 2”- 3” above the injury, directly to the skin.</a:t>
            </a:r>
          </a:p>
          <a:p>
            <a:endParaRPr lang="en-US" dirty="0"/>
          </a:p>
          <a:p>
            <a:r>
              <a:rPr lang="en-US" b="1" dirty="0">
                <a:solidFill>
                  <a:schemeClr val="bg1">
                    <a:lumMod val="50000"/>
                  </a:schemeClr>
                </a:solidFill>
              </a:rPr>
              <a:t>IMPORTANT END-USER TIP</a:t>
            </a:r>
            <a:r>
              <a:rPr lang="en-US" dirty="0">
                <a:solidFill>
                  <a:schemeClr val="bg1">
                    <a:lumMod val="50000"/>
                  </a:schemeClr>
                </a:solidFill>
              </a:rPr>
              <a:t>: When attempting repositioning C-A-T® - one should place a </a:t>
            </a:r>
            <a:r>
              <a:rPr lang="en-US" b="1" dirty="0">
                <a:solidFill>
                  <a:schemeClr val="bg1">
                    <a:lumMod val="50000"/>
                  </a:schemeClr>
                </a:solidFill>
              </a:rPr>
              <a:t>second tourniquet </a:t>
            </a:r>
            <a:r>
              <a:rPr lang="en-US" dirty="0">
                <a:solidFill>
                  <a:schemeClr val="bg1">
                    <a:lumMod val="50000"/>
                  </a:schemeClr>
                </a:solidFill>
              </a:rPr>
              <a:t>proximal to the injury </a:t>
            </a:r>
            <a:r>
              <a:rPr lang="en-US" i="1" dirty="0">
                <a:solidFill>
                  <a:schemeClr val="bg1">
                    <a:lumMod val="50000"/>
                  </a:schemeClr>
                </a:solidFill>
              </a:rPr>
              <a:t>as described above </a:t>
            </a:r>
            <a:r>
              <a:rPr lang="en-US" dirty="0">
                <a:solidFill>
                  <a:schemeClr val="bg1">
                    <a:lumMod val="50000"/>
                  </a:schemeClr>
                </a:solidFill>
              </a:rPr>
              <a:t>– AND THEN release and remove the originally placed device</a:t>
            </a:r>
            <a:r>
              <a:rPr lang="en-US" b="1" i="1" dirty="0">
                <a:solidFill>
                  <a:schemeClr val="bg1">
                    <a:lumMod val="50000"/>
                  </a:schemeClr>
                </a:solidFill>
              </a:rPr>
              <a:t>. Failure to apply the second tourniquet, then release “originally placed tourniquet” </a:t>
            </a:r>
            <a:r>
              <a:rPr lang="en-US" i="1" dirty="0">
                <a:solidFill>
                  <a:schemeClr val="bg1">
                    <a:lumMod val="50000"/>
                  </a:schemeClr>
                </a:solidFill>
              </a:rPr>
              <a:t>(in this sequence),</a:t>
            </a:r>
            <a:r>
              <a:rPr lang="en-US" b="1" i="1" dirty="0">
                <a:solidFill>
                  <a:schemeClr val="bg1">
                    <a:lumMod val="50000"/>
                  </a:schemeClr>
                </a:solidFill>
              </a:rPr>
              <a:t> WILL LEAD to additional bleeding</a:t>
            </a:r>
            <a:r>
              <a:rPr lang="en-US" b="1" dirty="0">
                <a:solidFill>
                  <a:schemeClr val="bg1">
                    <a:lumMod val="50000"/>
                  </a:schemeClr>
                </a:solidFill>
              </a:rPr>
              <a:t>. </a:t>
            </a:r>
          </a:p>
          <a:p>
            <a:endParaRPr lang="en-US" dirty="0"/>
          </a:p>
        </p:txBody>
      </p:sp>
    </p:spTree>
    <p:extLst>
      <p:ext uri="{BB962C8B-B14F-4D97-AF65-F5344CB8AC3E}">
        <p14:creationId xmlns:p14="http://schemas.microsoft.com/office/powerpoint/2010/main" val="3287455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01688"/>
            <a:ext cx="5486400" cy="3086100"/>
          </a:xfrm>
        </p:spPr>
      </p:sp>
      <p:sp>
        <p:nvSpPr>
          <p:cNvPr id="3" name="Notes Placeholder 2"/>
          <p:cNvSpPr>
            <a:spLocks noGrp="1"/>
          </p:cNvSpPr>
          <p:nvPr>
            <p:ph type="body" idx="1"/>
          </p:nvPr>
        </p:nvSpPr>
        <p:spPr>
          <a:xfrm>
            <a:off x="685800" y="4161064"/>
            <a:ext cx="5486400" cy="3941018"/>
          </a:xfrm>
        </p:spPr>
        <p:txBody>
          <a:bodyPr/>
          <a:lstStyle/>
          <a:p>
            <a:r>
              <a:rPr lang="en-US" b="1" dirty="0"/>
              <a:t>Tourniquets have been </a:t>
            </a:r>
            <a:r>
              <a:rPr lang="en-US" b="1" u="sng" dirty="0"/>
              <a:t>scientifically proven</a:t>
            </a:r>
            <a:r>
              <a:rPr lang="en-US" b="1" dirty="0"/>
              <a:t>  to be safe and effective when used to control life-threatening bleeding from small limbs. </a:t>
            </a:r>
          </a:p>
          <a:p>
            <a:endParaRPr lang="en-US" b="1" dirty="0"/>
          </a:p>
          <a:p>
            <a:r>
              <a:rPr lang="en-US" dirty="0"/>
              <a:t>This means that C-A-T® Tourniquets </a:t>
            </a:r>
            <a:r>
              <a:rPr lang="en-US" b="1" dirty="0"/>
              <a:t>CAN be effectively applied to any age group</a:t>
            </a:r>
            <a:r>
              <a:rPr lang="en-US" dirty="0"/>
              <a:t>.</a:t>
            </a:r>
            <a:endParaRPr lang="en-US" dirty="0">
              <a:solidFill>
                <a:schemeClr val="bg1">
                  <a:lumMod val="50000"/>
                </a:schemeClr>
              </a:solidFill>
            </a:endParaRPr>
          </a:p>
          <a:p>
            <a:endParaRPr lang="en-US" dirty="0"/>
          </a:p>
          <a:p>
            <a:r>
              <a:rPr lang="en-US" dirty="0"/>
              <a:t>Harcke, H.T. et al. </a:t>
            </a:r>
            <a:r>
              <a:rPr lang="en-US" b="1" dirty="0"/>
              <a:t>Adult Tourniquet for Use in School-Age Emergencies; </a:t>
            </a:r>
            <a:r>
              <a:rPr lang="en-US" i="1" dirty="0"/>
              <a:t>Pediatrics </a:t>
            </a:r>
            <a:r>
              <a:rPr lang="en-US" dirty="0"/>
              <a:t>2019 143(6).</a:t>
            </a:r>
          </a:p>
          <a:p>
            <a:endParaRPr lang="en-US" b="1" dirty="0"/>
          </a:p>
          <a:p>
            <a:r>
              <a:rPr lang="en-US" b="1" dirty="0"/>
              <a:t>KEY POINT: </a:t>
            </a:r>
            <a:r>
              <a:rPr lang="en-US" dirty="0"/>
              <a:t>If the resting circumference of the limb is less than eight (8) inches you may need to modify the application process. This could include:</a:t>
            </a:r>
          </a:p>
          <a:p>
            <a:endParaRPr lang="en-US" dirty="0"/>
          </a:p>
          <a:p>
            <a:pPr marL="228600" indent="-228600">
              <a:buAutoNum type="arabicPeriod"/>
            </a:pPr>
            <a:r>
              <a:rPr lang="en-US" dirty="0"/>
              <a:t>Circumferentially wrapping a dressing </a:t>
            </a:r>
            <a:r>
              <a:rPr lang="en-US" dirty="0">
                <a:solidFill>
                  <a:schemeClr val="bg1">
                    <a:lumMod val="50000"/>
                  </a:schemeClr>
                </a:solidFill>
              </a:rPr>
              <a:t>(or similar item) </a:t>
            </a:r>
            <a:r>
              <a:rPr lang="en-US" dirty="0"/>
              <a:t>around the extremity </a:t>
            </a:r>
            <a:r>
              <a:rPr lang="en-US" dirty="0">
                <a:solidFill>
                  <a:schemeClr val="bg1">
                    <a:lumMod val="50000"/>
                  </a:schemeClr>
                </a:solidFill>
              </a:rPr>
              <a:t>(thus increasing the extremity’s diameter) </a:t>
            </a:r>
            <a:r>
              <a:rPr lang="en-US" dirty="0"/>
              <a:t>and then applying the tourniquet.</a:t>
            </a:r>
          </a:p>
          <a:p>
            <a:pPr marL="228600" indent="-228600">
              <a:buAutoNum type="arabicPeriod"/>
            </a:pPr>
            <a:r>
              <a:rPr lang="en-US" dirty="0"/>
              <a:t>Placing a firm bulky dressing </a:t>
            </a:r>
            <a:r>
              <a:rPr lang="en-US" dirty="0">
                <a:solidFill>
                  <a:schemeClr val="bg1">
                    <a:lumMod val="50000"/>
                  </a:schemeClr>
                </a:solidFill>
              </a:rPr>
              <a:t>(or similar item) </a:t>
            </a:r>
            <a:r>
              <a:rPr lang="en-US" dirty="0"/>
              <a:t>under the tourniquet, yet over the artery, before tightening the rod. </a:t>
            </a:r>
          </a:p>
          <a:p>
            <a:endParaRPr lang="en-US" sz="600" dirty="0"/>
          </a:p>
          <a:p>
            <a:r>
              <a:rPr lang="en-US" b="1" dirty="0"/>
              <a:t>When a situation warrants the application of a tourniquet, important steps must be taken </a:t>
            </a:r>
            <a:r>
              <a:rPr lang="en-US" dirty="0">
                <a:solidFill>
                  <a:schemeClr val="bg1">
                    <a:lumMod val="50000"/>
                  </a:schemeClr>
                </a:solidFill>
              </a:rPr>
              <a:t>(eight (8) steps are described in the following slides)</a:t>
            </a:r>
            <a:r>
              <a:rPr lang="en-US" b="1" dirty="0"/>
              <a:t>:</a:t>
            </a:r>
          </a:p>
          <a:p>
            <a:endParaRPr lang="en-US" b="1" dirty="0"/>
          </a:p>
          <a:p>
            <a:r>
              <a:rPr lang="en-US" b="1" dirty="0"/>
              <a:t>1. Attempt to identify the source of bleeding AND maintain direct or digital pressure on the wound.</a:t>
            </a:r>
          </a:p>
        </p:txBody>
      </p:sp>
      <p:sp>
        <p:nvSpPr>
          <p:cNvPr id="4" name="Slide Number Placeholder 3"/>
          <p:cNvSpPr>
            <a:spLocks noGrp="1"/>
          </p:cNvSpPr>
          <p:nvPr>
            <p:ph type="sldNum" sz="quarter" idx="5"/>
          </p:nvPr>
        </p:nvSpPr>
        <p:spPr/>
        <p:txBody>
          <a:bodyPr/>
          <a:lstStyle/>
          <a:p>
            <a:fld id="{D769EDB8-C23C-46A9-B647-7ACF659CD837}" type="slidenum">
              <a:rPr lang="en-US" smtClean="0"/>
              <a:t>31</a:t>
            </a:fld>
            <a:endParaRPr lang="en-US"/>
          </a:p>
        </p:txBody>
      </p:sp>
    </p:spTree>
    <p:extLst>
      <p:ext uri="{BB962C8B-B14F-4D97-AF65-F5344CB8AC3E}">
        <p14:creationId xmlns:p14="http://schemas.microsoft.com/office/powerpoint/2010/main" val="698539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511879"/>
          </a:xfrm>
        </p:spPr>
        <p:txBody>
          <a:bodyPr/>
          <a:lstStyle/>
          <a:p>
            <a:r>
              <a:rPr lang="en-US" b="1" dirty="0"/>
              <a:t>Tourniquets have been </a:t>
            </a:r>
            <a:r>
              <a:rPr lang="en-US" b="1" u="sng" dirty="0"/>
              <a:t>scientifically proven</a:t>
            </a:r>
            <a:r>
              <a:rPr lang="en-US" b="1" dirty="0"/>
              <a:t> to be safe and effective when used to control life-threatening bleeding from small limbs. </a:t>
            </a:r>
          </a:p>
          <a:p>
            <a:endParaRPr lang="en-US" b="1" dirty="0"/>
          </a:p>
          <a:p>
            <a:r>
              <a:rPr lang="en-US" b="1" dirty="0">
                <a:solidFill>
                  <a:schemeClr val="bg1">
                    <a:lumMod val="50000"/>
                  </a:schemeClr>
                </a:solidFill>
              </a:rPr>
              <a:t>Important steps:</a:t>
            </a:r>
          </a:p>
          <a:p>
            <a:endParaRPr lang="en-US" b="1" dirty="0"/>
          </a:p>
          <a:p>
            <a:pPr marL="228600" indent="-228600">
              <a:buAutoNum type="arabicPeriod"/>
            </a:pPr>
            <a:r>
              <a:rPr lang="en-US" b="1" dirty="0">
                <a:solidFill>
                  <a:schemeClr val="bg1">
                    <a:lumMod val="65000"/>
                  </a:schemeClr>
                </a:solidFill>
              </a:rPr>
              <a:t>Attempt to identify the source of bleeding AND maintain direct or digital pressure on the wound.</a:t>
            </a:r>
          </a:p>
          <a:p>
            <a:pPr marL="228600" indent="-228600">
              <a:buAutoNum type="arabicPeriod"/>
            </a:pPr>
            <a:r>
              <a:rPr lang="en-US" b="1" dirty="0"/>
              <a:t>Route the tourniquet band around the limb. Pass the RED TIP through the buckle slit. POSITION the tourniquet 2”- 3” above the injury </a:t>
            </a:r>
            <a:r>
              <a:rPr lang="en-US" dirty="0">
                <a:solidFill>
                  <a:schemeClr val="bg1">
                    <a:lumMod val="50000"/>
                  </a:schemeClr>
                </a:solidFill>
              </a:rPr>
              <a:t>(or as high as possible on extremity if unsure where injury is located)</a:t>
            </a:r>
            <a:r>
              <a:rPr lang="en-US" b="1" dirty="0"/>
              <a:t>.</a:t>
            </a:r>
          </a:p>
          <a:p>
            <a:endParaRPr lang="en-US" b="1" dirty="0"/>
          </a:p>
          <a:p>
            <a:endParaRPr lang="en-US" dirty="0"/>
          </a:p>
        </p:txBody>
      </p:sp>
      <p:sp>
        <p:nvSpPr>
          <p:cNvPr id="4" name="Slide Number Placeholder 3"/>
          <p:cNvSpPr>
            <a:spLocks noGrp="1"/>
          </p:cNvSpPr>
          <p:nvPr>
            <p:ph type="sldNum" sz="quarter" idx="5"/>
          </p:nvPr>
        </p:nvSpPr>
        <p:spPr/>
        <p:txBody>
          <a:bodyPr/>
          <a:lstStyle/>
          <a:p>
            <a:fld id="{D769EDB8-C23C-46A9-B647-7ACF659CD837}" type="slidenum">
              <a:rPr lang="en-US" smtClean="0"/>
              <a:t>32</a:t>
            </a:fld>
            <a:endParaRPr lang="en-US"/>
          </a:p>
        </p:txBody>
      </p:sp>
    </p:spTree>
    <p:extLst>
      <p:ext uri="{BB962C8B-B14F-4D97-AF65-F5344CB8AC3E}">
        <p14:creationId xmlns:p14="http://schemas.microsoft.com/office/powerpoint/2010/main" val="497719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543175"/>
          </a:xfrm>
        </p:spPr>
        <p:txBody>
          <a:bodyPr/>
          <a:lstStyle/>
          <a:p>
            <a:r>
              <a:rPr lang="en-US" b="1" dirty="0"/>
              <a:t>Tourniquets have been </a:t>
            </a:r>
            <a:r>
              <a:rPr lang="en-US" b="1" u="sng" dirty="0"/>
              <a:t>scientifically proven</a:t>
            </a:r>
            <a:r>
              <a:rPr lang="en-US" b="1" dirty="0"/>
              <a:t> to be safe and effective when used to control life-threatening bleeding from small limbs. </a:t>
            </a:r>
          </a:p>
          <a:p>
            <a:endParaRPr lang="en-US" b="1" dirty="0"/>
          </a:p>
          <a:p>
            <a:r>
              <a:rPr lang="en-US" b="1" dirty="0">
                <a:solidFill>
                  <a:schemeClr val="bg1">
                    <a:lumMod val="50000"/>
                  </a:schemeClr>
                </a:solidFill>
              </a:rPr>
              <a:t>Important steps:</a:t>
            </a:r>
          </a:p>
          <a:p>
            <a:endParaRPr lang="en-US" b="1" dirty="0">
              <a:solidFill>
                <a:schemeClr val="bg1">
                  <a:lumMod val="50000"/>
                </a:schemeClr>
              </a:solidFill>
            </a:endParaRPr>
          </a:p>
          <a:p>
            <a:pPr marL="228600" indent="-228600">
              <a:buAutoNum type="arabicPeriod"/>
            </a:pPr>
            <a:r>
              <a:rPr lang="en-US" b="1" dirty="0">
                <a:solidFill>
                  <a:schemeClr val="bg1">
                    <a:lumMod val="65000"/>
                  </a:schemeClr>
                </a:solidFill>
              </a:rPr>
              <a:t>Attempt to identify the source of bleeding AND maintain direct or digital pressure on the wound.</a:t>
            </a:r>
          </a:p>
          <a:p>
            <a:pPr marL="228600" indent="-228600">
              <a:buAutoNum type="arabicPeriod"/>
            </a:pPr>
            <a:r>
              <a:rPr lang="en-US" b="1" dirty="0">
                <a:solidFill>
                  <a:schemeClr val="bg1">
                    <a:lumMod val="65000"/>
                  </a:schemeClr>
                </a:solidFill>
              </a:rPr>
              <a:t>Route the tourniquet band around the limb. Pass the RED TIP through the buckle slit. POSITION the tourniquet 2-3 inches above the injury </a:t>
            </a:r>
            <a:r>
              <a:rPr lang="en-US" dirty="0">
                <a:solidFill>
                  <a:schemeClr val="bg1">
                    <a:lumMod val="65000"/>
                  </a:schemeClr>
                </a:solidFill>
              </a:rPr>
              <a:t>(or as high as possible on extremity if unsure where injury is located)</a:t>
            </a:r>
            <a:r>
              <a:rPr lang="en-US" b="1" dirty="0">
                <a:solidFill>
                  <a:schemeClr val="bg1">
                    <a:lumMod val="65000"/>
                  </a:schemeClr>
                </a:solidFill>
              </a:rPr>
              <a:t>.</a:t>
            </a:r>
          </a:p>
          <a:p>
            <a:pPr marL="228600" indent="-228600">
              <a:buFontTx/>
              <a:buAutoNum type="arabicPeriod"/>
            </a:pPr>
            <a:r>
              <a:rPr lang="en-US" b="1" dirty="0"/>
              <a:t>Ensure tourniquet band is tight BEFORE turning rod. </a:t>
            </a:r>
          </a:p>
          <a:p>
            <a:endParaRPr lang="en-US" dirty="0"/>
          </a:p>
        </p:txBody>
      </p:sp>
      <p:sp>
        <p:nvSpPr>
          <p:cNvPr id="4" name="Slide Number Placeholder 3"/>
          <p:cNvSpPr>
            <a:spLocks noGrp="1"/>
          </p:cNvSpPr>
          <p:nvPr>
            <p:ph type="sldNum" sz="quarter" idx="5"/>
          </p:nvPr>
        </p:nvSpPr>
        <p:spPr/>
        <p:txBody>
          <a:bodyPr/>
          <a:lstStyle/>
          <a:p>
            <a:fld id="{D769EDB8-C23C-46A9-B647-7ACF659CD837}" type="slidenum">
              <a:rPr lang="en-US" smtClean="0"/>
              <a:t>33</a:t>
            </a:fld>
            <a:endParaRPr lang="en-US"/>
          </a:p>
        </p:txBody>
      </p:sp>
    </p:spTree>
    <p:extLst>
      <p:ext uri="{BB962C8B-B14F-4D97-AF65-F5344CB8AC3E}">
        <p14:creationId xmlns:p14="http://schemas.microsoft.com/office/powerpoint/2010/main" val="3867679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001460"/>
          </a:xfrm>
        </p:spPr>
        <p:txBody>
          <a:bodyPr/>
          <a:lstStyle/>
          <a:p>
            <a:r>
              <a:rPr lang="en-US" b="1" dirty="0"/>
              <a:t>Tourniquets have been </a:t>
            </a:r>
            <a:r>
              <a:rPr lang="en-US" b="1" u="sng" dirty="0"/>
              <a:t>scientifically proven</a:t>
            </a:r>
            <a:r>
              <a:rPr lang="en-US" b="1" dirty="0"/>
              <a:t> to be safe and effective when used to control life-threatening bleeding from small limbs. </a:t>
            </a:r>
          </a:p>
          <a:p>
            <a:endParaRPr lang="en-US" b="1" dirty="0">
              <a:solidFill>
                <a:schemeClr val="bg1">
                  <a:lumMod val="65000"/>
                </a:schemeClr>
              </a:solidFill>
            </a:endParaRPr>
          </a:p>
          <a:p>
            <a:r>
              <a:rPr lang="en-US" b="1" dirty="0">
                <a:solidFill>
                  <a:schemeClr val="bg1">
                    <a:lumMod val="65000"/>
                  </a:schemeClr>
                </a:solidFill>
              </a:rPr>
              <a:t>Important steps:</a:t>
            </a:r>
          </a:p>
          <a:p>
            <a:endParaRPr lang="en-US" b="1" dirty="0">
              <a:solidFill>
                <a:schemeClr val="bg1">
                  <a:lumMod val="65000"/>
                </a:schemeClr>
              </a:solidFill>
            </a:endParaRPr>
          </a:p>
          <a:p>
            <a:pPr marL="228600" indent="-228600">
              <a:buAutoNum type="arabicPeriod"/>
            </a:pPr>
            <a:r>
              <a:rPr lang="en-US" b="1" dirty="0">
                <a:solidFill>
                  <a:schemeClr val="bg1">
                    <a:lumMod val="65000"/>
                  </a:schemeClr>
                </a:solidFill>
              </a:rPr>
              <a:t>Attempt to identify the source of bleeding AND maintain direct or digital pressure on the wound.</a:t>
            </a:r>
          </a:p>
          <a:p>
            <a:pPr marL="228600" indent="-228600">
              <a:buAutoNum type="arabicPeriod"/>
            </a:pPr>
            <a:r>
              <a:rPr lang="en-US" b="1" dirty="0">
                <a:solidFill>
                  <a:schemeClr val="bg1">
                    <a:lumMod val="65000"/>
                  </a:schemeClr>
                </a:solidFill>
              </a:rPr>
              <a:t>Route the tourniquet band around the limb. Pass the RED TIP through the buckle slit. POSITION the tourniquet 2-3 inches above the injury </a:t>
            </a:r>
            <a:r>
              <a:rPr lang="en-US" dirty="0">
                <a:solidFill>
                  <a:schemeClr val="bg1">
                    <a:lumMod val="65000"/>
                  </a:schemeClr>
                </a:solidFill>
              </a:rPr>
              <a:t>(or as high as possible on extremity if unsure where injury is located).</a:t>
            </a:r>
          </a:p>
          <a:p>
            <a:pPr marL="228600" indent="-228600">
              <a:buAutoNum type="arabicPeriod"/>
            </a:pPr>
            <a:r>
              <a:rPr lang="en-US" b="1" dirty="0">
                <a:solidFill>
                  <a:schemeClr val="bg1">
                    <a:lumMod val="65000"/>
                  </a:schemeClr>
                </a:solidFill>
              </a:rPr>
              <a:t>Ensure the tourniquet band is tight BEFORE turning rod. </a:t>
            </a:r>
            <a:r>
              <a:rPr lang="en-US" b="1" dirty="0">
                <a:solidFill>
                  <a:schemeClr val="tx1">
                    <a:lumMod val="95000"/>
                    <a:lumOff val="5000"/>
                  </a:schemeClr>
                </a:solidFill>
              </a:rPr>
              <a:t>Band should be tight enough that tips of three (3) fingers CANNOT be slid between the band and limb</a:t>
            </a:r>
            <a:r>
              <a:rPr lang="en-US" b="1" i="1" dirty="0">
                <a:solidFill>
                  <a:schemeClr val="tx1">
                    <a:lumMod val="95000"/>
                    <a:lumOff val="5000"/>
                  </a:schemeClr>
                </a:solidFill>
              </a:rPr>
              <a:t>. If the tips of three (3) fingers slide under band, retighten and re-secure tourniquet.</a:t>
            </a:r>
          </a:p>
        </p:txBody>
      </p:sp>
      <p:sp>
        <p:nvSpPr>
          <p:cNvPr id="4" name="Slide Number Placeholder 3"/>
          <p:cNvSpPr>
            <a:spLocks noGrp="1"/>
          </p:cNvSpPr>
          <p:nvPr>
            <p:ph type="sldNum" sz="quarter" idx="5"/>
          </p:nvPr>
        </p:nvSpPr>
        <p:spPr/>
        <p:txBody>
          <a:bodyPr/>
          <a:lstStyle/>
          <a:p>
            <a:fld id="{D769EDB8-C23C-46A9-B647-7ACF659CD837}" type="slidenum">
              <a:rPr lang="en-US" smtClean="0"/>
              <a:t>34</a:t>
            </a:fld>
            <a:endParaRPr lang="en-US"/>
          </a:p>
        </p:txBody>
      </p:sp>
    </p:spTree>
    <p:extLst>
      <p:ext uri="{BB962C8B-B14F-4D97-AF65-F5344CB8AC3E}">
        <p14:creationId xmlns:p14="http://schemas.microsoft.com/office/powerpoint/2010/main" val="36483398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325551"/>
          </a:xfrm>
        </p:spPr>
        <p:txBody>
          <a:bodyPr/>
          <a:lstStyle/>
          <a:p>
            <a:r>
              <a:rPr lang="en-US" b="1" dirty="0"/>
              <a:t>Tourniquets have been </a:t>
            </a:r>
            <a:r>
              <a:rPr lang="en-US" b="1" u="sng" dirty="0"/>
              <a:t>scientifically proven</a:t>
            </a:r>
            <a:r>
              <a:rPr lang="en-US" b="1" dirty="0"/>
              <a:t> to be safe and effective when used to control life-threatening bleeding from small limbs. </a:t>
            </a:r>
          </a:p>
          <a:p>
            <a:endParaRPr lang="en-US" b="1" dirty="0">
              <a:solidFill>
                <a:schemeClr val="bg1">
                  <a:lumMod val="65000"/>
                </a:schemeClr>
              </a:solidFill>
            </a:endParaRPr>
          </a:p>
          <a:p>
            <a:r>
              <a:rPr lang="en-US" b="1" dirty="0">
                <a:solidFill>
                  <a:schemeClr val="bg1">
                    <a:lumMod val="65000"/>
                  </a:schemeClr>
                </a:solidFill>
              </a:rPr>
              <a:t>Important steps:</a:t>
            </a:r>
          </a:p>
          <a:p>
            <a:endParaRPr lang="en-US" b="1" dirty="0">
              <a:solidFill>
                <a:schemeClr val="bg1">
                  <a:lumMod val="65000"/>
                </a:schemeClr>
              </a:solidFill>
            </a:endParaRPr>
          </a:p>
          <a:p>
            <a:pPr marL="228600" indent="-228600">
              <a:buAutoNum type="arabicPeriod"/>
            </a:pPr>
            <a:r>
              <a:rPr lang="en-US" b="1" dirty="0">
                <a:solidFill>
                  <a:schemeClr val="bg1">
                    <a:lumMod val="65000"/>
                  </a:schemeClr>
                </a:solidFill>
              </a:rPr>
              <a:t>Attempt to identify the source of bleeding AND maintain direct or digital pressure on the wound.</a:t>
            </a:r>
          </a:p>
          <a:p>
            <a:pPr marL="228600" indent="-228600">
              <a:buAutoNum type="arabicPeriod"/>
            </a:pPr>
            <a:r>
              <a:rPr lang="en-US" b="1" dirty="0">
                <a:solidFill>
                  <a:schemeClr val="bg1">
                    <a:lumMod val="65000"/>
                  </a:schemeClr>
                </a:solidFill>
              </a:rPr>
              <a:t>Route the tourniquet band around the limb. Pass the RED TIP through the buckle slit. POSITION the tourniquet 2-3 inches above the injury </a:t>
            </a:r>
            <a:r>
              <a:rPr lang="en-US" dirty="0">
                <a:solidFill>
                  <a:schemeClr val="bg1">
                    <a:lumMod val="65000"/>
                  </a:schemeClr>
                </a:solidFill>
              </a:rPr>
              <a:t>(or as high as possible on extremity if unsure where injury is located).</a:t>
            </a:r>
          </a:p>
          <a:p>
            <a:pPr marL="228600" indent="-228600">
              <a:buAutoNum type="arabicPeriod"/>
            </a:pPr>
            <a:r>
              <a:rPr lang="en-US" b="1" dirty="0">
                <a:solidFill>
                  <a:schemeClr val="bg1">
                    <a:lumMod val="65000"/>
                  </a:schemeClr>
                </a:solidFill>
              </a:rPr>
              <a:t>Ensure the tourniquet band is tight BEFORE turning rod. </a:t>
            </a:r>
            <a:r>
              <a:rPr lang="en-US" dirty="0">
                <a:solidFill>
                  <a:schemeClr val="bg1">
                    <a:lumMod val="65000"/>
                  </a:schemeClr>
                </a:solidFill>
              </a:rPr>
              <a:t>Band should be tight enough that tips of three (3) fingers CANNOT be slid between the band and limb. If the tips of three (3) fingers slide under band, retighten and re-secure tourniquet.</a:t>
            </a:r>
          </a:p>
          <a:p>
            <a:pPr marL="228600" indent="-228600">
              <a:buFontTx/>
              <a:buAutoNum type="arabicPeriod"/>
            </a:pPr>
            <a:r>
              <a:rPr lang="en-US" b="1" dirty="0"/>
              <a:t>Twist the tourniquet rod until the bleeding stops </a:t>
            </a:r>
            <a:r>
              <a:rPr lang="en-US" dirty="0">
                <a:solidFill>
                  <a:schemeClr val="bg1">
                    <a:lumMod val="50000"/>
                  </a:schemeClr>
                </a:solidFill>
              </a:rPr>
              <a:t>(</a:t>
            </a:r>
            <a:r>
              <a:rPr lang="en-US" b="1" dirty="0">
                <a:solidFill>
                  <a:schemeClr val="bg1">
                    <a:lumMod val="50000"/>
                  </a:schemeClr>
                </a:solidFill>
              </a:rPr>
              <a:t>r</a:t>
            </a:r>
            <a:r>
              <a:rPr lang="en-US" dirty="0">
                <a:solidFill>
                  <a:schemeClr val="bg1">
                    <a:lumMod val="50000"/>
                  </a:schemeClr>
                </a:solidFill>
              </a:rPr>
              <a:t>od may be turned either direction).</a:t>
            </a:r>
            <a:endParaRPr lang="en-US" sz="1100" dirty="0">
              <a:solidFill>
                <a:schemeClr val="bg1">
                  <a:lumMod val="50000"/>
                </a:schemeClr>
              </a:solidFill>
            </a:endParaRPr>
          </a:p>
        </p:txBody>
      </p:sp>
      <p:sp>
        <p:nvSpPr>
          <p:cNvPr id="4" name="Slide Number Placeholder 3"/>
          <p:cNvSpPr>
            <a:spLocks noGrp="1"/>
          </p:cNvSpPr>
          <p:nvPr>
            <p:ph type="sldNum" sz="quarter" idx="5"/>
          </p:nvPr>
        </p:nvSpPr>
        <p:spPr/>
        <p:txBody>
          <a:bodyPr/>
          <a:lstStyle/>
          <a:p>
            <a:fld id="{D769EDB8-C23C-46A9-B647-7ACF659CD837}" type="slidenum">
              <a:rPr lang="en-US" smtClean="0"/>
              <a:t>35</a:t>
            </a:fld>
            <a:endParaRPr lang="en-US"/>
          </a:p>
        </p:txBody>
      </p:sp>
    </p:spTree>
    <p:extLst>
      <p:ext uri="{BB962C8B-B14F-4D97-AF65-F5344CB8AC3E}">
        <p14:creationId xmlns:p14="http://schemas.microsoft.com/office/powerpoint/2010/main" val="513269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03370"/>
          </a:xfrm>
        </p:spPr>
        <p:txBody>
          <a:bodyPr/>
          <a:lstStyle/>
          <a:p>
            <a:r>
              <a:rPr lang="en-US" b="1" dirty="0"/>
              <a:t>Tourniquets have been </a:t>
            </a:r>
            <a:r>
              <a:rPr lang="en-US" b="1" u="sng" dirty="0"/>
              <a:t>scientifically proven</a:t>
            </a:r>
            <a:r>
              <a:rPr lang="en-US" b="1" dirty="0"/>
              <a:t> to be safe and effective when used to control life-threatening bleeding from small limbs. </a:t>
            </a:r>
          </a:p>
          <a:p>
            <a:endParaRPr lang="en-US" b="1" dirty="0">
              <a:solidFill>
                <a:schemeClr val="bg1">
                  <a:lumMod val="65000"/>
                </a:schemeClr>
              </a:solidFill>
            </a:endParaRPr>
          </a:p>
          <a:p>
            <a:r>
              <a:rPr lang="en-US" b="1" dirty="0">
                <a:solidFill>
                  <a:schemeClr val="bg1">
                    <a:lumMod val="65000"/>
                  </a:schemeClr>
                </a:solidFill>
              </a:rPr>
              <a:t>Important steps:</a:t>
            </a:r>
          </a:p>
          <a:p>
            <a:endParaRPr lang="en-US" b="1" dirty="0">
              <a:solidFill>
                <a:schemeClr val="bg1">
                  <a:lumMod val="65000"/>
                </a:schemeClr>
              </a:solidFill>
            </a:endParaRPr>
          </a:p>
          <a:p>
            <a:pPr marL="228600" indent="-228600">
              <a:buAutoNum type="arabicPeriod"/>
            </a:pPr>
            <a:r>
              <a:rPr lang="en-US" b="1" dirty="0">
                <a:solidFill>
                  <a:schemeClr val="bg1">
                    <a:lumMod val="65000"/>
                  </a:schemeClr>
                </a:solidFill>
              </a:rPr>
              <a:t>Attempt to identify the source of bleeding AND maintain direct or digital pressure on the wound.</a:t>
            </a:r>
          </a:p>
          <a:p>
            <a:pPr marL="228600" indent="-228600">
              <a:buAutoNum type="arabicPeriod"/>
            </a:pPr>
            <a:r>
              <a:rPr lang="en-US" b="1" dirty="0">
                <a:solidFill>
                  <a:schemeClr val="bg1">
                    <a:lumMod val="65000"/>
                  </a:schemeClr>
                </a:solidFill>
              </a:rPr>
              <a:t>Route the tourniquet band around the limb. Pass the RED TIP through the buckle slit. POSITION the tourniquet 2-3 inches above the injury </a:t>
            </a:r>
            <a:r>
              <a:rPr lang="en-US" dirty="0">
                <a:solidFill>
                  <a:schemeClr val="bg1">
                    <a:lumMod val="65000"/>
                  </a:schemeClr>
                </a:solidFill>
              </a:rPr>
              <a:t>(or as high as possible on extremity if unsure where injury is located).</a:t>
            </a:r>
          </a:p>
          <a:p>
            <a:pPr marL="228600" indent="-228600">
              <a:buAutoNum type="arabicPeriod"/>
            </a:pPr>
            <a:r>
              <a:rPr lang="en-US" b="1" dirty="0">
                <a:solidFill>
                  <a:schemeClr val="bg1">
                    <a:lumMod val="65000"/>
                  </a:schemeClr>
                </a:solidFill>
              </a:rPr>
              <a:t>Ensure the tourniquet band is tight BEFORE turning rod. </a:t>
            </a:r>
            <a:r>
              <a:rPr lang="en-US" dirty="0">
                <a:solidFill>
                  <a:schemeClr val="bg1">
                    <a:lumMod val="65000"/>
                  </a:schemeClr>
                </a:solidFill>
              </a:rPr>
              <a:t>Band should be tight enough that tips of three (3) fingers CANNOT be slid between the band and limb. If the tips of three (3) fingers slide under band, retighten and re-secure tourniquet.</a:t>
            </a:r>
          </a:p>
          <a:p>
            <a:pPr marL="228600" indent="-228600">
              <a:buFontTx/>
              <a:buAutoNum type="arabicPeriod"/>
            </a:pPr>
            <a:r>
              <a:rPr lang="en-US" b="1" dirty="0">
                <a:solidFill>
                  <a:schemeClr val="bg1">
                    <a:lumMod val="65000"/>
                  </a:schemeClr>
                </a:solidFill>
              </a:rPr>
              <a:t>Twist the tourniquet rod until the bleeding stops </a:t>
            </a:r>
            <a:r>
              <a:rPr lang="en-US" i="1" dirty="0">
                <a:solidFill>
                  <a:schemeClr val="bg1">
                    <a:lumMod val="65000"/>
                  </a:schemeClr>
                </a:solidFill>
              </a:rPr>
              <a:t>(r</a:t>
            </a:r>
            <a:r>
              <a:rPr lang="en-US" dirty="0">
                <a:solidFill>
                  <a:schemeClr val="bg1">
                    <a:lumMod val="65000"/>
                  </a:schemeClr>
                </a:solidFill>
              </a:rPr>
              <a:t>od may be turned either direction). </a:t>
            </a:r>
          </a:p>
          <a:p>
            <a:pPr marL="228600" indent="-228600">
              <a:buFontTx/>
              <a:buAutoNum type="arabicPeriod"/>
            </a:pPr>
            <a:r>
              <a:rPr lang="en-US" sz="1100" b="1" i="1" dirty="0">
                <a:solidFill>
                  <a:schemeClr val="tx1">
                    <a:lumMod val="95000"/>
                    <a:lumOff val="5000"/>
                  </a:schemeClr>
                </a:solidFill>
              </a:rPr>
              <a:t>Once bleeding has stopped, </a:t>
            </a:r>
            <a:r>
              <a:rPr lang="en-US" sz="1100" b="1" dirty="0">
                <a:solidFill>
                  <a:schemeClr val="tx1">
                    <a:lumMod val="95000"/>
                    <a:lumOff val="5000"/>
                  </a:schemeClr>
                </a:solidFill>
              </a:rPr>
              <a:t>secure the rod inside the clip to lock in place. Confirm absence of bleeding and distal pulse.</a:t>
            </a:r>
            <a:r>
              <a:rPr lang="en-US" sz="1100" i="1" dirty="0"/>
              <a:t> If bleeding is NOT controlled, or the distal pulse is present, consider additional tightening, or the use of second tourniquet, side-by-side with the first tourniquet.</a:t>
            </a:r>
          </a:p>
          <a:p>
            <a:pPr marL="228600" indent="-228600">
              <a:buFontTx/>
              <a:buAutoNum type="arabicPeriod"/>
            </a:pPr>
            <a:endParaRPr lang="en-US" sz="1100" dirty="0">
              <a:solidFill>
                <a:schemeClr val="tx1">
                  <a:lumMod val="95000"/>
                  <a:lumOff val="5000"/>
                </a:schemeClr>
              </a:solidFill>
            </a:endParaRPr>
          </a:p>
          <a:p>
            <a:endParaRPr lang="en-US" dirty="0"/>
          </a:p>
        </p:txBody>
      </p:sp>
      <p:sp>
        <p:nvSpPr>
          <p:cNvPr id="4" name="Slide Number Placeholder 3"/>
          <p:cNvSpPr>
            <a:spLocks noGrp="1"/>
          </p:cNvSpPr>
          <p:nvPr>
            <p:ph type="sldNum" sz="quarter" idx="5"/>
          </p:nvPr>
        </p:nvSpPr>
        <p:spPr/>
        <p:txBody>
          <a:bodyPr/>
          <a:lstStyle/>
          <a:p>
            <a:fld id="{D769EDB8-C23C-46A9-B647-7ACF659CD837}" type="slidenum">
              <a:rPr lang="en-US" smtClean="0"/>
              <a:t>36</a:t>
            </a:fld>
            <a:endParaRPr lang="en-US"/>
          </a:p>
        </p:txBody>
      </p:sp>
    </p:spTree>
    <p:extLst>
      <p:ext uri="{BB962C8B-B14F-4D97-AF65-F5344CB8AC3E}">
        <p14:creationId xmlns:p14="http://schemas.microsoft.com/office/powerpoint/2010/main" val="1809638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84200"/>
            <a:ext cx="5486400" cy="3086100"/>
          </a:xfrm>
        </p:spPr>
      </p:sp>
      <p:sp>
        <p:nvSpPr>
          <p:cNvPr id="4" name="Slide Number Placeholder 3"/>
          <p:cNvSpPr>
            <a:spLocks noGrp="1"/>
          </p:cNvSpPr>
          <p:nvPr>
            <p:ph type="sldNum" sz="quarter" idx="5"/>
          </p:nvPr>
        </p:nvSpPr>
        <p:spPr/>
        <p:txBody>
          <a:bodyPr/>
          <a:lstStyle/>
          <a:p>
            <a:fld id="{D769EDB8-C23C-46A9-B647-7ACF659CD837}" type="slidenum">
              <a:rPr lang="en-US" smtClean="0"/>
              <a:t>37</a:t>
            </a:fld>
            <a:endParaRPr lang="en-US"/>
          </a:p>
        </p:txBody>
      </p:sp>
      <p:sp>
        <p:nvSpPr>
          <p:cNvPr id="5" name="Notes Placeholder 2">
            <a:extLst>
              <a:ext uri="{FF2B5EF4-FFF2-40B4-BE49-F238E27FC236}">
                <a16:creationId xmlns:a16="http://schemas.microsoft.com/office/drawing/2014/main" id="{CE5E9AA8-8C20-47A0-B2AE-ED483ABD8005}"/>
              </a:ext>
            </a:extLst>
          </p:cNvPr>
          <p:cNvSpPr>
            <a:spLocks noGrp="1"/>
          </p:cNvSpPr>
          <p:nvPr>
            <p:ph type="body" idx="1"/>
          </p:nvPr>
        </p:nvSpPr>
        <p:spPr>
          <a:xfrm>
            <a:off x="685800" y="4000501"/>
            <a:ext cx="5486400" cy="4559299"/>
          </a:xfrm>
        </p:spPr>
        <p:txBody>
          <a:bodyPr/>
          <a:lstStyle/>
          <a:p>
            <a:r>
              <a:rPr lang="en-US" b="1" dirty="0"/>
              <a:t>Tourniquets have been </a:t>
            </a:r>
            <a:r>
              <a:rPr lang="en-US" b="1" u="sng" dirty="0"/>
              <a:t>scientifically proven</a:t>
            </a:r>
            <a:r>
              <a:rPr lang="en-US" b="1" dirty="0"/>
              <a:t> to be safe and effective when used to control life-threatening bleeding from small limbs. </a:t>
            </a:r>
          </a:p>
          <a:p>
            <a:endParaRPr lang="en-US" b="1" dirty="0">
              <a:solidFill>
                <a:schemeClr val="bg1">
                  <a:lumMod val="65000"/>
                </a:schemeClr>
              </a:solidFill>
            </a:endParaRPr>
          </a:p>
          <a:p>
            <a:r>
              <a:rPr lang="en-US" b="1" dirty="0">
                <a:solidFill>
                  <a:schemeClr val="bg1">
                    <a:lumMod val="65000"/>
                  </a:schemeClr>
                </a:solidFill>
              </a:rPr>
              <a:t>Important steps:</a:t>
            </a:r>
          </a:p>
          <a:p>
            <a:endParaRPr lang="en-US" b="1" dirty="0">
              <a:solidFill>
                <a:schemeClr val="bg1">
                  <a:lumMod val="65000"/>
                </a:schemeClr>
              </a:solidFill>
            </a:endParaRPr>
          </a:p>
          <a:p>
            <a:pPr marL="228600" indent="-228600">
              <a:buAutoNum type="arabicPeriod"/>
            </a:pPr>
            <a:r>
              <a:rPr lang="en-US" b="1" dirty="0">
                <a:solidFill>
                  <a:schemeClr val="bg1">
                    <a:lumMod val="65000"/>
                  </a:schemeClr>
                </a:solidFill>
              </a:rPr>
              <a:t>Attempt to identify the source of bleeding AND maintain direct or digital pressure.</a:t>
            </a:r>
          </a:p>
          <a:p>
            <a:pPr marL="228600" indent="-228600">
              <a:buAutoNum type="arabicPeriod"/>
            </a:pPr>
            <a:r>
              <a:rPr lang="en-US" b="1" dirty="0">
                <a:solidFill>
                  <a:schemeClr val="bg1">
                    <a:lumMod val="65000"/>
                  </a:schemeClr>
                </a:solidFill>
              </a:rPr>
              <a:t>Route the tourniquet band around the limb. Pass the RED TIP through the buckle slit. POSITION the tourniquet 2-3 inches above the injury </a:t>
            </a:r>
            <a:r>
              <a:rPr lang="en-US" dirty="0">
                <a:solidFill>
                  <a:schemeClr val="bg1">
                    <a:lumMod val="65000"/>
                  </a:schemeClr>
                </a:solidFill>
              </a:rPr>
              <a:t>(or as high as possible on the extremity if unsure where the injury is located).</a:t>
            </a:r>
          </a:p>
          <a:p>
            <a:pPr marL="228600" indent="-228600">
              <a:buAutoNum type="arabicPeriod"/>
            </a:pPr>
            <a:r>
              <a:rPr lang="en-US" b="1" dirty="0">
                <a:solidFill>
                  <a:schemeClr val="bg1">
                    <a:lumMod val="65000"/>
                  </a:schemeClr>
                </a:solidFill>
              </a:rPr>
              <a:t>Ensure the tourniquet band is tight BEFORE turning windless. </a:t>
            </a:r>
            <a:r>
              <a:rPr lang="en-US" dirty="0">
                <a:solidFill>
                  <a:schemeClr val="bg1">
                    <a:lumMod val="65000"/>
                  </a:schemeClr>
                </a:solidFill>
              </a:rPr>
              <a:t>Band should be tight enough that tips of three (3) fingers CANNOT be slid between the band and limb. If the tips of three (3) fingers slide under band, retighten and re-secure tourniquet.</a:t>
            </a:r>
          </a:p>
          <a:p>
            <a:pPr marL="228600" indent="-228600">
              <a:buFontTx/>
              <a:buAutoNum type="arabicPeriod"/>
            </a:pPr>
            <a:r>
              <a:rPr lang="en-US" b="1" dirty="0">
                <a:solidFill>
                  <a:schemeClr val="bg1">
                    <a:lumMod val="65000"/>
                  </a:schemeClr>
                </a:solidFill>
              </a:rPr>
              <a:t>Twist the tourniquet rod until the bleeding stops </a:t>
            </a:r>
            <a:r>
              <a:rPr lang="en-US" i="1" dirty="0">
                <a:solidFill>
                  <a:schemeClr val="bg1">
                    <a:lumMod val="65000"/>
                  </a:schemeClr>
                </a:solidFill>
              </a:rPr>
              <a:t>(rod may be turned either direction). </a:t>
            </a:r>
          </a:p>
          <a:p>
            <a:pPr marL="228600" indent="-228600">
              <a:buFontTx/>
              <a:buAutoNum type="arabicPeriod"/>
            </a:pPr>
            <a:r>
              <a:rPr lang="en-US" sz="1100" b="1" i="1" dirty="0">
                <a:solidFill>
                  <a:schemeClr val="bg1">
                    <a:lumMod val="65000"/>
                  </a:schemeClr>
                </a:solidFill>
              </a:rPr>
              <a:t>Once bleeding has stopped, </a:t>
            </a:r>
            <a:r>
              <a:rPr lang="en-US" sz="1100" b="1" dirty="0">
                <a:solidFill>
                  <a:schemeClr val="bg1">
                    <a:lumMod val="65000"/>
                  </a:schemeClr>
                </a:solidFill>
              </a:rPr>
              <a:t>secure the rod inside the clip to lock in place. Confirm absence of bleeding and distal pulse.</a:t>
            </a:r>
            <a:r>
              <a:rPr lang="en-US" sz="1100" i="1" dirty="0">
                <a:solidFill>
                  <a:schemeClr val="bg1">
                    <a:lumMod val="65000"/>
                  </a:schemeClr>
                </a:solidFill>
              </a:rPr>
              <a:t> If bleeding is NOT controlled, or the distal pulse is present, consider additional tightening, or the use of second tourniquet, side-by-side with the first tourniquet.</a:t>
            </a:r>
            <a:endParaRPr lang="en-US" sz="1100" i="1" dirty="0">
              <a:solidFill>
                <a:schemeClr val="bg1">
                  <a:lumMod val="50000"/>
                </a:schemeClr>
              </a:solidFill>
            </a:endParaRPr>
          </a:p>
          <a:p>
            <a:pPr marL="228600" indent="-228600">
              <a:buFontTx/>
              <a:buAutoNum type="arabicPeriod"/>
            </a:pPr>
            <a:r>
              <a:rPr lang="en-US" sz="1100" b="1" dirty="0"/>
              <a:t>Route band between clips and over rod </a:t>
            </a:r>
            <a:r>
              <a:rPr lang="en-US" sz="1100" dirty="0">
                <a:solidFill>
                  <a:schemeClr val="bg1">
                    <a:lumMod val="50000"/>
                  </a:schemeClr>
                </a:solidFill>
              </a:rPr>
              <a:t>(to ensure band does not inadvertently detach)</a:t>
            </a:r>
            <a:r>
              <a:rPr lang="en-US" sz="1100" b="1" dirty="0"/>
              <a:t>.</a:t>
            </a:r>
          </a:p>
          <a:p>
            <a:endParaRPr lang="en-US" sz="1100" b="1" dirty="0">
              <a:solidFill>
                <a:schemeClr val="bg1">
                  <a:lumMod val="50000"/>
                </a:schemeClr>
              </a:solidFill>
            </a:endParaRPr>
          </a:p>
          <a:p>
            <a:pPr algn="ctr"/>
            <a:r>
              <a:rPr lang="en-US" sz="1100" b="1" dirty="0"/>
              <a:t>Important: DO NOT CUT Tourniquet Band!</a:t>
            </a:r>
          </a:p>
          <a:p>
            <a:endParaRPr lang="en-US" sz="1100" dirty="0">
              <a:solidFill>
                <a:schemeClr val="tx1">
                  <a:lumMod val="95000"/>
                  <a:lumOff val="5000"/>
                </a:schemeClr>
              </a:solidFill>
            </a:endParaRPr>
          </a:p>
          <a:p>
            <a:endParaRPr lang="en-US" dirty="0"/>
          </a:p>
        </p:txBody>
      </p:sp>
    </p:spTree>
    <p:extLst>
      <p:ext uri="{BB962C8B-B14F-4D97-AF65-F5344CB8AC3E}">
        <p14:creationId xmlns:p14="http://schemas.microsoft.com/office/powerpoint/2010/main" val="26965023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a:xfrm>
            <a:off x="685800" y="3860799"/>
            <a:ext cx="5486400" cy="4572001"/>
          </a:xfrm>
        </p:spPr>
        <p:txBody>
          <a:bodyPr/>
          <a:lstStyle/>
          <a:p>
            <a:r>
              <a:rPr lang="en-US" b="1" dirty="0"/>
              <a:t>Tourniquets have been </a:t>
            </a:r>
            <a:r>
              <a:rPr lang="en-US" b="1" u="sng" dirty="0"/>
              <a:t>scientifically proven</a:t>
            </a:r>
            <a:r>
              <a:rPr lang="en-US" b="1" dirty="0"/>
              <a:t> to be safe and effective when used to control life-threatening bleeding from small limbs. </a:t>
            </a:r>
          </a:p>
          <a:p>
            <a:endParaRPr lang="en-US" b="1" dirty="0">
              <a:solidFill>
                <a:schemeClr val="bg1">
                  <a:lumMod val="65000"/>
                </a:schemeClr>
              </a:solidFill>
            </a:endParaRPr>
          </a:p>
          <a:p>
            <a:r>
              <a:rPr lang="en-US" b="1" dirty="0">
                <a:solidFill>
                  <a:schemeClr val="bg1">
                    <a:lumMod val="65000"/>
                  </a:schemeClr>
                </a:solidFill>
              </a:rPr>
              <a:t>Important steps:</a:t>
            </a:r>
          </a:p>
          <a:p>
            <a:endParaRPr lang="en-US" b="1" dirty="0">
              <a:solidFill>
                <a:schemeClr val="bg1">
                  <a:lumMod val="65000"/>
                </a:schemeClr>
              </a:solidFill>
            </a:endParaRPr>
          </a:p>
          <a:p>
            <a:pPr marL="228600" indent="-228600">
              <a:buAutoNum type="arabicPeriod"/>
            </a:pPr>
            <a:r>
              <a:rPr lang="en-US" b="1" dirty="0">
                <a:solidFill>
                  <a:schemeClr val="bg1">
                    <a:lumMod val="65000"/>
                  </a:schemeClr>
                </a:solidFill>
              </a:rPr>
              <a:t>Attempt to identify the source of bleeding AND maintain direct or digital pressure on the wound.</a:t>
            </a:r>
          </a:p>
          <a:p>
            <a:pPr marL="228600" indent="-228600">
              <a:buAutoNum type="arabicPeriod"/>
            </a:pPr>
            <a:r>
              <a:rPr lang="en-US" b="1" dirty="0">
                <a:solidFill>
                  <a:schemeClr val="bg1">
                    <a:lumMod val="65000"/>
                  </a:schemeClr>
                </a:solidFill>
              </a:rPr>
              <a:t>Route the tourniquet band around the limb. Pass the RED TIP through the buckle slit. POSITION the tourniquet 2-3 inches above the injury </a:t>
            </a:r>
            <a:r>
              <a:rPr lang="en-US" dirty="0">
                <a:solidFill>
                  <a:schemeClr val="bg1">
                    <a:lumMod val="65000"/>
                  </a:schemeClr>
                </a:solidFill>
              </a:rPr>
              <a:t>(or as high as possible on the extremity if unsure where the injury is located).</a:t>
            </a:r>
          </a:p>
          <a:p>
            <a:pPr marL="228600" indent="-228600">
              <a:buAutoNum type="arabicPeriod"/>
            </a:pPr>
            <a:r>
              <a:rPr lang="en-US" b="1" dirty="0">
                <a:solidFill>
                  <a:schemeClr val="bg1">
                    <a:lumMod val="65000"/>
                  </a:schemeClr>
                </a:solidFill>
              </a:rPr>
              <a:t>Ensure the tourniquet band is tight BEFORE turning windless. </a:t>
            </a:r>
            <a:r>
              <a:rPr lang="en-US" dirty="0">
                <a:solidFill>
                  <a:schemeClr val="bg1">
                    <a:lumMod val="65000"/>
                  </a:schemeClr>
                </a:solidFill>
              </a:rPr>
              <a:t>Band should be tight enough that tips of three (3) fingers CANNOT be slid between the band and limb. If the tips of three (3) fingers slide under band, retighten and re-secure tourniquet.</a:t>
            </a:r>
          </a:p>
          <a:p>
            <a:pPr marL="228600" indent="-228600">
              <a:buFontTx/>
              <a:buAutoNum type="arabicPeriod"/>
            </a:pPr>
            <a:r>
              <a:rPr lang="en-US" b="1" dirty="0">
                <a:solidFill>
                  <a:schemeClr val="bg1">
                    <a:lumMod val="65000"/>
                  </a:schemeClr>
                </a:solidFill>
              </a:rPr>
              <a:t>Twist the tourniquet rod until the bleeding stops</a:t>
            </a:r>
            <a:r>
              <a:rPr lang="en-US" dirty="0">
                <a:solidFill>
                  <a:schemeClr val="bg1">
                    <a:lumMod val="65000"/>
                  </a:schemeClr>
                </a:solidFill>
              </a:rPr>
              <a:t> </a:t>
            </a:r>
            <a:r>
              <a:rPr lang="en-US" i="1" dirty="0">
                <a:solidFill>
                  <a:schemeClr val="bg1">
                    <a:lumMod val="65000"/>
                  </a:schemeClr>
                </a:solidFill>
              </a:rPr>
              <a:t>(</a:t>
            </a:r>
            <a:r>
              <a:rPr lang="en-US" b="1" dirty="0">
                <a:solidFill>
                  <a:schemeClr val="bg1">
                    <a:lumMod val="65000"/>
                  </a:schemeClr>
                </a:solidFill>
              </a:rPr>
              <a:t>r</a:t>
            </a:r>
            <a:r>
              <a:rPr lang="en-US" i="1" dirty="0">
                <a:solidFill>
                  <a:schemeClr val="bg1">
                    <a:lumMod val="65000"/>
                  </a:schemeClr>
                </a:solidFill>
              </a:rPr>
              <a:t>od may be turned either direction). </a:t>
            </a:r>
          </a:p>
          <a:p>
            <a:pPr marL="228600" indent="-228600">
              <a:buFontTx/>
              <a:buAutoNum type="arabicPeriod"/>
            </a:pPr>
            <a:r>
              <a:rPr lang="en-US" sz="1100" b="1" i="1" dirty="0">
                <a:solidFill>
                  <a:schemeClr val="bg1">
                    <a:lumMod val="65000"/>
                  </a:schemeClr>
                </a:solidFill>
              </a:rPr>
              <a:t>Once bleeding has stopped, </a:t>
            </a:r>
            <a:r>
              <a:rPr lang="en-US" sz="1100" b="1" dirty="0">
                <a:solidFill>
                  <a:schemeClr val="bg1">
                    <a:lumMod val="65000"/>
                  </a:schemeClr>
                </a:solidFill>
              </a:rPr>
              <a:t>secure the rod inside the clip to lock in place. Confirm absence of bleeding and distal pulse.</a:t>
            </a:r>
            <a:r>
              <a:rPr lang="en-US" sz="1100" i="1" dirty="0">
                <a:solidFill>
                  <a:schemeClr val="bg1">
                    <a:lumMod val="65000"/>
                  </a:schemeClr>
                </a:solidFill>
              </a:rPr>
              <a:t> If bleeding is NOT controlled, or the distal pulse is present, consider additional tightening, or the use of second tourniquet, side-by-side with the first tourniquet.</a:t>
            </a:r>
          </a:p>
          <a:p>
            <a:pPr marL="228600" indent="-228600">
              <a:buFontTx/>
              <a:buAutoNum type="arabicPeriod"/>
            </a:pPr>
            <a:r>
              <a:rPr lang="en-US" sz="1100" b="1" dirty="0">
                <a:solidFill>
                  <a:schemeClr val="bg1">
                    <a:lumMod val="65000"/>
                  </a:schemeClr>
                </a:solidFill>
              </a:rPr>
              <a:t>Route band between clips and over rod </a:t>
            </a:r>
            <a:r>
              <a:rPr lang="en-US" sz="1100" dirty="0">
                <a:solidFill>
                  <a:schemeClr val="bg1">
                    <a:lumMod val="65000"/>
                  </a:schemeClr>
                </a:solidFill>
              </a:rPr>
              <a:t>(to ensure band does not inadvertently detach).</a:t>
            </a:r>
          </a:p>
          <a:p>
            <a:pPr marL="228600" indent="-228600">
              <a:buFontTx/>
              <a:buAutoNum type="arabicPeriod"/>
            </a:pPr>
            <a:r>
              <a:rPr lang="en-US" sz="1100" b="1" dirty="0"/>
              <a:t>Secure rod and band with TIME strap. Record time of tourniquet application </a:t>
            </a:r>
            <a:r>
              <a:rPr lang="en-US" sz="1100" b="1" dirty="0">
                <a:solidFill>
                  <a:schemeClr val="bg1">
                    <a:lumMod val="50000"/>
                  </a:schemeClr>
                </a:solidFill>
              </a:rPr>
              <a:t>(this can be written on the tourniquet or the patient)</a:t>
            </a:r>
            <a:r>
              <a:rPr lang="en-US" sz="1100" b="1" dirty="0"/>
              <a:t>. Monitor patient for bleeding.</a:t>
            </a:r>
          </a:p>
          <a:p>
            <a:endParaRPr lang="en-US" dirty="0"/>
          </a:p>
        </p:txBody>
      </p:sp>
      <p:sp>
        <p:nvSpPr>
          <p:cNvPr id="4" name="Slide Number Placeholder 3"/>
          <p:cNvSpPr>
            <a:spLocks noGrp="1"/>
          </p:cNvSpPr>
          <p:nvPr>
            <p:ph type="sldNum" sz="quarter" idx="5"/>
          </p:nvPr>
        </p:nvSpPr>
        <p:spPr/>
        <p:txBody>
          <a:bodyPr/>
          <a:lstStyle/>
          <a:p>
            <a:fld id="{D769EDB8-C23C-46A9-B647-7ACF659CD837}" type="slidenum">
              <a:rPr lang="en-US" smtClean="0"/>
              <a:t>38</a:t>
            </a:fld>
            <a:endParaRPr lang="en-US"/>
          </a:p>
        </p:txBody>
      </p:sp>
    </p:spTree>
    <p:extLst>
      <p:ext uri="{BB962C8B-B14F-4D97-AF65-F5344CB8AC3E}">
        <p14:creationId xmlns:p14="http://schemas.microsoft.com/office/powerpoint/2010/main" val="41504186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9813" y="487363"/>
            <a:ext cx="4778375" cy="2687637"/>
          </a:xfrm>
        </p:spPr>
      </p:sp>
      <p:sp>
        <p:nvSpPr>
          <p:cNvPr id="3" name="Notes Placeholder 2"/>
          <p:cNvSpPr>
            <a:spLocks noGrp="1"/>
          </p:cNvSpPr>
          <p:nvPr>
            <p:ph type="body" idx="1"/>
          </p:nvPr>
        </p:nvSpPr>
        <p:spPr>
          <a:xfrm>
            <a:off x="685800" y="3472179"/>
            <a:ext cx="5486400" cy="5043171"/>
          </a:xfrm>
        </p:spPr>
        <p:txBody>
          <a:bodyPr/>
          <a:lstStyle/>
          <a:p>
            <a:r>
              <a:rPr lang="en-US" b="1" dirty="0"/>
              <a:t>Tourniquets have been </a:t>
            </a:r>
            <a:r>
              <a:rPr lang="en-US" b="1" u="sng" dirty="0"/>
              <a:t>scientifically proven</a:t>
            </a:r>
            <a:r>
              <a:rPr lang="en-US" b="1" dirty="0"/>
              <a:t> to be safe and effective when used to control life-threatening bleeding from small limbs. </a:t>
            </a:r>
          </a:p>
          <a:p>
            <a:endParaRPr lang="en-US" b="1" dirty="0">
              <a:solidFill>
                <a:schemeClr val="bg1">
                  <a:lumMod val="65000"/>
                </a:schemeClr>
              </a:solidFill>
            </a:endParaRPr>
          </a:p>
          <a:p>
            <a:r>
              <a:rPr lang="en-US" b="1" dirty="0">
                <a:solidFill>
                  <a:schemeClr val="bg1">
                    <a:lumMod val="65000"/>
                  </a:schemeClr>
                </a:solidFill>
              </a:rPr>
              <a:t>Important steps:</a:t>
            </a:r>
          </a:p>
          <a:p>
            <a:endParaRPr lang="en-US" b="1" dirty="0">
              <a:solidFill>
                <a:schemeClr val="bg1">
                  <a:lumMod val="65000"/>
                </a:schemeClr>
              </a:solidFill>
            </a:endParaRPr>
          </a:p>
          <a:p>
            <a:pPr marL="228600" indent="-228600">
              <a:buAutoNum type="arabicPeriod"/>
            </a:pPr>
            <a:r>
              <a:rPr lang="en-US" b="1" dirty="0">
                <a:solidFill>
                  <a:schemeClr val="bg1">
                    <a:lumMod val="65000"/>
                  </a:schemeClr>
                </a:solidFill>
              </a:rPr>
              <a:t>Attempt to identify the source of bleeding AND maintain direct or digital pressure on the wound.</a:t>
            </a:r>
          </a:p>
          <a:p>
            <a:pPr marL="228600" indent="-228600">
              <a:buAutoNum type="arabicPeriod"/>
            </a:pPr>
            <a:r>
              <a:rPr lang="en-US" b="1" dirty="0">
                <a:solidFill>
                  <a:schemeClr val="bg1">
                    <a:lumMod val="65000"/>
                  </a:schemeClr>
                </a:solidFill>
              </a:rPr>
              <a:t>Route the tourniquet band around the limb. Pass the RED TIP through the buckle slit. POSITION the tourniquet 2-3 inches above the injury </a:t>
            </a:r>
            <a:r>
              <a:rPr lang="en-US" dirty="0">
                <a:solidFill>
                  <a:schemeClr val="bg1">
                    <a:lumMod val="65000"/>
                  </a:schemeClr>
                </a:solidFill>
              </a:rPr>
              <a:t>(or as high as possible on the extremity if unsure where the injury is located).</a:t>
            </a:r>
          </a:p>
          <a:p>
            <a:pPr marL="228600" indent="-228600">
              <a:buAutoNum type="arabicPeriod"/>
            </a:pPr>
            <a:r>
              <a:rPr lang="en-US" b="1" dirty="0">
                <a:solidFill>
                  <a:schemeClr val="bg1">
                    <a:lumMod val="65000"/>
                  </a:schemeClr>
                </a:solidFill>
              </a:rPr>
              <a:t>Ensure the tourniquet band is tight BEFORE turning windless. </a:t>
            </a:r>
            <a:r>
              <a:rPr lang="en-US" dirty="0">
                <a:solidFill>
                  <a:schemeClr val="bg1">
                    <a:lumMod val="65000"/>
                  </a:schemeClr>
                </a:solidFill>
              </a:rPr>
              <a:t>Band should be tight enough that tips of three (3) fingers CANNOT be slid between the band and limb. If the tips of three (3) fingers slide under band, retighten and re-secure tourniquet.</a:t>
            </a:r>
          </a:p>
          <a:p>
            <a:pPr marL="228600" indent="-228600">
              <a:buFontTx/>
              <a:buAutoNum type="arabicPeriod"/>
            </a:pPr>
            <a:r>
              <a:rPr lang="en-US" b="1" dirty="0">
                <a:solidFill>
                  <a:schemeClr val="bg1">
                    <a:lumMod val="65000"/>
                  </a:schemeClr>
                </a:solidFill>
              </a:rPr>
              <a:t>Twist the tourniquet rod until the bleeding stops </a:t>
            </a:r>
            <a:r>
              <a:rPr lang="en-US" b="1" i="1" dirty="0">
                <a:solidFill>
                  <a:schemeClr val="bg1">
                    <a:lumMod val="65000"/>
                  </a:schemeClr>
                </a:solidFill>
              </a:rPr>
              <a:t>(r</a:t>
            </a:r>
            <a:r>
              <a:rPr lang="en-US" i="1" dirty="0">
                <a:solidFill>
                  <a:schemeClr val="bg1">
                    <a:lumMod val="65000"/>
                  </a:schemeClr>
                </a:solidFill>
              </a:rPr>
              <a:t>od may be turned either direction).</a:t>
            </a:r>
          </a:p>
          <a:p>
            <a:pPr marL="228600" indent="-228600">
              <a:buFontTx/>
              <a:buAutoNum type="arabicPeriod"/>
            </a:pPr>
            <a:r>
              <a:rPr lang="en-US" sz="1100" b="1" i="1" dirty="0">
                <a:solidFill>
                  <a:schemeClr val="bg1">
                    <a:lumMod val="65000"/>
                  </a:schemeClr>
                </a:solidFill>
              </a:rPr>
              <a:t>Once bleeding has stopped, </a:t>
            </a:r>
            <a:r>
              <a:rPr lang="en-US" sz="1100" b="1" dirty="0">
                <a:solidFill>
                  <a:schemeClr val="bg1">
                    <a:lumMod val="65000"/>
                  </a:schemeClr>
                </a:solidFill>
              </a:rPr>
              <a:t>secure the rod inside the clip to lock in place. Confirm absence of bleeding and distal pulse.</a:t>
            </a:r>
            <a:r>
              <a:rPr lang="en-US" sz="1100" i="1" dirty="0">
                <a:solidFill>
                  <a:schemeClr val="bg1">
                    <a:lumMod val="65000"/>
                  </a:schemeClr>
                </a:solidFill>
              </a:rPr>
              <a:t> If bleeding is NOT controlled, or the distal pulse is present, consider additional tightening, or the use of second tourniquet, side-by-side with the first tourniquet.</a:t>
            </a:r>
          </a:p>
          <a:p>
            <a:pPr marL="228600" indent="-228600">
              <a:buFontTx/>
              <a:buAutoNum type="arabicPeriod"/>
            </a:pPr>
            <a:r>
              <a:rPr lang="en-US" sz="1100" b="1" dirty="0">
                <a:solidFill>
                  <a:schemeClr val="bg1">
                    <a:lumMod val="65000"/>
                  </a:schemeClr>
                </a:solidFill>
              </a:rPr>
              <a:t>Route band between clips and over rod </a:t>
            </a:r>
            <a:r>
              <a:rPr lang="en-US" sz="1100" dirty="0">
                <a:solidFill>
                  <a:schemeClr val="bg1">
                    <a:lumMod val="65000"/>
                  </a:schemeClr>
                </a:solidFill>
              </a:rPr>
              <a:t>(to ensure band does not inadvertently detach).</a:t>
            </a:r>
          </a:p>
          <a:p>
            <a:pPr marL="228600" indent="-228600">
              <a:buFontTx/>
              <a:buAutoNum type="arabicPeriod"/>
            </a:pPr>
            <a:r>
              <a:rPr lang="en-US" sz="1100" b="1" dirty="0">
                <a:solidFill>
                  <a:schemeClr val="bg1">
                    <a:lumMod val="65000"/>
                  </a:schemeClr>
                </a:solidFill>
              </a:rPr>
              <a:t>Secure rod and band with TIME strap. Record time of tourniquet application (this can be written on the tourniquet or the patient). Monitor patient for bleeding.</a:t>
            </a:r>
          </a:p>
          <a:p>
            <a:pPr marL="228600" indent="-228600">
              <a:buFontTx/>
              <a:buAutoNum type="arabicPeriod"/>
            </a:pPr>
            <a:r>
              <a:rPr lang="en-US" sz="1100" b="1" dirty="0"/>
              <a:t>If situation and time permit, pack wound and apply pressure dressing.  As able, assess extremity for “breakthrough” bleeding.</a:t>
            </a:r>
          </a:p>
          <a:p>
            <a:endParaRPr lang="en-US" dirty="0"/>
          </a:p>
        </p:txBody>
      </p:sp>
      <p:sp>
        <p:nvSpPr>
          <p:cNvPr id="4" name="Slide Number Placeholder 3"/>
          <p:cNvSpPr>
            <a:spLocks noGrp="1"/>
          </p:cNvSpPr>
          <p:nvPr>
            <p:ph type="sldNum" sz="quarter" idx="5"/>
          </p:nvPr>
        </p:nvSpPr>
        <p:spPr/>
        <p:txBody>
          <a:bodyPr/>
          <a:lstStyle/>
          <a:p>
            <a:fld id="{D769EDB8-C23C-46A9-B647-7ACF659CD837}" type="slidenum">
              <a:rPr lang="en-US" smtClean="0"/>
              <a:t>39</a:t>
            </a:fld>
            <a:endParaRPr lang="en-US"/>
          </a:p>
        </p:txBody>
      </p:sp>
    </p:spTree>
    <p:extLst>
      <p:ext uri="{BB962C8B-B14F-4D97-AF65-F5344CB8AC3E}">
        <p14:creationId xmlns:p14="http://schemas.microsoft.com/office/powerpoint/2010/main" val="3896722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23C06-E23F-458F-BDFD-AE89A8D77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a:extLst>
              <a:ext uri="{FF2B5EF4-FFF2-40B4-BE49-F238E27FC236}">
                <a16:creationId xmlns:a16="http://schemas.microsoft.com/office/drawing/2014/main" id="{3BCB106C-C7D2-461D-8B6F-474AC34AC442}"/>
              </a:ext>
            </a:extLst>
          </p:cNvPr>
          <p:cNvSpPr>
            <a:spLocks noGrp="1"/>
          </p:cNvSpPr>
          <p:nvPr>
            <p:ph type="body" sz="quarter" idx="3"/>
          </p:nvPr>
        </p:nvSpPr>
        <p:spPr>
          <a:xfrm>
            <a:off x="685800" y="3064415"/>
            <a:ext cx="5486400" cy="3850735"/>
          </a:xfrm>
        </p:spPr>
        <p:txBody>
          <a:bodyPr/>
          <a:lstStyle/>
          <a:p>
            <a:r>
              <a:rPr lang="en-US" b="1" dirty="0"/>
              <a:t>Objectives:</a:t>
            </a:r>
          </a:p>
          <a:p>
            <a:endParaRPr lang="en-US" dirty="0">
              <a:solidFill>
                <a:prstClr val="black"/>
              </a:solidFill>
            </a:endParaRPr>
          </a:p>
          <a:p>
            <a:r>
              <a:rPr lang="en-US" dirty="0">
                <a:solidFill>
                  <a:prstClr val="black"/>
                </a:solidFill>
              </a:rPr>
              <a:t>At the conclusion of this didactic </a:t>
            </a:r>
            <a:r>
              <a:rPr lang="en-US" i="1" dirty="0">
                <a:solidFill>
                  <a:schemeClr val="bg1">
                    <a:lumMod val="50000"/>
                  </a:schemeClr>
                </a:solidFill>
              </a:rPr>
              <a:t>and recommended hands-on</a:t>
            </a:r>
            <a:r>
              <a:rPr lang="en-US" i="1" dirty="0">
                <a:solidFill>
                  <a:prstClr val="black"/>
                </a:solidFill>
              </a:rPr>
              <a:t> </a:t>
            </a:r>
            <a:r>
              <a:rPr lang="en-US" dirty="0">
                <a:solidFill>
                  <a:prstClr val="black"/>
                </a:solidFill>
              </a:rPr>
              <a:t>training session, you should be able to:</a:t>
            </a:r>
          </a:p>
          <a:p>
            <a:endParaRPr lang="en-US" dirty="0">
              <a:solidFill>
                <a:prstClr val="black"/>
              </a:solidFill>
            </a:endParaRPr>
          </a:p>
          <a:p>
            <a:pPr marL="342900" indent="-342900">
              <a:lnSpc>
                <a:spcPct val="150000"/>
              </a:lnSpc>
              <a:buFont typeface="+mj-lt"/>
              <a:buAutoNum type="arabicPeriod"/>
            </a:pPr>
            <a:r>
              <a:rPr lang="en-US" dirty="0"/>
              <a:t>List five established methods to </a:t>
            </a:r>
            <a:r>
              <a:rPr lang="en-US" b="1" dirty="0">
                <a:solidFill>
                  <a:srgbClr val="C00000"/>
                </a:solidFill>
              </a:rPr>
              <a:t>control hemorrhage</a:t>
            </a:r>
            <a:r>
              <a:rPr lang="en-US" dirty="0">
                <a:solidFill>
                  <a:srgbClr val="C00000"/>
                </a:solidFill>
              </a:rPr>
              <a:t>.</a:t>
            </a:r>
          </a:p>
          <a:p>
            <a:pPr marL="342900" indent="-342900">
              <a:lnSpc>
                <a:spcPct val="150000"/>
              </a:lnSpc>
              <a:buFont typeface="+mj-lt"/>
              <a:buAutoNum type="arabicPeriod"/>
            </a:pPr>
            <a:r>
              <a:rPr lang="en-US" dirty="0"/>
              <a:t>Describe </a:t>
            </a:r>
            <a:r>
              <a:rPr lang="en-US" b="1" dirty="0">
                <a:solidFill>
                  <a:srgbClr val="C00000"/>
                </a:solidFill>
              </a:rPr>
              <a:t>small limb </a:t>
            </a:r>
            <a:r>
              <a:rPr lang="en-US" dirty="0"/>
              <a:t>anatomy and </a:t>
            </a:r>
            <a:r>
              <a:rPr lang="en-US" b="1" dirty="0">
                <a:solidFill>
                  <a:srgbClr val="C00000"/>
                </a:solidFill>
              </a:rPr>
              <a:t>related challenges to hemorrhage control</a:t>
            </a:r>
            <a:r>
              <a:rPr lang="en-US" dirty="0">
                <a:solidFill>
                  <a:srgbClr val="C00000"/>
                </a:solidFill>
              </a:rPr>
              <a:t>.</a:t>
            </a:r>
          </a:p>
          <a:p>
            <a:pPr marL="342900" indent="-342900">
              <a:lnSpc>
                <a:spcPct val="150000"/>
              </a:lnSpc>
              <a:buFont typeface="+mj-lt"/>
              <a:buAutoNum type="arabicPeriod"/>
            </a:pPr>
            <a:r>
              <a:rPr lang="en-US" dirty="0"/>
              <a:t>Discuss </a:t>
            </a:r>
            <a:r>
              <a:rPr lang="en-US" i="1" dirty="0">
                <a:solidFill>
                  <a:schemeClr val="bg1">
                    <a:lumMod val="50000"/>
                  </a:schemeClr>
                </a:solidFill>
              </a:rPr>
              <a:t>and demonstrate </a:t>
            </a:r>
            <a:r>
              <a:rPr lang="en-US" b="1" dirty="0">
                <a:solidFill>
                  <a:srgbClr val="C00000"/>
                </a:solidFill>
              </a:rPr>
              <a:t>direct pressure </a:t>
            </a:r>
            <a:r>
              <a:rPr lang="en-US" dirty="0">
                <a:solidFill>
                  <a:schemeClr val="tx1">
                    <a:lumMod val="95000"/>
                    <a:lumOff val="5000"/>
                  </a:schemeClr>
                </a:solidFill>
              </a:rPr>
              <a:t>for minimal bleeding</a:t>
            </a:r>
            <a:r>
              <a:rPr lang="en-US" dirty="0"/>
              <a:t>.</a:t>
            </a:r>
            <a:endParaRPr lang="en-US" dirty="0">
              <a:solidFill>
                <a:srgbClr val="C00000"/>
              </a:solidFill>
            </a:endParaRPr>
          </a:p>
          <a:p>
            <a:pPr marL="342900" indent="-342900">
              <a:lnSpc>
                <a:spcPct val="150000"/>
              </a:lnSpc>
              <a:buFont typeface="+mj-lt"/>
              <a:buAutoNum type="arabicPeriod"/>
            </a:pPr>
            <a:r>
              <a:rPr lang="en-US" dirty="0"/>
              <a:t>Discuss </a:t>
            </a:r>
            <a:r>
              <a:rPr lang="en-US" i="1" dirty="0">
                <a:solidFill>
                  <a:schemeClr val="bg1">
                    <a:lumMod val="50000"/>
                  </a:schemeClr>
                </a:solidFill>
              </a:rPr>
              <a:t>and demonstrate </a:t>
            </a:r>
            <a:r>
              <a:rPr lang="en-US" b="1" dirty="0">
                <a:solidFill>
                  <a:srgbClr val="C00000"/>
                </a:solidFill>
              </a:rPr>
              <a:t>digital pressure</a:t>
            </a:r>
            <a:r>
              <a:rPr lang="en-US" dirty="0">
                <a:solidFill>
                  <a:schemeClr val="tx1">
                    <a:lumMod val="95000"/>
                    <a:lumOff val="5000"/>
                  </a:schemeClr>
                </a:solidFill>
              </a:rPr>
              <a:t> for </a:t>
            </a:r>
            <a:r>
              <a:rPr lang="en-US" dirty="0"/>
              <a:t>hemorrhage control.</a:t>
            </a:r>
          </a:p>
          <a:p>
            <a:pPr marL="342900" indent="-342900">
              <a:lnSpc>
                <a:spcPct val="150000"/>
              </a:lnSpc>
              <a:buFont typeface="+mj-lt"/>
              <a:buAutoNum type="arabicPeriod"/>
            </a:pPr>
            <a:r>
              <a:rPr lang="en-US" dirty="0"/>
              <a:t>Discuss </a:t>
            </a:r>
            <a:r>
              <a:rPr lang="en-US" i="1" dirty="0">
                <a:solidFill>
                  <a:schemeClr val="bg1">
                    <a:lumMod val="50000"/>
                  </a:schemeClr>
                </a:solidFill>
              </a:rPr>
              <a:t>and demonstrate </a:t>
            </a:r>
            <a:r>
              <a:rPr lang="en-US" b="1" dirty="0">
                <a:solidFill>
                  <a:srgbClr val="C00000"/>
                </a:solidFill>
              </a:rPr>
              <a:t>wound packing</a:t>
            </a:r>
            <a:r>
              <a:rPr lang="en-US" dirty="0">
                <a:solidFill>
                  <a:srgbClr val="C00000"/>
                </a:solidFill>
              </a:rPr>
              <a:t> </a:t>
            </a:r>
            <a:r>
              <a:rPr lang="en-US" dirty="0"/>
              <a:t>for hemorrhage control. </a:t>
            </a:r>
          </a:p>
          <a:p>
            <a:pPr marL="342900" indent="-342900">
              <a:lnSpc>
                <a:spcPct val="150000"/>
              </a:lnSpc>
              <a:buFont typeface="+mj-lt"/>
              <a:buAutoNum type="arabicPeriod"/>
            </a:pPr>
            <a:r>
              <a:rPr lang="en-US" dirty="0"/>
              <a:t>Discuss </a:t>
            </a:r>
            <a:r>
              <a:rPr lang="en-US" i="1" dirty="0">
                <a:solidFill>
                  <a:schemeClr val="bg1">
                    <a:lumMod val="50000"/>
                  </a:schemeClr>
                </a:solidFill>
              </a:rPr>
              <a:t>and demonstrate</a:t>
            </a:r>
            <a:r>
              <a:rPr lang="en-US" i="1" dirty="0"/>
              <a:t> </a:t>
            </a:r>
            <a:r>
              <a:rPr lang="en-US" dirty="0"/>
              <a:t>use of a </a:t>
            </a:r>
            <a:r>
              <a:rPr lang="en-US" b="1" dirty="0">
                <a:solidFill>
                  <a:srgbClr val="C00000"/>
                </a:solidFill>
              </a:rPr>
              <a:t>pressure bandage</a:t>
            </a:r>
            <a:r>
              <a:rPr lang="en-US" dirty="0">
                <a:solidFill>
                  <a:srgbClr val="C00000"/>
                </a:solidFill>
              </a:rPr>
              <a:t> </a:t>
            </a:r>
            <a:r>
              <a:rPr lang="en-US" dirty="0"/>
              <a:t>for hemorrhage control.</a:t>
            </a:r>
          </a:p>
          <a:p>
            <a:pPr marL="342900" indent="-342900">
              <a:lnSpc>
                <a:spcPct val="150000"/>
              </a:lnSpc>
              <a:buFont typeface="+mj-lt"/>
              <a:buAutoNum type="arabicPeriod"/>
            </a:pPr>
            <a:r>
              <a:rPr lang="en-US" dirty="0"/>
              <a:t>Discuss </a:t>
            </a:r>
            <a:r>
              <a:rPr lang="en-US" i="1" dirty="0">
                <a:solidFill>
                  <a:schemeClr val="bg1">
                    <a:lumMod val="50000"/>
                  </a:schemeClr>
                </a:solidFill>
              </a:rPr>
              <a:t>and demonstrate</a:t>
            </a:r>
            <a:r>
              <a:rPr lang="en-US" i="1" dirty="0">
                <a:solidFill>
                  <a:srgbClr val="C00000"/>
                </a:solidFill>
              </a:rPr>
              <a:t> </a:t>
            </a:r>
            <a:r>
              <a:rPr lang="en-US" b="1" dirty="0">
                <a:solidFill>
                  <a:srgbClr val="C00000"/>
                </a:solidFill>
              </a:rPr>
              <a:t>tourniquet</a:t>
            </a:r>
            <a:r>
              <a:rPr lang="en-US" b="1" dirty="0"/>
              <a:t> </a:t>
            </a:r>
            <a:r>
              <a:rPr lang="en-US" b="1" dirty="0">
                <a:solidFill>
                  <a:srgbClr val="C00000"/>
                </a:solidFill>
              </a:rPr>
              <a:t>usage </a:t>
            </a:r>
            <a:r>
              <a:rPr lang="en-US" dirty="0">
                <a:solidFill>
                  <a:schemeClr val="tx1">
                    <a:lumMod val="95000"/>
                    <a:lumOff val="5000"/>
                  </a:schemeClr>
                </a:solidFill>
              </a:rPr>
              <a:t>for hemorrhage control.</a:t>
            </a:r>
          </a:p>
          <a:p>
            <a:pPr>
              <a:lnSpc>
                <a:spcPct val="150000"/>
              </a:lnSpc>
            </a:pPr>
            <a:endParaRPr lang="en-US" b="1" dirty="0">
              <a:solidFill>
                <a:schemeClr val="tx1">
                  <a:lumMod val="95000"/>
                  <a:lumOff val="5000"/>
                </a:schemeClr>
              </a:solidFill>
            </a:endParaRPr>
          </a:p>
          <a:p>
            <a:pPr>
              <a:lnSpc>
                <a:spcPct val="150000"/>
              </a:lnSpc>
            </a:pPr>
            <a:r>
              <a:rPr lang="en-US" b="1" dirty="0">
                <a:solidFill>
                  <a:schemeClr val="tx1">
                    <a:lumMod val="95000"/>
                    <a:lumOff val="5000"/>
                  </a:schemeClr>
                </a:solidFill>
              </a:rPr>
              <a:t>Note: </a:t>
            </a:r>
            <a:r>
              <a:rPr lang="en-US" dirty="0">
                <a:solidFill>
                  <a:schemeClr val="tx1">
                    <a:lumMod val="95000"/>
                    <a:lumOff val="5000"/>
                  </a:schemeClr>
                </a:solidFill>
              </a:rPr>
              <a:t>Objectives four and five discuss and demonstrate bleeding control for </a:t>
            </a:r>
            <a:r>
              <a:rPr lang="en-US" u="sng" dirty="0">
                <a:solidFill>
                  <a:schemeClr val="tx1">
                    <a:lumMod val="95000"/>
                    <a:lumOff val="5000"/>
                  </a:schemeClr>
                </a:solidFill>
              </a:rPr>
              <a:t>TWO</a:t>
            </a:r>
            <a:r>
              <a:rPr lang="en-US" dirty="0">
                <a:solidFill>
                  <a:schemeClr val="tx1">
                    <a:lumMod val="95000"/>
                    <a:lumOff val="5000"/>
                  </a:schemeClr>
                </a:solidFill>
              </a:rPr>
              <a:t> locations </a:t>
            </a:r>
            <a:r>
              <a:rPr lang="en-US" b="1" dirty="0">
                <a:solidFill>
                  <a:srgbClr val="0070C0"/>
                </a:solidFill>
              </a:rPr>
              <a:t>Junctional</a:t>
            </a:r>
            <a:r>
              <a:rPr lang="en-US" dirty="0">
                <a:solidFill>
                  <a:schemeClr val="tx1">
                    <a:lumMod val="95000"/>
                    <a:lumOff val="5000"/>
                  </a:schemeClr>
                </a:solidFill>
              </a:rPr>
              <a:t> and </a:t>
            </a:r>
            <a:r>
              <a:rPr lang="en-US" b="1" dirty="0">
                <a:solidFill>
                  <a:srgbClr val="00B050"/>
                </a:solidFill>
              </a:rPr>
              <a:t>Extremity</a:t>
            </a:r>
            <a:r>
              <a:rPr lang="en-US" b="1" dirty="0"/>
              <a:t>.</a:t>
            </a:r>
            <a:endParaRPr lang="en-US" b="1" dirty="0">
              <a:solidFill>
                <a:srgbClr val="00B050"/>
              </a:solidFill>
            </a:endParaRPr>
          </a:p>
          <a:p>
            <a:endParaRPr lang="en-US" dirty="0">
              <a:solidFill>
                <a:prstClr val="black"/>
              </a:solidFill>
            </a:endParaRPr>
          </a:p>
          <a:p>
            <a:endParaRPr lang="en-US" dirty="0"/>
          </a:p>
        </p:txBody>
      </p:sp>
    </p:spTree>
    <p:extLst>
      <p:ext uri="{BB962C8B-B14F-4D97-AF65-F5344CB8AC3E}">
        <p14:creationId xmlns:p14="http://schemas.microsoft.com/office/powerpoint/2010/main" val="283407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40</a:t>
            </a:fld>
            <a:endParaRPr lang="en-US">
              <a:solidFill>
                <a:prstClr val="black"/>
              </a:solidFill>
            </a:endParaRPr>
          </a:p>
        </p:txBody>
      </p:sp>
      <p:sp>
        <p:nvSpPr>
          <p:cNvPr id="5" name="Notes Placeholder 4">
            <a:extLst>
              <a:ext uri="{FF2B5EF4-FFF2-40B4-BE49-F238E27FC236}">
                <a16:creationId xmlns:a16="http://schemas.microsoft.com/office/drawing/2014/main" id="{046F60A7-6F55-47C9-8119-3F9C90965C8C}"/>
              </a:ext>
            </a:extLst>
          </p:cNvPr>
          <p:cNvSpPr>
            <a:spLocks noGrp="1"/>
          </p:cNvSpPr>
          <p:nvPr>
            <p:ph type="body" sz="quarter" idx="3"/>
          </p:nvPr>
        </p:nvSpPr>
        <p:spPr>
          <a:xfrm>
            <a:off x="554831" y="3159578"/>
            <a:ext cx="5486400" cy="1316627"/>
          </a:xfrm>
        </p:spPr>
        <p:txBody>
          <a:bodyPr/>
          <a:lstStyle/>
          <a:p>
            <a:r>
              <a:rPr lang="en-US" dirty="0"/>
              <a:t>Pediatric related emergency medicine evidence </a:t>
            </a:r>
            <a:r>
              <a:rPr lang="en-US" dirty="0">
                <a:solidFill>
                  <a:schemeClr val="bg1">
                    <a:lumMod val="50000"/>
                  </a:schemeClr>
                </a:solidFill>
              </a:rPr>
              <a:t>(specifically trauma data) </a:t>
            </a:r>
            <a:r>
              <a:rPr lang="en-US" dirty="0"/>
              <a:t>is difficult to obtain. This is secondary to the infrequency of injury, as well as the lack of published data. </a:t>
            </a:r>
          </a:p>
          <a:p>
            <a:endParaRPr lang="en-US" dirty="0"/>
          </a:p>
          <a:p>
            <a:pPr lvl="0"/>
            <a:r>
              <a:rPr lang="en-US" dirty="0">
                <a:solidFill>
                  <a:prstClr val="black"/>
                </a:solidFill>
              </a:rPr>
              <a:t>Supportive evidence is always changing. It will be important to update the following slides every six months.</a:t>
            </a:r>
          </a:p>
        </p:txBody>
      </p:sp>
    </p:spTree>
    <p:extLst>
      <p:ext uri="{BB962C8B-B14F-4D97-AF65-F5344CB8AC3E}">
        <p14:creationId xmlns:p14="http://schemas.microsoft.com/office/powerpoint/2010/main" val="28052942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23C06-E23F-458F-BDFD-AE89A8D77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4">
            <a:extLst>
              <a:ext uri="{FF2B5EF4-FFF2-40B4-BE49-F238E27FC236}">
                <a16:creationId xmlns:a16="http://schemas.microsoft.com/office/drawing/2014/main" id="{9B71FD68-6D83-4450-8D14-CC72E198C6D0}"/>
              </a:ext>
            </a:extLst>
          </p:cNvPr>
          <p:cNvSpPr>
            <a:spLocks noGrp="1"/>
          </p:cNvSpPr>
          <p:nvPr>
            <p:ph type="body" sz="quarter" idx="3"/>
          </p:nvPr>
        </p:nvSpPr>
        <p:spPr>
          <a:xfrm>
            <a:off x="554831" y="3159579"/>
            <a:ext cx="5486400" cy="544674"/>
          </a:xfrm>
        </p:spPr>
        <p:txBody>
          <a:bodyPr/>
          <a:lstStyle/>
          <a:p>
            <a:r>
              <a:rPr lang="en-US" dirty="0"/>
              <a:t>Supportive evidence is always changing. It will be important to update these slides every six months.</a:t>
            </a:r>
          </a:p>
        </p:txBody>
      </p:sp>
    </p:spTree>
    <p:extLst>
      <p:ext uri="{BB962C8B-B14F-4D97-AF65-F5344CB8AC3E}">
        <p14:creationId xmlns:p14="http://schemas.microsoft.com/office/powerpoint/2010/main" val="14123032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23C06-E23F-458F-BDFD-AE89A8D77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4">
            <a:extLst>
              <a:ext uri="{FF2B5EF4-FFF2-40B4-BE49-F238E27FC236}">
                <a16:creationId xmlns:a16="http://schemas.microsoft.com/office/drawing/2014/main" id="{0791AA13-EC96-4E5F-BAF0-8D0E34B9FC20}"/>
              </a:ext>
            </a:extLst>
          </p:cNvPr>
          <p:cNvSpPr>
            <a:spLocks noGrp="1"/>
          </p:cNvSpPr>
          <p:nvPr>
            <p:ph type="body" sz="quarter" idx="3"/>
          </p:nvPr>
        </p:nvSpPr>
        <p:spPr>
          <a:xfrm>
            <a:off x="554831" y="3159579"/>
            <a:ext cx="5486400" cy="544674"/>
          </a:xfrm>
        </p:spPr>
        <p:txBody>
          <a:bodyPr/>
          <a:lstStyle/>
          <a:p>
            <a:pPr lvl="0"/>
            <a:r>
              <a:rPr lang="en-US" dirty="0">
                <a:solidFill>
                  <a:prstClr val="black"/>
                </a:solidFill>
              </a:rPr>
              <a:t>Supportive evidence is always changing. It will be important to update these slides every six months.</a:t>
            </a:r>
          </a:p>
          <a:p>
            <a:endParaRPr lang="en-US" dirty="0"/>
          </a:p>
        </p:txBody>
      </p:sp>
    </p:spTree>
    <p:extLst>
      <p:ext uri="{BB962C8B-B14F-4D97-AF65-F5344CB8AC3E}">
        <p14:creationId xmlns:p14="http://schemas.microsoft.com/office/powerpoint/2010/main" val="31741402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7700" y="4400550"/>
            <a:ext cx="5562600" cy="3600450"/>
          </a:xfrm>
        </p:spPr>
        <p:txBody>
          <a:bodyPr/>
          <a:lstStyle/>
          <a:p>
            <a:r>
              <a:rPr lang="en-US" b="1" dirty="0"/>
              <a:t>Thank you for participating in the Small Limb Hemorrhage Control Program.</a:t>
            </a:r>
          </a:p>
          <a:p>
            <a:endParaRPr lang="en-US" dirty="0"/>
          </a:p>
          <a:p>
            <a:r>
              <a:rPr lang="en-US" dirty="0"/>
              <a:t>If you have any questions, concerns or would like additional information please contact:</a:t>
            </a:r>
          </a:p>
          <a:p>
            <a:endParaRPr lang="en-US" dirty="0"/>
          </a:p>
          <a:p>
            <a:r>
              <a:rPr lang="en-US" dirty="0"/>
              <a:t>North American Rescue®, LLC </a:t>
            </a:r>
          </a:p>
          <a:p>
            <a:endParaRPr lang="en-US" dirty="0"/>
          </a:p>
          <a:p>
            <a:r>
              <a:rPr lang="en-US" dirty="0"/>
              <a:t>email: info@NARescue.com</a:t>
            </a:r>
          </a:p>
          <a:p>
            <a:endParaRPr lang="en-US" b="1" dirty="0"/>
          </a:p>
          <a:p>
            <a:r>
              <a:rPr lang="en-US" dirty="0"/>
              <a:t>Tel: 864.675.9800</a:t>
            </a:r>
            <a:endParaRPr lang="en-US" cap="all" dirty="0"/>
          </a:p>
          <a:p>
            <a:endParaRPr lang="en-US" dirty="0"/>
          </a:p>
          <a:p>
            <a:r>
              <a:rPr lang="en-US" dirty="0"/>
              <a:t>Mail: 35 Tedwall Court</a:t>
            </a:r>
            <a:br>
              <a:rPr lang="en-US" dirty="0"/>
            </a:br>
            <a:r>
              <a:rPr lang="en-US" dirty="0"/>
              <a:t>          Greer, SC 29650-4791</a:t>
            </a:r>
            <a:br>
              <a:rPr lang="en-US" dirty="0"/>
            </a:br>
            <a:endParaRPr lang="en-US" dirty="0"/>
          </a:p>
          <a:p>
            <a:r>
              <a:rPr lang="en-US" dirty="0"/>
              <a:t>Fax: 864.675.9880</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t>43</a:t>
            </a:fld>
            <a:endParaRPr lang="en-US"/>
          </a:p>
        </p:txBody>
      </p:sp>
    </p:spTree>
    <p:extLst>
      <p:ext uri="{BB962C8B-B14F-4D97-AF65-F5344CB8AC3E}">
        <p14:creationId xmlns:p14="http://schemas.microsoft.com/office/powerpoint/2010/main" val="1947558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23C06-E23F-458F-BDFD-AE89A8D77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a:extLst>
              <a:ext uri="{FF2B5EF4-FFF2-40B4-BE49-F238E27FC236}">
                <a16:creationId xmlns:a16="http://schemas.microsoft.com/office/drawing/2014/main" id="{5C45D320-7785-4B54-B77A-BFEDAA296CD8}"/>
              </a:ext>
            </a:extLst>
          </p:cNvPr>
          <p:cNvSpPr>
            <a:spLocks noGrp="1"/>
          </p:cNvSpPr>
          <p:nvPr>
            <p:ph type="body" sz="quarter" idx="3"/>
          </p:nvPr>
        </p:nvSpPr>
        <p:spPr>
          <a:xfrm>
            <a:off x="685800" y="3031379"/>
            <a:ext cx="5486400" cy="4536369"/>
          </a:xfrm>
        </p:spPr>
        <p:txBody>
          <a:bodyPr/>
          <a:lstStyle/>
          <a:p>
            <a:r>
              <a:rPr lang="en-US" dirty="0">
                <a:solidFill>
                  <a:schemeClr val="bg1">
                    <a:lumMod val="50000"/>
                  </a:schemeClr>
                </a:solidFill>
              </a:rPr>
              <a:t>Objective 1: List five established methods to control hemorrhage.</a:t>
            </a:r>
          </a:p>
          <a:p>
            <a:endParaRPr lang="en-US" sz="1050" dirty="0">
              <a:solidFill>
                <a:schemeClr val="bg1">
                  <a:lumMod val="50000"/>
                </a:schemeClr>
              </a:solidFill>
            </a:endParaRPr>
          </a:p>
          <a:p>
            <a:r>
              <a:rPr lang="en-US" b="1" dirty="0">
                <a:solidFill>
                  <a:schemeClr val="bg1">
                    <a:lumMod val="50000"/>
                  </a:schemeClr>
                </a:solidFill>
              </a:rPr>
              <a:t>Note :</a:t>
            </a:r>
            <a:r>
              <a:rPr lang="en-US" dirty="0">
                <a:solidFill>
                  <a:schemeClr val="bg1">
                    <a:lumMod val="50000"/>
                  </a:schemeClr>
                </a:solidFill>
              </a:rPr>
              <a:t> This illustration begins the conversation regarding differences between </a:t>
            </a:r>
            <a:r>
              <a:rPr lang="en-US" dirty="0">
                <a:solidFill>
                  <a:srgbClr val="0070C0"/>
                </a:solidFill>
              </a:rPr>
              <a:t>Junctional </a:t>
            </a:r>
            <a:r>
              <a:rPr lang="en-US" dirty="0">
                <a:solidFill>
                  <a:schemeClr val="bg1">
                    <a:lumMod val="50000"/>
                  </a:schemeClr>
                </a:solidFill>
              </a:rPr>
              <a:t>and </a:t>
            </a:r>
            <a:r>
              <a:rPr lang="en-US" dirty="0">
                <a:solidFill>
                  <a:srgbClr val="00B050"/>
                </a:solidFill>
              </a:rPr>
              <a:t>Extremity </a:t>
            </a:r>
            <a:r>
              <a:rPr lang="en-US" dirty="0">
                <a:solidFill>
                  <a:schemeClr val="bg1">
                    <a:lumMod val="50000"/>
                  </a:schemeClr>
                </a:solidFill>
              </a:rPr>
              <a:t>bleeding control.</a:t>
            </a:r>
          </a:p>
          <a:p>
            <a:endParaRPr lang="en-US" b="1" dirty="0"/>
          </a:p>
          <a:p>
            <a:r>
              <a:rPr lang="en-US" b="1" dirty="0"/>
              <a:t>There are five established, evidenced based methods to control bleeding discussed </a:t>
            </a:r>
            <a:r>
              <a:rPr lang="en-US" dirty="0">
                <a:solidFill>
                  <a:schemeClr val="bg1">
                    <a:lumMod val="50000"/>
                  </a:schemeClr>
                </a:solidFill>
              </a:rPr>
              <a:t>and demonstrated </a:t>
            </a:r>
            <a:r>
              <a:rPr lang="en-US" b="1" dirty="0"/>
              <a:t>within this program. </a:t>
            </a:r>
          </a:p>
          <a:p>
            <a:endParaRPr lang="en-US" b="1" dirty="0"/>
          </a:p>
          <a:p>
            <a:pPr marL="342900" indent="-342900">
              <a:buFont typeface="Arial" panose="020B0604020202020204" pitchFamily="34" charset="0"/>
              <a:buChar char="•"/>
            </a:pPr>
            <a:r>
              <a:rPr lang="en-US" b="1" dirty="0">
                <a:solidFill>
                  <a:srgbClr val="C00000"/>
                </a:solidFill>
              </a:rPr>
              <a:t>Direct pressure: </a:t>
            </a:r>
            <a:r>
              <a:rPr lang="en-US" dirty="0"/>
              <a:t>Application of dressing material and pressure directly on a wound </a:t>
            </a:r>
            <a:r>
              <a:rPr lang="en-US" dirty="0">
                <a:solidFill>
                  <a:schemeClr val="bg1">
                    <a:lumMod val="50000"/>
                  </a:schemeClr>
                </a:solidFill>
              </a:rPr>
              <a:t>(</a:t>
            </a:r>
            <a:r>
              <a:rPr lang="en-US" i="1" dirty="0">
                <a:solidFill>
                  <a:schemeClr val="bg1">
                    <a:lumMod val="50000"/>
                  </a:schemeClr>
                </a:solidFill>
              </a:rPr>
              <a:t>for minimal bleeding</a:t>
            </a:r>
            <a:r>
              <a:rPr lang="en-US" dirty="0">
                <a:solidFill>
                  <a:schemeClr val="bg1">
                    <a:lumMod val="50000"/>
                  </a:schemeClr>
                </a:solidFill>
              </a:rPr>
              <a:t>).</a:t>
            </a:r>
            <a:endParaRPr lang="en-US" dirty="0"/>
          </a:p>
          <a:p>
            <a:pPr marL="342900" indent="-342900">
              <a:buFont typeface="Arial" panose="020B0604020202020204" pitchFamily="34" charset="0"/>
              <a:buChar char="•"/>
            </a:pPr>
            <a:r>
              <a:rPr lang="en-US" b="1" dirty="0">
                <a:solidFill>
                  <a:srgbClr val="C00000"/>
                </a:solidFill>
              </a:rPr>
              <a:t>Digital pressure: </a:t>
            </a:r>
            <a:r>
              <a:rPr lang="en-US" dirty="0"/>
              <a:t>Identification of bleeding vessel(s)</a:t>
            </a:r>
            <a:r>
              <a:rPr lang="en-US" dirty="0">
                <a:solidFill>
                  <a:schemeClr val="bg1">
                    <a:lumMod val="50000"/>
                  </a:schemeClr>
                </a:solidFill>
              </a:rPr>
              <a:t> (accomplished </a:t>
            </a:r>
            <a:r>
              <a:rPr lang="en-US" i="1" dirty="0">
                <a:solidFill>
                  <a:schemeClr val="bg1">
                    <a:lumMod val="50000"/>
                  </a:schemeClr>
                </a:solidFill>
              </a:rPr>
              <a:t>visually and deliberately {see and compress}, or tactilely / blindly {feel for and compress anything wet and warm}</a:t>
            </a:r>
            <a:r>
              <a:rPr lang="en-US" dirty="0">
                <a:solidFill>
                  <a:schemeClr val="bg1">
                    <a:lumMod val="50000"/>
                  </a:schemeClr>
                </a:solidFill>
              </a:rPr>
              <a:t>) </a:t>
            </a:r>
            <a:r>
              <a:rPr lang="en-US" dirty="0"/>
              <a:t>with</a:t>
            </a:r>
            <a:r>
              <a:rPr lang="en-US" i="1" dirty="0"/>
              <a:t> </a:t>
            </a:r>
            <a:r>
              <a:rPr lang="en-US" dirty="0"/>
              <a:t>fingertip(s) pressing bleeding vessel(s) against the bone</a:t>
            </a:r>
            <a:r>
              <a:rPr lang="en-US" dirty="0">
                <a:solidFill>
                  <a:schemeClr val="bg1">
                    <a:lumMod val="50000"/>
                  </a:schemeClr>
                </a:solidFill>
              </a:rPr>
              <a:t> (</a:t>
            </a:r>
            <a:r>
              <a:rPr lang="en-US" i="1" dirty="0">
                <a:solidFill>
                  <a:schemeClr val="bg1">
                    <a:lumMod val="50000"/>
                  </a:schemeClr>
                </a:solidFill>
              </a:rPr>
              <a:t>for moderate to severe bleeding</a:t>
            </a:r>
            <a:r>
              <a:rPr lang="en-US" dirty="0">
                <a:solidFill>
                  <a:schemeClr val="bg1">
                    <a:lumMod val="50000"/>
                  </a:schemeClr>
                </a:solidFill>
              </a:rPr>
              <a:t>).</a:t>
            </a:r>
            <a:endParaRPr lang="en-US" dirty="0"/>
          </a:p>
          <a:p>
            <a:pPr marL="342900" indent="-342900">
              <a:buFont typeface="Arial" panose="020B0604020202020204" pitchFamily="34" charset="0"/>
              <a:buChar char="•"/>
            </a:pPr>
            <a:r>
              <a:rPr lang="en-US" b="1" dirty="0">
                <a:solidFill>
                  <a:srgbClr val="C00000"/>
                </a:solidFill>
              </a:rPr>
              <a:t>Wound packing: </a:t>
            </a:r>
            <a:r>
              <a:rPr lang="en-US" i="1" dirty="0">
                <a:solidFill>
                  <a:schemeClr val="bg1">
                    <a:lumMod val="50000"/>
                  </a:schemeClr>
                </a:solidFill>
              </a:rPr>
              <a:t>In conjunction with digital pressure, </a:t>
            </a:r>
            <a:r>
              <a:rPr lang="en-US" dirty="0"/>
              <a:t>is the </a:t>
            </a:r>
            <a:r>
              <a:rPr lang="en-US" i="1" dirty="0"/>
              <a:t>methodical </a:t>
            </a:r>
            <a:r>
              <a:rPr lang="en-US" dirty="0"/>
              <a:t>process of placing dressing material </a:t>
            </a:r>
            <a:r>
              <a:rPr lang="en-US" i="1" dirty="0"/>
              <a:t>systematically </a:t>
            </a:r>
            <a:r>
              <a:rPr lang="en-US" dirty="0"/>
              <a:t>under finger-tip(s) into, and then completely filling, a wound cavity. </a:t>
            </a:r>
            <a:r>
              <a:rPr lang="en-US" b="1" dirty="0"/>
              <a:t>Packing of wound is complete</a:t>
            </a:r>
            <a:r>
              <a:rPr lang="en-US" dirty="0"/>
              <a:t> - </a:t>
            </a:r>
            <a:r>
              <a:rPr lang="en-US" b="1" dirty="0"/>
              <a:t>ONLY</a:t>
            </a:r>
            <a:r>
              <a:rPr lang="en-US" dirty="0"/>
              <a:t> - </a:t>
            </a:r>
            <a:r>
              <a:rPr lang="en-US" b="1" dirty="0"/>
              <a:t>when the cavity is entirely full</a:t>
            </a:r>
            <a:r>
              <a:rPr lang="en-US" b="1" dirty="0">
                <a:solidFill>
                  <a:schemeClr val="bg1">
                    <a:lumMod val="50000"/>
                  </a:schemeClr>
                </a:solidFill>
              </a:rPr>
              <a:t> </a:t>
            </a:r>
            <a:r>
              <a:rPr lang="en-US" dirty="0">
                <a:solidFill>
                  <a:schemeClr val="bg1">
                    <a:lumMod val="50000"/>
                  </a:schemeClr>
                </a:solidFill>
              </a:rPr>
              <a:t>(</a:t>
            </a:r>
            <a:r>
              <a:rPr lang="en-US" i="1" dirty="0">
                <a:solidFill>
                  <a:schemeClr val="bg1">
                    <a:lumMod val="50000"/>
                  </a:schemeClr>
                </a:solidFill>
              </a:rPr>
              <a:t>for moderate to</a:t>
            </a:r>
            <a:r>
              <a:rPr lang="en-US" dirty="0">
                <a:solidFill>
                  <a:schemeClr val="bg1">
                    <a:lumMod val="50000"/>
                  </a:schemeClr>
                </a:solidFill>
              </a:rPr>
              <a:t> </a:t>
            </a:r>
            <a:r>
              <a:rPr lang="en-US" i="1" dirty="0">
                <a:solidFill>
                  <a:schemeClr val="bg1">
                    <a:lumMod val="50000"/>
                  </a:schemeClr>
                </a:solidFill>
              </a:rPr>
              <a:t>severe bleeding</a:t>
            </a:r>
            <a:r>
              <a:rPr lang="en-US" dirty="0">
                <a:solidFill>
                  <a:schemeClr val="bg1">
                    <a:lumMod val="50000"/>
                  </a:schemeClr>
                </a:solidFill>
              </a:rPr>
              <a:t>)</a:t>
            </a:r>
            <a:r>
              <a:rPr lang="en-US" dirty="0"/>
              <a:t>.</a:t>
            </a:r>
          </a:p>
          <a:p>
            <a:pPr marL="342900" indent="-342900">
              <a:buFont typeface="Arial" panose="020B0604020202020204" pitchFamily="34" charset="0"/>
              <a:buChar char="•"/>
            </a:pPr>
            <a:r>
              <a:rPr lang="en-US" b="1" dirty="0">
                <a:solidFill>
                  <a:srgbClr val="C00000"/>
                </a:solidFill>
              </a:rPr>
              <a:t>Pressure bandage: </a:t>
            </a:r>
            <a:r>
              <a:rPr lang="en-US" dirty="0"/>
              <a:t>Applied, in conjunction with dressing or wound packing material, to maintain pressure on injury site and hold would packing in position.</a:t>
            </a:r>
            <a:r>
              <a:rPr lang="en-US" dirty="0">
                <a:solidFill>
                  <a:schemeClr val="bg1">
                    <a:lumMod val="50000"/>
                  </a:schemeClr>
                </a:solidFill>
              </a:rPr>
              <a:t> (</a:t>
            </a:r>
            <a:r>
              <a:rPr lang="en-US" i="1" dirty="0">
                <a:solidFill>
                  <a:schemeClr val="bg1">
                    <a:lumMod val="50000"/>
                  </a:schemeClr>
                </a:solidFill>
              </a:rPr>
              <a:t>for moderate to</a:t>
            </a:r>
            <a:r>
              <a:rPr lang="en-US" dirty="0">
                <a:solidFill>
                  <a:schemeClr val="bg1">
                    <a:lumMod val="50000"/>
                  </a:schemeClr>
                </a:solidFill>
              </a:rPr>
              <a:t> </a:t>
            </a:r>
            <a:r>
              <a:rPr lang="en-US" i="1" dirty="0">
                <a:solidFill>
                  <a:schemeClr val="bg1">
                    <a:lumMod val="50000"/>
                  </a:schemeClr>
                </a:solidFill>
              </a:rPr>
              <a:t>severe bleeding</a:t>
            </a:r>
            <a:r>
              <a:rPr lang="en-US" dirty="0">
                <a:solidFill>
                  <a:schemeClr val="bg1">
                    <a:lumMod val="50000"/>
                  </a:schemeClr>
                </a:solidFill>
              </a:rPr>
              <a:t>)</a:t>
            </a:r>
            <a:r>
              <a:rPr lang="en-US" dirty="0"/>
              <a:t> </a:t>
            </a:r>
          </a:p>
          <a:p>
            <a:pPr marL="342900" indent="-342900">
              <a:buFont typeface="Arial" panose="020B0604020202020204" pitchFamily="34" charset="0"/>
              <a:buChar char="•"/>
            </a:pPr>
            <a:r>
              <a:rPr lang="en-US" b="1" dirty="0">
                <a:solidFill>
                  <a:srgbClr val="C00000"/>
                </a:solidFill>
              </a:rPr>
              <a:t>Tourniquet:</a:t>
            </a:r>
            <a:r>
              <a:rPr lang="en-US" dirty="0"/>
              <a:t> Applied to eliminate </a:t>
            </a:r>
            <a:r>
              <a:rPr lang="en-US" b="1" u="sng" dirty="0"/>
              <a:t>ALL</a:t>
            </a:r>
            <a:r>
              <a:rPr lang="en-US" b="1" dirty="0"/>
              <a:t> </a:t>
            </a:r>
            <a:r>
              <a:rPr lang="en-US" dirty="0"/>
              <a:t>circulation to an extremity </a:t>
            </a:r>
            <a:r>
              <a:rPr lang="en-US" dirty="0">
                <a:solidFill>
                  <a:schemeClr val="bg1">
                    <a:lumMod val="50000"/>
                  </a:schemeClr>
                </a:solidFill>
              </a:rPr>
              <a:t>(for </a:t>
            </a:r>
            <a:r>
              <a:rPr lang="en-US" i="1" dirty="0">
                <a:solidFill>
                  <a:schemeClr val="bg1">
                    <a:lumMod val="50000"/>
                  </a:schemeClr>
                </a:solidFill>
              </a:rPr>
              <a:t>life-threating bleeding</a:t>
            </a:r>
            <a:r>
              <a:rPr lang="en-US" dirty="0">
                <a:solidFill>
                  <a:schemeClr val="bg1">
                    <a:lumMod val="50000"/>
                  </a:schemeClr>
                </a:solidFill>
              </a:rPr>
              <a:t>).</a:t>
            </a:r>
            <a:endParaRPr lang="en-US" dirty="0"/>
          </a:p>
          <a:p>
            <a:endParaRPr lang="en-US" dirty="0"/>
          </a:p>
        </p:txBody>
      </p:sp>
    </p:spTree>
    <p:extLst>
      <p:ext uri="{BB962C8B-B14F-4D97-AF65-F5344CB8AC3E}">
        <p14:creationId xmlns:p14="http://schemas.microsoft.com/office/powerpoint/2010/main" val="345206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6</a:t>
            </a:fld>
            <a:endParaRPr lang="en-US">
              <a:solidFill>
                <a:prstClr val="black"/>
              </a:solidFill>
            </a:endParaRPr>
          </a:p>
        </p:txBody>
      </p:sp>
      <p:sp>
        <p:nvSpPr>
          <p:cNvPr id="5" name="Notes Placeholder 4">
            <a:extLst>
              <a:ext uri="{FF2B5EF4-FFF2-40B4-BE49-F238E27FC236}">
                <a16:creationId xmlns:a16="http://schemas.microsoft.com/office/drawing/2014/main" id="{462C84D4-439C-4874-940B-9F1AC443CF0A}"/>
              </a:ext>
            </a:extLst>
          </p:cNvPr>
          <p:cNvSpPr>
            <a:spLocks noGrp="1"/>
          </p:cNvSpPr>
          <p:nvPr>
            <p:ph type="body" sz="quarter" idx="3"/>
          </p:nvPr>
        </p:nvSpPr>
        <p:spPr>
          <a:xfrm>
            <a:off x="554831" y="3052396"/>
            <a:ext cx="5486400" cy="2493271"/>
          </a:xfrm>
        </p:spPr>
        <p:txBody>
          <a:bodyPr/>
          <a:lstStyle/>
          <a:p>
            <a:r>
              <a:rPr lang="en-US" dirty="0"/>
              <a:t>Introduction to small limb anatomy.</a:t>
            </a:r>
          </a:p>
          <a:p>
            <a:endParaRPr lang="en-US" dirty="0"/>
          </a:p>
          <a:p>
            <a:r>
              <a:rPr lang="en-US" dirty="0"/>
              <a:t>The following section is the CORNERSTONE for this program. Understanding the scientific reality of small limb related anatomy, various types of injuries, and their management, is critical to saving lives.</a:t>
            </a:r>
          </a:p>
          <a:p>
            <a:endParaRPr lang="en-US" dirty="0"/>
          </a:p>
          <a:p>
            <a:r>
              <a:rPr lang="en-US" dirty="0"/>
              <a:t>Folklore and baseless information are some of the biggest challenges to bleeding management. These challenges can be overcome with scientific evidence and training.</a:t>
            </a:r>
          </a:p>
          <a:p>
            <a:endParaRPr lang="en-US" dirty="0"/>
          </a:p>
          <a:p>
            <a:r>
              <a:rPr lang="en-US" dirty="0"/>
              <a:t>In the next few slides we will explore the anatomy of small extremities </a:t>
            </a:r>
            <a:r>
              <a:rPr lang="en-US" dirty="0">
                <a:solidFill>
                  <a:schemeClr val="bg1">
                    <a:lumMod val="50000"/>
                  </a:schemeClr>
                </a:solidFill>
              </a:rPr>
              <a:t>(as well as  junctional bleeding)</a:t>
            </a:r>
            <a:r>
              <a:rPr lang="en-US" dirty="0"/>
              <a:t> and begin the process of truly understanding hemorrhage control.</a:t>
            </a:r>
          </a:p>
          <a:p>
            <a:endParaRPr lang="en-US" dirty="0"/>
          </a:p>
          <a:p>
            <a:endParaRPr lang="en-US" dirty="0"/>
          </a:p>
        </p:txBody>
      </p:sp>
    </p:spTree>
    <p:extLst>
      <p:ext uri="{BB962C8B-B14F-4D97-AF65-F5344CB8AC3E}">
        <p14:creationId xmlns:p14="http://schemas.microsoft.com/office/powerpoint/2010/main" val="3448218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0" y="525463"/>
            <a:ext cx="3897313" cy="2192337"/>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23C06-E23F-458F-BDFD-AE89A8D77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a:extLst>
              <a:ext uri="{FF2B5EF4-FFF2-40B4-BE49-F238E27FC236}">
                <a16:creationId xmlns:a16="http://schemas.microsoft.com/office/drawing/2014/main" id="{FB47C5D4-67DE-41AB-8C79-378350B8F82F}"/>
              </a:ext>
            </a:extLst>
          </p:cNvPr>
          <p:cNvSpPr>
            <a:spLocks noGrp="1"/>
          </p:cNvSpPr>
          <p:nvPr>
            <p:ph type="body" sz="quarter" idx="3"/>
          </p:nvPr>
        </p:nvSpPr>
        <p:spPr>
          <a:xfrm>
            <a:off x="685800" y="2915233"/>
            <a:ext cx="5486400" cy="5341663"/>
          </a:xfrm>
        </p:spPr>
        <p:txBody>
          <a:bodyPr/>
          <a:lstStyle/>
          <a:p>
            <a:r>
              <a:rPr lang="en-US" dirty="0"/>
              <a:t>Small limbs are present in every age group. </a:t>
            </a:r>
          </a:p>
          <a:p>
            <a:endParaRPr lang="en-US" dirty="0"/>
          </a:p>
          <a:p>
            <a:r>
              <a:rPr lang="en-US" dirty="0"/>
              <a:t>Smaller patient sizes can present perceived challenges for the untrained. This is because select bleeding supplies appear to be designed or intended for the adult of average size. </a:t>
            </a:r>
          </a:p>
          <a:p>
            <a:endParaRPr lang="en-US" dirty="0"/>
          </a:p>
          <a:p>
            <a:r>
              <a:rPr lang="en-US" b="1" dirty="0"/>
              <a:t>Knowing if the challenge is actual or imagined will eliminate barriers and complications </a:t>
            </a:r>
            <a:r>
              <a:rPr lang="en-US" dirty="0"/>
              <a:t>with the management of bleeding emergencies.</a:t>
            </a:r>
          </a:p>
          <a:p>
            <a:endParaRPr lang="en-US" dirty="0"/>
          </a:p>
          <a:p>
            <a:r>
              <a:rPr lang="en-US" b="1" u="sng" dirty="0">
                <a:solidFill>
                  <a:srgbClr val="C00000"/>
                </a:solidFill>
              </a:rPr>
              <a:t>Importantly, most bleeding control supplies WILL work on smaller patients.</a:t>
            </a:r>
          </a:p>
          <a:p>
            <a:endParaRPr lang="en-US" sz="1400" dirty="0">
              <a:solidFill>
                <a:srgbClr val="C00000"/>
              </a:solidFill>
            </a:endParaRPr>
          </a:p>
          <a:p>
            <a:r>
              <a:rPr lang="en-US" b="1" u="sng" dirty="0">
                <a:solidFill>
                  <a:srgbClr val="C00000"/>
                </a:solidFill>
              </a:rPr>
              <a:t>Helpful scientific reality</a:t>
            </a:r>
            <a:r>
              <a:rPr lang="en-US" b="1" dirty="0">
                <a:solidFill>
                  <a:srgbClr val="C00000"/>
                </a:solidFill>
              </a:rPr>
              <a:t>: Younger patients have lower intrinsic blood pressures</a:t>
            </a:r>
            <a:r>
              <a:rPr lang="en-US" dirty="0">
                <a:solidFill>
                  <a:srgbClr val="C00000"/>
                </a:solidFill>
              </a:rPr>
              <a:t> – which </a:t>
            </a:r>
            <a:r>
              <a:rPr lang="en-US" dirty="0">
                <a:solidFill>
                  <a:schemeClr val="bg1">
                    <a:lumMod val="50000"/>
                  </a:schemeClr>
                </a:solidFill>
              </a:rPr>
              <a:t>(fortunately)</a:t>
            </a:r>
            <a:r>
              <a:rPr lang="en-US" dirty="0">
                <a:solidFill>
                  <a:srgbClr val="C00000"/>
                </a:solidFill>
              </a:rPr>
              <a:t> means it takes LESS EFFORT to control their bleeding.</a:t>
            </a:r>
            <a:endParaRPr lang="en-US" dirty="0">
              <a:solidFill>
                <a:schemeClr val="bg1">
                  <a:lumMod val="50000"/>
                </a:schemeClr>
              </a:solidFill>
            </a:endParaRPr>
          </a:p>
          <a:p>
            <a:endParaRPr lang="en-US" dirty="0"/>
          </a:p>
          <a:p>
            <a:r>
              <a:rPr lang="en-US" dirty="0"/>
              <a:t>On rare occasions, one may need to modify the application of certain supplies to control bleeding, but this is in fact rare, and would likely only be necessary for patients considered “newborn” in size.</a:t>
            </a:r>
          </a:p>
          <a:p>
            <a:endParaRPr lang="en-US" dirty="0"/>
          </a:p>
          <a:p>
            <a:r>
              <a:rPr lang="en-US" dirty="0"/>
              <a:t>This program is designed to explain and train bleeding management techniques for those who may encounter small extremities.</a:t>
            </a:r>
          </a:p>
          <a:p>
            <a:endParaRPr lang="en-US" dirty="0"/>
          </a:p>
          <a:p>
            <a:r>
              <a:rPr lang="en-US" b="1" u="sng" dirty="0">
                <a:solidFill>
                  <a:srgbClr val="C00000"/>
                </a:solidFill>
              </a:rPr>
              <a:t>KEY POINT</a:t>
            </a:r>
            <a:r>
              <a:rPr lang="en-US" b="1" dirty="0">
                <a:solidFill>
                  <a:srgbClr val="C00000"/>
                </a:solidFill>
              </a:rPr>
              <a:t>: </a:t>
            </a:r>
            <a:r>
              <a:rPr lang="en-US" dirty="0">
                <a:solidFill>
                  <a:srgbClr val="C00000"/>
                </a:solidFill>
              </a:rPr>
              <a:t>Vascular structures of the extremities are in the same locations </a:t>
            </a:r>
            <a:r>
              <a:rPr lang="en-US" b="1" i="1" dirty="0">
                <a:solidFill>
                  <a:srgbClr val="C00000"/>
                </a:solidFill>
              </a:rPr>
              <a:t>regardless of a patient’s age or size.</a:t>
            </a:r>
          </a:p>
          <a:p>
            <a:endParaRPr lang="en-US" b="1" i="1" dirty="0">
              <a:solidFill>
                <a:srgbClr val="C00000"/>
              </a:solidFill>
            </a:endParaRPr>
          </a:p>
          <a:p>
            <a:r>
              <a:rPr lang="en-US" b="1" u="sng" dirty="0">
                <a:solidFill>
                  <a:srgbClr val="C00000"/>
                </a:solidFill>
              </a:rPr>
              <a:t>FACT</a:t>
            </a:r>
            <a:r>
              <a:rPr lang="en-US" b="1" dirty="0">
                <a:solidFill>
                  <a:srgbClr val="C00000"/>
                </a:solidFill>
              </a:rPr>
              <a:t>:</a:t>
            </a:r>
            <a:r>
              <a:rPr lang="en-US" sz="1600" b="1" dirty="0">
                <a:solidFill>
                  <a:srgbClr val="C00000"/>
                </a:solidFill>
              </a:rPr>
              <a:t> </a:t>
            </a:r>
            <a:r>
              <a:rPr lang="en-US" dirty="0">
                <a:solidFill>
                  <a:srgbClr val="C00000"/>
                </a:solidFill>
              </a:rPr>
              <a:t>Published evidence demonstrates that </a:t>
            </a:r>
            <a:r>
              <a:rPr lang="en-US" b="1" dirty="0">
                <a:solidFill>
                  <a:srgbClr val="C00000"/>
                </a:solidFill>
              </a:rPr>
              <a:t>standard bleeding supplies </a:t>
            </a:r>
            <a:r>
              <a:rPr lang="en-US" dirty="0">
                <a:solidFill>
                  <a:srgbClr val="C00000"/>
                </a:solidFill>
              </a:rPr>
              <a:t>(</a:t>
            </a:r>
            <a:r>
              <a:rPr lang="en-US" i="1" dirty="0">
                <a:solidFill>
                  <a:srgbClr val="C00000"/>
                </a:solidFill>
              </a:rPr>
              <a:t>carried by US Armed Forces and their allies</a:t>
            </a:r>
            <a:r>
              <a:rPr lang="en-US" dirty="0">
                <a:solidFill>
                  <a:srgbClr val="C00000"/>
                </a:solidFill>
              </a:rPr>
              <a:t>) </a:t>
            </a:r>
            <a:r>
              <a:rPr lang="en-US" b="1" dirty="0">
                <a:solidFill>
                  <a:srgbClr val="C00000"/>
                </a:solidFill>
              </a:rPr>
              <a:t>have been effective in the treatment of injured children.</a:t>
            </a:r>
            <a:r>
              <a:rPr lang="en-US" dirty="0">
                <a:solidFill>
                  <a:schemeClr val="bg1">
                    <a:lumMod val="50000"/>
                  </a:schemeClr>
                </a:solidFill>
              </a:rPr>
              <a:t> Harcke HT et al</a:t>
            </a:r>
            <a:endParaRPr lang="en-US" b="1" dirty="0">
              <a:solidFill>
                <a:srgbClr val="C00000"/>
              </a:solidFill>
            </a:endParaRPr>
          </a:p>
          <a:p>
            <a:endParaRPr lang="en-US" dirty="0"/>
          </a:p>
        </p:txBody>
      </p:sp>
    </p:spTree>
    <p:extLst>
      <p:ext uri="{BB962C8B-B14F-4D97-AF65-F5344CB8AC3E}">
        <p14:creationId xmlns:p14="http://schemas.microsoft.com/office/powerpoint/2010/main" val="809158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23C06-E23F-458F-BDFD-AE89A8D77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a:extLst>
              <a:ext uri="{FF2B5EF4-FFF2-40B4-BE49-F238E27FC236}">
                <a16:creationId xmlns:a16="http://schemas.microsoft.com/office/drawing/2014/main" id="{25E3C953-C805-41AB-B46B-E68411902FAF}"/>
              </a:ext>
            </a:extLst>
          </p:cNvPr>
          <p:cNvSpPr>
            <a:spLocks noGrp="1"/>
          </p:cNvSpPr>
          <p:nvPr>
            <p:ph type="body" sz="quarter" idx="3"/>
          </p:nvPr>
        </p:nvSpPr>
        <p:spPr>
          <a:xfrm>
            <a:off x="685800" y="2965939"/>
            <a:ext cx="5486400" cy="1606062"/>
          </a:xfrm>
        </p:spPr>
        <p:txBody>
          <a:bodyPr/>
          <a:lstStyle/>
          <a:p>
            <a:r>
              <a:rPr lang="en-US" dirty="0"/>
              <a:t>This slide begins the conversation that small limbs are present in every age group.</a:t>
            </a:r>
          </a:p>
          <a:p>
            <a:endParaRPr lang="en-US" dirty="0"/>
          </a:p>
          <a:p>
            <a:r>
              <a:rPr lang="en-US" dirty="0"/>
              <a:t>Note the mid-shaft femur </a:t>
            </a:r>
            <a:r>
              <a:rPr lang="en-US" dirty="0">
                <a:solidFill>
                  <a:schemeClr val="bg1">
                    <a:lumMod val="50000"/>
                  </a:schemeClr>
                </a:solidFill>
              </a:rPr>
              <a:t>(transverse) </a:t>
            </a:r>
            <a:r>
              <a:rPr lang="en-US" dirty="0"/>
              <a:t>illustration on the right. This illustration depicts a significant injury that involves multiple tissue layers </a:t>
            </a:r>
            <a:r>
              <a:rPr lang="en-US" dirty="0">
                <a:solidFill>
                  <a:schemeClr val="bg1">
                    <a:lumMod val="50000"/>
                  </a:schemeClr>
                </a:solidFill>
              </a:rPr>
              <a:t>(containing small blood vessels) </a:t>
            </a:r>
            <a:r>
              <a:rPr lang="en-US" dirty="0"/>
              <a:t>as well as large vessels. This injury would be life-threating without proper management.</a:t>
            </a:r>
          </a:p>
          <a:p>
            <a:endParaRPr lang="en-US" dirty="0"/>
          </a:p>
          <a:p>
            <a:r>
              <a:rPr lang="en-US" b="1" dirty="0"/>
              <a:t>KEY POINT: Regardless of age or size our goal must be to STOP THE BLEED.</a:t>
            </a:r>
          </a:p>
        </p:txBody>
      </p:sp>
    </p:spTree>
    <p:extLst>
      <p:ext uri="{BB962C8B-B14F-4D97-AF65-F5344CB8AC3E}">
        <p14:creationId xmlns:p14="http://schemas.microsoft.com/office/powerpoint/2010/main" val="342592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23C06-E23F-458F-BDFD-AE89A8D77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a:extLst>
              <a:ext uri="{FF2B5EF4-FFF2-40B4-BE49-F238E27FC236}">
                <a16:creationId xmlns:a16="http://schemas.microsoft.com/office/drawing/2014/main" id="{7274B95D-AC4D-4194-A33B-B34F5CD290A5}"/>
              </a:ext>
            </a:extLst>
          </p:cNvPr>
          <p:cNvSpPr>
            <a:spLocks noGrp="1"/>
          </p:cNvSpPr>
          <p:nvPr>
            <p:ph type="body" sz="quarter" idx="3"/>
          </p:nvPr>
        </p:nvSpPr>
        <p:spPr>
          <a:xfrm>
            <a:off x="685800" y="2965938"/>
            <a:ext cx="5486400" cy="1419795"/>
          </a:xfrm>
        </p:spPr>
        <p:txBody>
          <a:bodyPr/>
          <a:lstStyle/>
          <a:p>
            <a:r>
              <a:rPr lang="en-US" dirty="0"/>
              <a:t>Let’s use an elementary school age child as an example </a:t>
            </a:r>
            <a:r>
              <a:rPr lang="en-US" dirty="0">
                <a:solidFill>
                  <a:schemeClr val="bg1">
                    <a:lumMod val="50000"/>
                  </a:schemeClr>
                </a:solidFill>
              </a:rPr>
              <a:t>(for the purpose of this discussion, our illustration depicts a six years old child within the 50</a:t>
            </a:r>
            <a:r>
              <a:rPr lang="en-US" baseline="30000" dirty="0">
                <a:solidFill>
                  <a:schemeClr val="bg1">
                    <a:lumMod val="50000"/>
                  </a:schemeClr>
                </a:solidFill>
              </a:rPr>
              <a:t>th</a:t>
            </a:r>
            <a:r>
              <a:rPr lang="en-US" dirty="0">
                <a:solidFill>
                  <a:schemeClr val="bg1">
                    <a:lumMod val="50000"/>
                  </a:schemeClr>
                </a:solidFill>
              </a:rPr>
              <a:t> percentile for height and weight)</a:t>
            </a:r>
            <a:r>
              <a:rPr lang="en-US" dirty="0"/>
              <a:t>.</a:t>
            </a:r>
          </a:p>
          <a:p>
            <a:endParaRPr lang="en-US" dirty="0"/>
          </a:p>
          <a:p>
            <a:r>
              <a:rPr lang="en-US" b="1" dirty="0"/>
              <a:t>KEY POINT: TO STOP THE BLEED, we need to firmly compress bleeding vessels against a solid structure </a:t>
            </a:r>
            <a:r>
              <a:rPr lang="en-US" dirty="0">
                <a:solidFill>
                  <a:schemeClr val="bg1">
                    <a:lumMod val="50000"/>
                  </a:schemeClr>
                </a:solidFill>
              </a:rPr>
              <a:t>(bone)</a:t>
            </a:r>
            <a:r>
              <a:rPr lang="en-US" dirty="0"/>
              <a:t>.</a:t>
            </a:r>
          </a:p>
        </p:txBody>
      </p:sp>
    </p:spTree>
    <p:extLst>
      <p:ext uri="{BB962C8B-B14F-4D97-AF65-F5344CB8AC3E}">
        <p14:creationId xmlns:p14="http://schemas.microsoft.com/office/powerpoint/2010/main" val="3084393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 Placeholder 3"/>
          <p:cNvSpPr>
            <a:spLocks noGrp="1"/>
          </p:cNvSpPr>
          <p:nvPr>
            <p:ph type="body" sz="quarter" idx="10" hasCustomPrompt="1"/>
          </p:nvPr>
        </p:nvSpPr>
        <p:spPr>
          <a:xfrm>
            <a:off x="4253449" y="5362500"/>
            <a:ext cx="6018672" cy="430993"/>
          </a:xfrm>
          <a:prstGeom prst="rect">
            <a:avLst/>
          </a:prstGeom>
        </p:spPr>
        <p:txBody>
          <a:bodyPr lIns="0" rIns="0"/>
          <a:lstStyle>
            <a:lvl1pPr marL="0" indent="0" algn="r" rtl="0">
              <a:buNone/>
              <a:defRPr sz="2400">
                <a:solidFill>
                  <a:schemeClr val="bg1"/>
                </a:solidFill>
              </a:defRPr>
            </a:lvl1pPr>
          </a:lstStyle>
          <a:p>
            <a:pPr lvl="0"/>
            <a:r>
              <a:rPr lang="en-US" sz="3200" dirty="0"/>
              <a:t>Presentation Title</a:t>
            </a:r>
            <a:endParaRPr lang="en-US" dirty="0"/>
          </a:p>
        </p:txBody>
      </p:sp>
      <p:sp>
        <p:nvSpPr>
          <p:cNvPr id="8" name="Text Placeholder 3"/>
          <p:cNvSpPr>
            <a:spLocks noGrp="1"/>
          </p:cNvSpPr>
          <p:nvPr>
            <p:ph type="body" sz="quarter" idx="11" hasCustomPrompt="1"/>
          </p:nvPr>
        </p:nvSpPr>
        <p:spPr>
          <a:xfrm>
            <a:off x="5585821" y="5791482"/>
            <a:ext cx="4686300" cy="423689"/>
          </a:xfrm>
          <a:prstGeom prst="rect">
            <a:avLst/>
          </a:prstGeom>
        </p:spPr>
        <p:txBody>
          <a:bodyPr lIns="0" rIns="0"/>
          <a:lstStyle>
            <a:lvl1pPr marL="0" indent="0" algn="r" rtl="0">
              <a:buNone/>
              <a:defRPr sz="2400">
                <a:solidFill>
                  <a:schemeClr val="bg1"/>
                </a:solidFill>
              </a:defRPr>
            </a:lvl1pPr>
          </a:lstStyle>
          <a:p>
            <a:pPr lvl="0"/>
            <a:r>
              <a:rPr lang="en-US" sz="3200" dirty="0"/>
              <a:t>Date</a:t>
            </a:r>
            <a:endParaRPr lang="en-US" dirty="0"/>
          </a:p>
        </p:txBody>
      </p:sp>
    </p:spTree>
    <p:extLst>
      <p:ext uri="{BB962C8B-B14F-4D97-AF65-F5344CB8AC3E}">
        <p14:creationId xmlns:p14="http://schemas.microsoft.com/office/powerpoint/2010/main" val="216906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solidFill>
                <a:prstClr val="black">
                  <a:tint val="75000"/>
                </a:prstClr>
              </a:solidFill>
            </a:endParaRPr>
          </a:p>
        </p:txBody>
      </p:sp>
      <p:sp>
        <p:nvSpPr>
          <p:cNvPr id="9"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1" name="Slide Number Placeholder 5"/>
          <p:cNvSpPr>
            <a:spLocks noGrp="1"/>
          </p:cNvSpPr>
          <p:nvPr>
            <p:ph type="sldNum" sz="quarter" idx="4"/>
          </p:nvPr>
        </p:nvSpPr>
        <p:spPr>
          <a:xfrm>
            <a:off x="11750040" y="641908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247244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imple text left column">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4038600" y="6356351"/>
            <a:ext cx="4114800" cy="365125"/>
          </a:xfrm>
          <a:prstGeom prst="rect">
            <a:avLst/>
          </a:prstGeom>
        </p:spPr>
        <p:txBody>
          <a:bodyPr/>
          <a:lstStyle/>
          <a:p>
            <a:endParaRPr lang="en-US">
              <a:solidFill>
                <a:prstClr val="black">
                  <a:tint val="75000"/>
                </a:prstClr>
              </a:solidFill>
            </a:endParaRPr>
          </a:p>
        </p:txBody>
      </p:sp>
      <p:sp>
        <p:nvSpPr>
          <p:cNvPr id="12"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3" name="Text Placeholder 7"/>
          <p:cNvSpPr>
            <a:spLocks noGrp="1"/>
          </p:cNvSpPr>
          <p:nvPr>
            <p:ph type="body" sz="quarter" idx="12" hasCustomPrompt="1"/>
          </p:nvPr>
        </p:nvSpPr>
        <p:spPr>
          <a:xfrm>
            <a:off x="838201" y="1717199"/>
            <a:ext cx="4930697" cy="3801533"/>
          </a:xfrm>
          <a:prstGeom prst="rect">
            <a:avLst/>
          </a:prstGeom>
        </p:spPr>
        <p:txBody>
          <a:bodyPr/>
          <a:lstStyle>
            <a:lvl1pPr marL="0" indent="0">
              <a:buNone/>
              <a:defRPr sz="2400" b="0" baseline="0"/>
            </a:lvl1pPr>
          </a:lstStyle>
          <a:p>
            <a:pPr lvl="0"/>
            <a:r>
              <a:rPr lang="en-US" dirty="0"/>
              <a:t>Place text here</a:t>
            </a:r>
          </a:p>
        </p:txBody>
      </p:sp>
      <p:sp>
        <p:nvSpPr>
          <p:cNvPr id="14" name="Text Placeholder 7"/>
          <p:cNvSpPr>
            <a:spLocks noGrp="1"/>
          </p:cNvSpPr>
          <p:nvPr>
            <p:ph type="body" sz="quarter" idx="13" hasCustomPrompt="1"/>
          </p:nvPr>
        </p:nvSpPr>
        <p:spPr>
          <a:xfrm>
            <a:off x="838201" y="1238203"/>
            <a:ext cx="4930697" cy="411260"/>
          </a:xfrm>
          <a:prstGeom prst="rect">
            <a:avLst/>
          </a:prstGeom>
        </p:spPr>
        <p:txBody>
          <a:bodyPr/>
          <a:lstStyle>
            <a:lvl1pPr marL="0" indent="0">
              <a:buNone/>
              <a:defRPr sz="2667" b="1" baseline="0"/>
            </a:lvl1pPr>
          </a:lstStyle>
          <a:p>
            <a:pPr lvl="0"/>
            <a:r>
              <a:rPr lang="en-US" dirty="0"/>
              <a:t>Place text here</a:t>
            </a:r>
          </a:p>
        </p:txBody>
      </p:sp>
      <p:sp>
        <p:nvSpPr>
          <p:cNvPr id="17" name="Slide Number Placeholder 5"/>
          <p:cNvSpPr>
            <a:spLocks noGrp="1"/>
          </p:cNvSpPr>
          <p:nvPr>
            <p:ph type="sldNum" sz="quarter" idx="4"/>
          </p:nvPr>
        </p:nvSpPr>
        <p:spPr>
          <a:xfrm>
            <a:off x="11750040" y="641908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3910269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imple text bloc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4038600" y="6356351"/>
            <a:ext cx="4114800" cy="365125"/>
          </a:xfrm>
          <a:prstGeom prst="rect">
            <a:avLst/>
          </a:prstGeom>
        </p:spPr>
        <p:txBody>
          <a:bodyPr/>
          <a:lstStyle/>
          <a:p>
            <a:endParaRPr lang="en-US">
              <a:solidFill>
                <a:prstClr val="black">
                  <a:tint val="75000"/>
                </a:prstClr>
              </a:solidFill>
            </a:endParaRPr>
          </a:p>
        </p:txBody>
      </p:sp>
      <p:sp>
        <p:nvSpPr>
          <p:cNvPr id="12"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3" name="Text Placeholder 7"/>
          <p:cNvSpPr>
            <a:spLocks noGrp="1"/>
          </p:cNvSpPr>
          <p:nvPr>
            <p:ph type="body" sz="quarter" idx="12" hasCustomPrompt="1"/>
          </p:nvPr>
        </p:nvSpPr>
        <p:spPr>
          <a:xfrm>
            <a:off x="838200" y="1717199"/>
            <a:ext cx="10521176" cy="3801533"/>
          </a:xfrm>
          <a:prstGeom prst="rect">
            <a:avLst/>
          </a:prstGeom>
        </p:spPr>
        <p:txBody>
          <a:bodyPr/>
          <a:lstStyle>
            <a:lvl1pPr marL="0" indent="0">
              <a:buNone/>
              <a:defRPr sz="2400" b="0" baseline="0"/>
            </a:lvl1pPr>
          </a:lstStyle>
          <a:p>
            <a:pPr lvl="0"/>
            <a:r>
              <a:rPr lang="en-US" dirty="0"/>
              <a:t>Place text here</a:t>
            </a:r>
          </a:p>
        </p:txBody>
      </p:sp>
      <p:sp>
        <p:nvSpPr>
          <p:cNvPr id="14" name="Text Placeholder 7"/>
          <p:cNvSpPr>
            <a:spLocks noGrp="1"/>
          </p:cNvSpPr>
          <p:nvPr>
            <p:ph type="body" sz="quarter" idx="13" hasCustomPrompt="1"/>
          </p:nvPr>
        </p:nvSpPr>
        <p:spPr>
          <a:xfrm>
            <a:off x="838200" y="1238203"/>
            <a:ext cx="10521176" cy="411260"/>
          </a:xfrm>
          <a:prstGeom prst="rect">
            <a:avLst/>
          </a:prstGeom>
        </p:spPr>
        <p:txBody>
          <a:bodyPr/>
          <a:lstStyle>
            <a:lvl1pPr marL="0" indent="0">
              <a:buNone/>
              <a:defRPr sz="2667" b="1" baseline="0"/>
            </a:lvl1pPr>
          </a:lstStyle>
          <a:p>
            <a:pPr lvl="0"/>
            <a:r>
              <a:rPr lang="en-US" dirty="0"/>
              <a:t>Place text here</a:t>
            </a:r>
          </a:p>
        </p:txBody>
      </p:sp>
      <p:sp>
        <p:nvSpPr>
          <p:cNvPr id="17" name="Slide Number Placeholder 5"/>
          <p:cNvSpPr>
            <a:spLocks noGrp="1"/>
          </p:cNvSpPr>
          <p:nvPr>
            <p:ph type="sldNum" sz="quarter" idx="4"/>
          </p:nvPr>
        </p:nvSpPr>
        <p:spPr>
          <a:xfrm>
            <a:off x="11750040" y="641908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1694857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imple text 2 column">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4038600" y="6356351"/>
            <a:ext cx="4114800" cy="365125"/>
          </a:xfrm>
          <a:prstGeom prst="rect">
            <a:avLst/>
          </a:prstGeom>
        </p:spPr>
        <p:txBody>
          <a:bodyPr/>
          <a:lstStyle/>
          <a:p>
            <a:endParaRPr lang="en-US">
              <a:solidFill>
                <a:prstClr val="black">
                  <a:tint val="75000"/>
                </a:prstClr>
              </a:solidFill>
            </a:endParaRPr>
          </a:p>
        </p:txBody>
      </p:sp>
      <p:sp>
        <p:nvSpPr>
          <p:cNvPr id="15"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6" name="Text Placeholder 7"/>
          <p:cNvSpPr>
            <a:spLocks noGrp="1"/>
          </p:cNvSpPr>
          <p:nvPr>
            <p:ph type="body" sz="quarter" idx="12" hasCustomPrompt="1"/>
          </p:nvPr>
        </p:nvSpPr>
        <p:spPr>
          <a:xfrm>
            <a:off x="838201" y="1717199"/>
            <a:ext cx="4930697" cy="3801533"/>
          </a:xfrm>
          <a:prstGeom prst="rect">
            <a:avLst/>
          </a:prstGeom>
        </p:spPr>
        <p:txBody>
          <a:bodyPr/>
          <a:lstStyle>
            <a:lvl1pPr marL="0" indent="0">
              <a:buNone/>
              <a:defRPr sz="2400" b="0" baseline="0"/>
            </a:lvl1pPr>
          </a:lstStyle>
          <a:p>
            <a:pPr lvl="0"/>
            <a:r>
              <a:rPr lang="en-US" dirty="0"/>
              <a:t>Place text here</a:t>
            </a:r>
          </a:p>
        </p:txBody>
      </p:sp>
      <p:sp>
        <p:nvSpPr>
          <p:cNvPr id="17" name="Text Placeholder 7"/>
          <p:cNvSpPr>
            <a:spLocks noGrp="1"/>
          </p:cNvSpPr>
          <p:nvPr>
            <p:ph type="body" sz="quarter" idx="13" hasCustomPrompt="1"/>
          </p:nvPr>
        </p:nvSpPr>
        <p:spPr>
          <a:xfrm>
            <a:off x="838201" y="1238203"/>
            <a:ext cx="4930697" cy="411260"/>
          </a:xfrm>
          <a:prstGeom prst="rect">
            <a:avLst/>
          </a:prstGeom>
        </p:spPr>
        <p:txBody>
          <a:bodyPr/>
          <a:lstStyle>
            <a:lvl1pPr marL="0" indent="0">
              <a:buNone/>
              <a:defRPr sz="2667" b="1" baseline="0"/>
            </a:lvl1pPr>
          </a:lstStyle>
          <a:p>
            <a:pPr lvl="0"/>
            <a:r>
              <a:rPr lang="en-US" dirty="0"/>
              <a:t>Place text here</a:t>
            </a:r>
          </a:p>
        </p:txBody>
      </p:sp>
      <p:sp>
        <p:nvSpPr>
          <p:cNvPr id="20" name="Text Placeholder 7"/>
          <p:cNvSpPr>
            <a:spLocks noGrp="1"/>
          </p:cNvSpPr>
          <p:nvPr>
            <p:ph type="body" sz="quarter" idx="14" hasCustomPrompt="1"/>
          </p:nvPr>
        </p:nvSpPr>
        <p:spPr>
          <a:xfrm>
            <a:off x="6428680" y="1717199"/>
            <a:ext cx="4930697" cy="3801533"/>
          </a:xfrm>
          <a:prstGeom prst="rect">
            <a:avLst/>
          </a:prstGeom>
        </p:spPr>
        <p:txBody>
          <a:bodyPr/>
          <a:lstStyle>
            <a:lvl1pPr marL="0" indent="0">
              <a:buNone/>
              <a:defRPr sz="2400" b="0" baseline="0"/>
            </a:lvl1pPr>
          </a:lstStyle>
          <a:p>
            <a:pPr lvl="0"/>
            <a:r>
              <a:rPr lang="en-US" dirty="0"/>
              <a:t>Place text here</a:t>
            </a:r>
          </a:p>
        </p:txBody>
      </p:sp>
      <p:sp>
        <p:nvSpPr>
          <p:cNvPr id="21" name="Text Placeholder 7"/>
          <p:cNvSpPr>
            <a:spLocks noGrp="1"/>
          </p:cNvSpPr>
          <p:nvPr>
            <p:ph type="body" sz="quarter" idx="15" hasCustomPrompt="1"/>
          </p:nvPr>
        </p:nvSpPr>
        <p:spPr>
          <a:xfrm>
            <a:off x="6428680" y="1238203"/>
            <a:ext cx="4930697" cy="411260"/>
          </a:xfrm>
          <a:prstGeom prst="rect">
            <a:avLst/>
          </a:prstGeom>
        </p:spPr>
        <p:txBody>
          <a:bodyPr/>
          <a:lstStyle>
            <a:lvl1pPr marL="0" indent="0">
              <a:buNone/>
              <a:defRPr sz="2667" b="1" baseline="0"/>
            </a:lvl1pPr>
          </a:lstStyle>
          <a:p>
            <a:pPr lvl="0"/>
            <a:r>
              <a:rPr lang="en-US" dirty="0"/>
              <a:t>Place text here</a:t>
            </a:r>
          </a:p>
        </p:txBody>
      </p:sp>
      <p:sp>
        <p:nvSpPr>
          <p:cNvPr id="23" name="Slide Number Placeholder 5"/>
          <p:cNvSpPr>
            <a:spLocks noGrp="1"/>
          </p:cNvSpPr>
          <p:nvPr>
            <p:ph type="sldNum" sz="quarter" idx="4"/>
          </p:nvPr>
        </p:nvSpPr>
        <p:spPr>
          <a:xfrm>
            <a:off x="11750040" y="641908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289897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imple text with photo">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4038600" y="6356351"/>
            <a:ext cx="4114800" cy="365125"/>
          </a:xfrm>
          <a:prstGeom prst="rect">
            <a:avLst/>
          </a:prstGeom>
        </p:spPr>
        <p:txBody>
          <a:bodyPr/>
          <a:lstStyle/>
          <a:p>
            <a:endParaRPr lang="en-US">
              <a:solidFill>
                <a:prstClr val="black">
                  <a:tint val="75000"/>
                </a:prstClr>
              </a:solidFill>
            </a:endParaRPr>
          </a:p>
        </p:txBody>
      </p:sp>
      <p:sp>
        <p:nvSpPr>
          <p:cNvPr id="4" name="Picture Placeholder 3"/>
          <p:cNvSpPr>
            <a:spLocks noGrp="1"/>
          </p:cNvSpPr>
          <p:nvPr>
            <p:ph type="pic" sz="quarter" idx="14"/>
          </p:nvPr>
        </p:nvSpPr>
        <p:spPr>
          <a:xfrm>
            <a:off x="6604000" y="1531197"/>
            <a:ext cx="4345517" cy="3801005"/>
          </a:xfrm>
          <a:prstGeom prst="rect">
            <a:avLst/>
          </a:prstGeom>
        </p:spPr>
        <p:txBody>
          <a:bodyPr/>
          <a:lstStyle/>
          <a:p>
            <a:endParaRPr lang="en-US"/>
          </a:p>
        </p:txBody>
      </p:sp>
      <p:sp>
        <p:nvSpPr>
          <p:cNvPr id="15"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6" name="Text Placeholder 7"/>
          <p:cNvSpPr>
            <a:spLocks noGrp="1"/>
          </p:cNvSpPr>
          <p:nvPr>
            <p:ph type="body" sz="quarter" idx="12" hasCustomPrompt="1"/>
          </p:nvPr>
        </p:nvSpPr>
        <p:spPr>
          <a:xfrm>
            <a:off x="838201" y="1717199"/>
            <a:ext cx="4930697" cy="3801533"/>
          </a:xfrm>
          <a:prstGeom prst="rect">
            <a:avLst/>
          </a:prstGeom>
        </p:spPr>
        <p:txBody>
          <a:bodyPr/>
          <a:lstStyle>
            <a:lvl1pPr marL="0" indent="0">
              <a:buNone/>
              <a:defRPr sz="2400" b="0" baseline="0"/>
            </a:lvl1pPr>
          </a:lstStyle>
          <a:p>
            <a:pPr lvl="0"/>
            <a:r>
              <a:rPr lang="en-US" dirty="0"/>
              <a:t>Place text here</a:t>
            </a:r>
          </a:p>
        </p:txBody>
      </p:sp>
      <p:sp>
        <p:nvSpPr>
          <p:cNvPr id="17" name="Text Placeholder 7"/>
          <p:cNvSpPr>
            <a:spLocks noGrp="1"/>
          </p:cNvSpPr>
          <p:nvPr>
            <p:ph type="body" sz="quarter" idx="13" hasCustomPrompt="1"/>
          </p:nvPr>
        </p:nvSpPr>
        <p:spPr>
          <a:xfrm>
            <a:off x="838201" y="1238203"/>
            <a:ext cx="4930697" cy="411260"/>
          </a:xfrm>
          <a:prstGeom prst="rect">
            <a:avLst/>
          </a:prstGeom>
        </p:spPr>
        <p:txBody>
          <a:bodyPr/>
          <a:lstStyle>
            <a:lvl1pPr marL="0" indent="0">
              <a:buNone/>
              <a:defRPr sz="2667" b="1" baseline="0"/>
            </a:lvl1pPr>
          </a:lstStyle>
          <a:p>
            <a:pPr lvl="0"/>
            <a:r>
              <a:rPr lang="en-US" dirty="0"/>
              <a:t>Place text here</a:t>
            </a:r>
          </a:p>
        </p:txBody>
      </p:sp>
      <p:sp>
        <p:nvSpPr>
          <p:cNvPr id="19" name="Slide Number Placeholder 5"/>
          <p:cNvSpPr>
            <a:spLocks noGrp="1"/>
          </p:cNvSpPr>
          <p:nvPr>
            <p:ph type="sldNum" sz="quarter" idx="4"/>
          </p:nvPr>
        </p:nvSpPr>
        <p:spPr>
          <a:xfrm>
            <a:off x="11751398" y="641908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1124531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a:xfrm>
            <a:off x="4038600" y="6356351"/>
            <a:ext cx="4114800" cy="365125"/>
          </a:xfrm>
          <a:prstGeom prst="rect">
            <a:avLst/>
          </a:prstGeom>
        </p:spPr>
        <p:txBody>
          <a:bodyPr/>
          <a:lstStyle/>
          <a:p>
            <a:endParaRPr lang="en-US">
              <a:solidFill>
                <a:prstClr val="black">
                  <a:tint val="75000"/>
                </a:prstClr>
              </a:solidFill>
            </a:endParaRPr>
          </a:p>
        </p:txBody>
      </p:sp>
      <p:sp>
        <p:nvSpPr>
          <p:cNvPr id="11" name="Text Placeholder 10"/>
          <p:cNvSpPr>
            <a:spLocks noGrp="1"/>
          </p:cNvSpPr>
          <p:nvPr>
            <p:ph type="body" sz="quarter" idx="12"/>
          </p:nvPr>
        </p:nvSpPr>
        <p:spPr>
          <a:xfrm>
            <a:off x="838207" y="1717199"/>
            <a:ext cx="10515601" cy="3801533"/>
          </a:xfrm>
          <a:prstGeom prst="rect">
            <a:avLst/>
          </a:prstGeom>
        </p:spPr>
        <p:txBody>
          <a:bodyPr/>
          <a:lstStyle>
            <a:lvl1pPr>
              <a:buClr>
                <a:schemeClr val="tx2"/>
              </a:buClr>
              <a:defRPr sz="2400"/>
            </a:lvl1pPr>
            <a:lvl2pPr>
              <a:buClr>
                <a:schemeClr val="tx2"/>
              </a:buClr>
              <a:defRPr sz="2400"/>
            </a:lvl2pPr>
            <a:lvl3pPr>
              <a:buClr>
                <a:schemeClr val="tx2"/>
              </a:buClr>
              <a:defRPr sz="2133"/>
            </a:lvl3pPr>
            <a:lvl4pPr>
              <a:buClr>
                <a:schemeClr val="tx2"/>
              </a:buClr>
              <a:defRPr sz="2133"/>
            </a:lvl4pPr>
            <a:lvl5pPr>
              <a:buClr>
                <a:schemeClr val="tx2"/>
              </a:buClr>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5" name="Text Placeholder 7"/>
          <p:cNvSpPr>
            <a:spLocks noGrp="1"/>
          </p:cNvSpPr>
          <p:nvPr>
            <p:ph type="body" sz="quarter" idx="15" hasCustomPrompt="1"/>
          </p:nvPr>
        </p:nvSpPr>
        <p:spPr>
          <a:xfrm>
            <a:off x="838200" y="1239223"/>
            <a:ext cx="10515600" cy="411260"/>
          </a:xfrm>
          <a:prstGeom prst="rect">
            <a:avLst/>
          </a:prstGeom>
        </p:spPr>
        <p:txBody>
          <a:bodyPr/>
          <a:lstStyle>
            <a:lvl1pPr marL="0" indent="0">
              <a:buNone/>
              <a:defRPr sz="2667" b="1" baseline="0"/>
            </a:lvl1pPr>
          </a:lstStyle>
          <a:p>
            <a:pPr lvl="0"/>
            <a:r>
              <a:rPr lang="en-US" dirty="0"/>
              <a:t>Place text here</a:t>
            </a:r>
          </a:p>
        </p:txBody>
      </p:sp>
      <p:sp>
        <p:nvSpPr>
          <p:cNvPr id="17" name="Slide Number Placeholder 5"/>
          <p:cNvSpPr>
            <a:spLocks noGrp="1"/>
          </p:cNvSpPr>
          <p:nvPr>
            <p:ph type="sldNum" sz="quarter" idx="4"/>
          </p:nvPr>
        </p:nvSpPr>
        <p:spPr>
          <a:xfrm>
            <a:off x="11750040" y="641908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304519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bar">
    <p:spTree>
      <p:nvGrpSpPr>
        <p:cNvPr id="1" name=""/>
        <p:cNvGrpSpPr/>
        <p:nvPr/>
      </p:nvGrpSpPr>
      <p:grpSpPr>
        <a:xfrm>
          <a:off x="0" y="0"/>
          <a:ext cx="0" cy="0"/>
          <a:chOff x="0" y="0"/>
          <a:chExt cx="0" cy="0"/>
        </a:xfrm>
      </p:grpSpPr>
      <p:sp>
        <p:nvSpPr>
          <p:cNvPr id="5" name="Rectangle 4"/>
          <p:cNvSpPr/>
          <p:nvPr userDrawn="1"/>
        </p:nvSpPr>
        <p:spPr>
          <a:xfrm>
            <a:off x="422828" y="1238204"/>
            <a:ext cx="246289" cy="4280529"/>
          </a:xfrm>
          <a:prstGeom prst="rect">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177"/>
            <a:r>
              <a:rPr lang="en-US" sz="1001" dirty="0">
                <a:solidFill>
                  <a:prstClr val="white"/>
                </a:solidFill>
              </a:rPr>
              <a:t>EXTERNAL</a:t>
            </a:r>
          </a:p>
        </p:txBody>
      </p:sp>
      <p:sp>
        <p:nvSpPr>
          <p:cNvPr id="7" name="Footer Placeholder 6"/>
          <p:cNvSpPr>
            <a:spLocks noGrp="1"/>
          </p:cNvSpPr>
          <p:nvPr>
            <p:ph type="ftr" sz="quarter" idx="10"/>
          </p:nvPr>
        </p:nvSpPr>
        <p:spPr>
          <a:xfrm>
            <a:off x="4038600" y="6356351"/>
            <a:ext cx="4114800" cy="365125"/>
          </a:xfrm>
          <a:prstGeom prst="rect">
            <a:avLst/>
          </a:prstGeom>
        </p:spPr>
        <p:txBody>
          <a:bodyPr/>
          <a:lstStyle/>
          <a:p>
            <a:endParaRPr lang="en-US">
              <a:solidFill>
                <a:prstClr val="black">
                  <a:tint val="75000"/>
                </a:prstClr>
              </a:solidFill>
            </a:endParaRPr>
          </a:p>
        </p:txBody>
      </p:sp>
      <p:sp>
        <p:nvSpPr>
          <p:cNvPr id="9" name="Text Placeholder 7"/>
          <p:cNvSpPr>
            <a:spLocks noGrp="1"/>
          </p:cNvSpPr>
          <p:nvPr>
            <p:ph type="body" sz="quarter" idx="14" hasCustomPrompt="1"/>
          </p:nvPr>
        </p:nvSpPr>
        <p:spPr>
          <a:xfrm>
            <a:off x="838200" y="1717199"/>
            <a:ext cx="10515600" cy="3801533"/>
          </a:xfrm>
          <a:prstGeom prst="rect">
            <a:avLst/>
          </a:prstGeom>
        </p:spPr>
        <p:txBody>
          <a:bodyPr/>
          <a:lstStyle>
            <a:lvl1pPr marL="0" indent="0">
              <a:buNone/>
              <a:defRPr sz="2400" b="0" baseline="0"/>
            </a:lvl1pPr>
          </a:lstStyle>
          <a:p>
            <a:pPr lvl="0"/>
            <a:r>
              <a:rPr lang="en-US" dirty="0"/>
              <a:t>Place text here</a:t>
            </a:r>
          </a:p>
        </p:txBody>
      </p:sp>
      <p:sp>
        <p:nvSpPr>
          <p:cNvPr id="16"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8" name="Text Placeholder 7"/>
          <p:cNvSpPr>
            <a:spLocks noGrp="1"/>
          </p:cNvSpPr>
          <p:nvPr>
            <p:ph type="body" sz="quarter" idx="13" hasCustomPrompt="1"/>
          </p:nvPr>
        </p:nvSpPr>
        <p:spPr>
          <a:xfrm>
            <a:off x="838200" y="1238203"/>
            <a:ext cx="10515600" cy="411260"/>
          </a:xfrm>
          <a:prstGeom prst="rect">
            <a:avLst/>
          </a:prstGeom>
        </p:spPr>
        <p:txBody>
          <a:bodyPr/>
          <a:lstStyle>
            <a:lvl1pPr marL="0" indent="0">
              <a:buNone/>
              <a:defRPr sz="2667" b="1" baseline="0"/>
            </a:lvl1pPr>
          </a:lstStyle>
          <a:p>
            <a:pPr lvl="0"/>
            <a:r>
              <a:rPr lang="en-US" dirty="0"/>
              <a:t>Place text here</a:t>
            </a:r>
          </a:p>
        </p:txBody>
      </p:sp>
      <p:sp>
        <p:nvSpPr>
          <p:cNvPr id="20" name="Slide Number Placeholder 5"/>
          <p:cNvSpPr>
            <a:spLocks noGrp="1"/>
          </p:cNvSpPr>
          <p:nvPr>
            <p:ph type="sldNum" sz="quarter" idx="4"/>
          </p:nvPr>
        </p:nvSpPr>
        <p:spPr>
          <a:xfrm>
            <a:off x="11750040" y="641908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214182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nal bar">
    <p:spTree>
      <p:nvGrpSpPr>
        <p:cNvPr id="1" name=""/>
        <p:cNvGrpSpPr/>
        <p:nvPr/>
      </p:nvGrpSpPr>
      <p:grpSpPr>
        <a:xfrm>
          <a:off x="0" y="0"/>
          <a:ext cx="0" cy="0"/>
          <a:chOff x="0" y="0"/>
          <a:chExt cx="0" cy="0"/>
        </a:xfrm>
      </p:grpSpPr>
      <p:sp>
        <p:nvSpPr>
          <p:cNvPr id="6" name="Rectangle 5"/>
          <p:cNvSpPr/>
          <p:nvPr userDrawn="1"/>
        </p:nvSpPr>
        <p:spPr>
          <a:xfrm>
            <a:off x="422828" y="1238204"/>
            <a:ext cx="246289" cy="4280529"/>
          </a:xfrm>
          <a:prstGeom prst="rect">
            <a:avLst/>
          </a:prstGeom>
          <a:solidFill>
            <a:srgbClr val="9E0B0F"/>
          </a:solidFill>
          <a:ln>
            <a:solidFill>
              <a:srgbClr val="9E0B0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177"/>
            <a:r>
              <a:rPr lang="en-US" sz="1001" dirty="0">
                <a:solidFill>
                  <a:prstClr val="white"/>
                </a:solidFill>
              </a:rPr>
              <a:t>INTERNAL</a:t>
            </a:r>
          </a:p>
        </p:txBody>
      </p:sp>
      <p:sp>
        <p:nvSpPr>
          <p:cNvPr id="2" name="Footer Placeholder 1"/>
          <p:cNvSpPr>
            <a:spLocks noGrp="1"/>
          </p:cNvSpPr>
          <p:nvPr>
            <p:ph type="ftr" sz="quarter" idx="10"/>
          </p:nvPr>
        </p:nvSpPr>
        <p:spPr>
          <a:xfrm>
            <a:off x="4038600" y="6356351"/>
            <a:ext cx="4114800" cy="365125"/>
          </a:xfrm>
          <a:prstGeom prst="rect">
            <a:avLst/>
          </a:prstGeom>
        </p:spPr>
        <p:txBody>
          <a:bodyPr/>
          <a:lstStyle/>
          <a:p>
            <a:endParaRPr lang="en-US">
              <a:solidFill>
                <a:prstClr val="black">
                  <a:tint val="75000"/>
                </a:prstClr>
              </a:solidFill>
            </a:endParaRPr>
          </a:p>
        </p:txBody>
      </p:sp>
      <p:sp>
        <p:nvSpPr>
          <p:cNvPr id="14" name="Text Placeholder 7"/>
          <p:cNvSpPr>
            <a:spLocks noGrp="1"/>
          </p:cNvSpPr>
          <p:nvPr>
            <p:ph type="body" sz="quarter" idx="14" hasCustomPrompt="1"/>
          </p:nvPr>
        </p:nvSpPr>
        <p:spPr>
          <a:xfrm>
            <a:off x="838200" y="1717199"/>
            <a:ext cx="10515600" cy="3801533"/>
          </a:xfrm>
          <a:prstGeom prst="rect">
            <a:avLst/>
          </a:prstGeom>
        </p:spPr>
        <p:txBody>
          <a:bodyPr/>
          <a:lstStyle>
            <a:lvl1pPr marL="0" indent="0">
              <a:buNone/>
              <a:defRPr sz="2400" b="0" baseline="0"/>
            </a:lvl1pPr>
          </a:lstStyle>
          <a:p>
            <a:pPr lvl="0"/>
            <a:r>
              <a:rPr lang="en-US" dirty="0"/>
              <a:t>Place text here</a:t>
            </a:r>
          </a:p>
        </p:txBody>
      </p:sp>
      <p:sp>
        <p:nvSpPr>
          <p:cNvPr id="19"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21" name="Text Placeholder 7"/>
          <p:cNvSpPr>
            <a:spLocks noGrp="1"/>
          </p:cNvSpPr>
          <p:nvPr>
            <p:ph type="body" sz="quarter" idx="13" hasCustomPrompt="1"/>
          </p:nvPr>
        </p:nvSpPr>
        <p:spPr>
          <a:xfrm>
            <a:off x="838200" y="1238203"/>
            <a:ext cx="10515600" cy="411260"/>
          </a:xfrm>
          <a:prstGeom prst="rect">
            <a:avLst/>
          </a:prstGeom>
        </p:spPr>
        <p:txBody>
          <a:bodyPr/>
          <a:lstStyle>
            <a:lvl1pPr marL="0" indent="0">
              <a:buNone/>
              <a:defRPr sz="2667" b="1" baseline="0"/>
            </a:lvl1pPr>
          </a:lstStyle>
          <a:p>
            <a:pPr lvl="0"/>
            <a:r>
              <a:rPr lang="en-US" dirty="0"/>
              <a:t>Place text here</a:t>
            </a:r>
          </a:p>
        </p:txBody>
      </p:sp>
      <p:sp>
        <p:nvSpPr>
          <p:cNvPr id="23" name="Slide Number Placeholder 5"/>
          <p:cNvSpPr>
            <a:spLocks noGrp="1"/>
          </p:cNvSpPr>
          <p:nvPr>
            <p:ph type="sldNum" sz="quarter" idx="4"/>
          </p:nvPr>
        </p:nvSpPr>
        <p:spPr>
          <a:xfrm>
            <a:off x="11750040" y="641908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2497848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4038600" y="6356351"/>
            <a:ext cx="4114800" cy="365125"/>
          </a:xfrm>
          <a:prstGeom prst="rect">
            <a:avLst/>
          </a:prstGeom>
        </p:spPr>
        <p:txBody>
          <a:bodyPr/>
          <a:lstStyle/>
          <a:p>
            <a:endParaRPr lang="en-US">
              <a:solidFill>
                <a:prstClr val="black">
                  <a:tint val="75000"/>
                </a:prstClr>
              </a:solidFill>
            </a:endParaRPr>
          </a:p>
        </p:txBody>
      </p:sp>
      <p:sp>
        <p:nvSpPr>
          <p:cNvPr id="4" name="Media Placeholder 3"/>
          <p:cNvSpPr>
            <a:spLocks noGrp="1"/>
          </p:cNvSpPr>
          <p:nvPr>
            <p:ph type="media" sz="quarter" idx="12" hasCustomPrompt="1"/>
          </p:nvPr>
        </p:nvSpPr>
        <p:spPr>
          <a:xfrm>
            <a:off x="1371600" y="1278734"/>
            <a:ext cx="9448800" cy="4300539"/>
          </a:xfrm>
          <a:prstGeom prst="rect">
            <a:avLst/>
          </a:prstGeom>
        </p:spPr>
        <p:txBody>
          <a:bodyPr/>
          <a:lstStyle>
            <a:lvl1pPr>
              <a:defRPr/>
            </a:lvl1pPr>
          </a:lstStyle>
          <a:p>
            <a:r>
              <a:rPr lang="en-US" dirty="0"/>
              <a:t>Video</a:t>
            </a:r>
          </a:p>
        </p:txBody>
      </p:sp>
      <p:sp>
        <p:nvSpPr>
          <p:cNvPr id="10"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2" name="Slide Number Placeholder 5"/>
          <p:cNvSpPr>
            <a:spLocks noGrp="1"/>
          </p:cNvSpPr>
          <p:nvPr>
            <p:ph type="sldNum" sz="quarter" idx="4"/>
          </p:nvPr>
        </p:nvSpPr>
        <p:spPr>
          <a:xfrm>
            <a:off x="11750040" y="641908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3379583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498470" y="792163"/>
            <a:ext cx="11195060" cy="0"/>
          </a:xfrm>
          <a:prstGeom prst="line">
            <a:avLst/>
          </a:prstGeom>
          <a:ln w="19050">
            <a:solidFill>
              <a:srgbClr val="9E0B0F"/>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5"/>
          <p:cNvSpPr>
            <a:spLocks noGrp="1"/>
          </p:cNvSpPr>
          <p:nvPr>
            <p:ph type="sldNum" sz="quarter" idx="4"/>
          </p:nvPr>
        </p:nvSpPr>
        <p:spPr>
          <a:xfrm>
            <a:off x="11751515" y="6415610"/>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cxnSp>
        <p:nvCxnSpPr>
          <p:cNvPr id="12" name="Straight Connector 11"/>
          <p:cNvCxnSpPr/>
          <p:nvPr userDrawn="1"/>
        </p:nvCxnSpPr>
        <p:spPr>
          <a:xfrm>
            <a:off x="498470" y="6346991"/>
            <a:ext cx="11195060" cy="0"/>
          </a:xfrm>
          <a:prstGeom prst="line">
            <a:avLst/>
          </a:prstGeom>
          <a:ln w="19050">
            <a:solidFill>
              <a:srgbClr val="9E0B0F"/>
            </a:solidFill>
          </a:ln>
          <a:effectLst/>
        </p:spPr>
        <p:style>
          <a:lnRef idx="2">
            <a:schemeClr val="accent1"/>
          </a:lnRef>
          <a:fillRef idx="0">
            <a:schemeClr val="accent1"/>
          </a:fillRef>
          <a:effectRef idx="1">
            <a:schemeClr val="accent1"/>
          </a:effectRef>
          <a:fontRef idx="minor">
            <a:schemeClr val="tx1"/>
          </a:fontRef>
        </p:style>
      </p:cxnSp>
      <p:pic>
        <p:nvPicPr>
          <p:cNvPr id="3" name="Picture 2" descr="A close up of a logo&#10;&#10;Description automatically generated">
            <a:extLst>
              <a:ext uri="{FF2B5EF4-FFF2-40B4-BE49-F238E27FC236}">
                <a16:creationId xmlns:a16="http://schemas.microsoft.com/office/drawing/2014/main" id="{B28DE7B4-822F-4E89-9759-AD8A4EB456E0}"/>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6257200"/>
            <a:ext cx="640138" cy="655501"/>
          </a:xfrm>
          <a:prstGeom prst="rect">
            <a:avLst/>
          </a:prstGeom>
        </p:spPr>
      </p:pic>
    </p:spTree>
    <p:extLst>
      <p:ext uri="{BB962C8B-B14F-4D97-AF65-F5344CB8AC3E}">
        <p14:creationId xmlns:p14="http://schemas.microsoft.com/office/powerpoint/2010/main" val="131783279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1.jpg"/><Relationship Id="rId7"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18.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jp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3200" dirty="0">
                <a:solidFill>
                  <a:srgbClr val="C00000"/>
                </a:solidFill>
              </a:rPr>
              <a:t>Small Limb Hemorrhage Control </a:t>
            </a:r>
          </a:p>
        </p:txBody>
      </p:sp>
      <p:sp>
        <p:nvSpPr>
          <p:cNvPr id="6" name="TextBox 5">
            <a:extLst>
              <a:ext uri="{FF2B5EF4-FFF2-40B4-BE49-F238E27FC236}">
                <a16:creationId xmlns:a16="http://schemas.microsoft.com/office/drawing/2014/main" id="{7D4B0B94-2AAE-4AEA-BC96-E406C0ABC435}"/>
              </a:ext>
            </a:extLst>
          </p:cNvPr>
          <p:cNvSpPr txBox="1"/>
          <p:nvPr/>
        </p:nvSpPr>
        <p:spPr>
          <a:xfrm>
            <a:off x="9886745" y="1032125"/>
            <a:ext cx="1083565" cy="707886"/>
          </a:xfrm>
          <a:prstGeom prst="rect">
            <a:avLst/>
          </a:prstGeom>
          <a:noFill/>
        </p:spPr>
        <p:txBody>
          <a:bodyPr wrap="none" rtlCol="0">
            <a:spAutoFit/>
          </a:bodyPr>
          <a:lstStyle/>
          <a:p>
            <a:pPr algn="ctr"/>
            <a:r>
              <a:rPr lang="en-US" sz="2000" dirty="0">
                <a:solidFill>
                  <a:schemeClr val="bg1"/>
                </a:solidFill>
              </a:rPr>
              <a:t>Digital</a:t>
            </a:r>
          </a:p>
          <a:p>
            <a:pPr algn="ctr"/>
            <a:r>
              <a:rPr lang="en-US" sz="2000" dirty="0">
                <a:solidFill>
                  <a:schemeClr val="bg1"/>
                </a:solidFill>
              </a:rPr>
              <a:t>Pressure</a:t>
            </a:r>
            <a:endParaRPr lang="en-US" sz="2400" dirty="0">
              <a:solidFill>
                <a:schemeClr val="bg1"/>
              </a:solidFill>
            </a:endParaRPr>
          </a:p>
        </p:txBody>
      </p:sp>
      <p:sp>
        <p:nvSpPr>
          <p:cNvPr id="7" name="TextBox 6">
            <a:extLst>
              <a:ext uri="{FF2B5EF4-FFF2-40B4-BE49-F238E27FC236}">
                <a16:creationId xmlns:a16="http://schemas.microsoft.com/office/drawing/2014/main" id="{3B48E824-B29C-4FF0-8FE8-8708FE079BD8}"/>
              </a:ext>
            </a:extLst>
          </p:cNvPr>
          <p:cNvSpPr txBox="1"/>
          <p:nvPr/>
        </p:nvSpPr>
        <p:spPr>
          <a:xfrm>
            <a:off x="9940605" y="1874611"/>
            <a:ext cx="975844" cy="707886"/>
          </a:xfrm>
          <a:prstGeom prst="rect">
            <a:avLst/>
          </a:prstGeom>
          <a:noFill/>
        </p:spPr>
        <p:txBody>
          <a:bodyPr wrap="none" rtlCol="0">
            <a:spAutoFit/>
          </a:bodyPr>
          <a:lstStyle/>
          <a:p>
            <a:pPr algn="ctr"/>
            <a:r>
              <a:rPr lang="en-US" sz="2000" dirty="0">
                <a:solidFill>
                  <a:schemeClr val="bg1"/>
                </a:solidFill>
              </a:rPr>
              <a:t>Wound</a:t>
            </a:r>
          </a:p>
          <a:p>
            <a:pPr algn="ctr"/>
            <a:r>
              <a:rPr lang="en-US" sz="2000" dirty="0">
                <a:solidFill>
                  <a:schemeClr val="bg1"/>
                </a:solidFill>
              </a:rPr>
              <a:t>Packing</a:t>
            </a:r>
            <a:endParaRPr lang="en-US" sz="2800" dirty="0">
              <a:solidFill>
                <a:schemeClr val="bg1"/>
              </a:solidFill>
            </a:endParaRPr>
          </a:p>
        </p:txBody>
      </p:sp>
      <p:sp>
        <p:nvSpPr>
          <p:cNvPr id="8" name="TextBox 7">
            <a:extLst>
              <a:ext uri="{FF2B5EF4-FFF2-40B4-BE49-F238E27FC236}">
                <a16:creationId xmlns:a16="http://schemas.microsoft.com/office/drawing/2014/main" id="{0DB681C7-D76F-45FF-B410-D93C8AA36414}"/>
              </a:ext>
            </a:extLst>
          </p:cNvPr>
          <p:cNvSpPr txBox="1"/>
          <p:nvPr/>
        </p:nvSpPr>
        <p:spPr>
          <a:xfrm>
            <a:off x="9746128" y="3565558"/>
            <a:ext cx="1364797" cy="707886"/>
          </a:xfrm>
          <a:prstGeom prst="rect">
            <a:avLst/>
          </a:prstGeom>
          <a:noFill/>
        </p:spPr>
        <p:txBody>
          <a:bodyPr wrap="none" rtlCol="0">
            <a:spAutoFit/>
          </a:bodyPr>
          <a:lstStyle/>
          <a:p>
            <a:pPr algn="ctr"/>
            <a:r>
              <a:rPr lang="en-US" sz="2000" dirty="0">
                <a:solidFill>
                  <a:schemeClr val="bg1"/>
                </a:solidFill>
              </a:rPr>
              <a:t>Tourniquet</a:t>
            </a:r>
          </a:p>
          <a:p>
            <a:pPr algn="ctr"/>
            <a:r>
              <a:rPr lang="en-US" sz="2000" dirty="0">
                <a:solidFill>
                  <a:schemeClr val="bg1"/>
                </a:solidFill>
              </a:rPr>
              <a:t>Application</a:t>
            </a:r>
            <a:endParaRPr lang="en-US" sz="2800" dirty="0">
              <a:solidFill>
                <a:schemeClr val="bg1"/>
              </a:solidFill>
            </a:endParaRPr>
          </a:p>
        </p:txBody>
      </p:sp>
      <p:pic>
        <p:nvPicPr>
          <p:cNvPr id="3" name="Picture 2" descr="A picture containing text, map&#10;&#10;Description automatically generated">
            <a:extLst>
              <a:ext uri="{FF2B5EF4-FFF2-40B4-BE49-F238E27FC236}">
                <a16:creationId xmlns:a16="http://schemas.microsoft.com/office/drawing/2014/main" id="{3A10AD73-26C9-4CA6-A069-29C94F3448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39" y="568153"/>
            <a:ext cx="3274255" cy="33993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TextBox 8">
            <a:extLst>
              <a:ext uri="{FF2B5EF4-FFF2-40B4-BE49-F238E27FC236}">
                <a16:creationId xmlns:a16="http://schemas.microsoft.com/office/drawing/2014/main" id="{E08FEF6D-43B3-40E9-AC15-A12B6178509E}"/>
              </a:ext>
            </a:extLst>
          </p:cNvPr>
          <p:cNvSpPr txBox="1"/>
          <p:nvPr/>
        </p:nvSpPr>
        <p:spPr>
          <a:xfrm>
            <a:off x="9886745" y="2723072"/>
            <a:ext cx="1083565" cy="707886"/>
          </a:xfrm>
          <a:prstGeom prst="rect">
            <a:avLst/>
          </a:prstGeom>
          <a:noFill/>
        </p:spPr>
        <p:txBody>
          <a:bodyPr wrap="none" rtlCol="0">
            <a:spAutoFit/>
          </a:bodyPr>
          <a:lstStyle/>
          <a:p>
            <a:pPr algn="ctr"/>
            <a:r>
              <a:rPr lang="en-US" sz="2000" dirty="0">
                <a:solidFill>
                  <a:schemeClr val="bg1"/>
                </a:solidFill>
              </a:rPr>
              <a:t>Pressure</a:t>
            </a:r>
          </a:p>
          <a:p>
            <a:pPr algn="ctr"/>
            <a:r>
              <a:rPr lang="en-US" sz="2000" dirty="0">
                <a:solidFill>
                  <a:schemeClr val="bg1"/>
                </a:solidFill>
              </a:rPr>
              <a:t>Dressing</a:t>
            </a:r>
          </a:p>
        </p:txBody>
      </p:sp>
      <p:sp>
        <p:nvSpPr>
          <p:cNvPr id="10" name="TextBox 9">
            <a:extLst>
              <a:ext uri="{FF2B5EF4-FFF2-40B4-BE49-F238E27FC236}">
                <a16:creationId xmlns:a16="http://schemas.microsoft.com/office/drawing/2014/main" id="{3AF360CD-6418-458F-8588-25013CE8D640}"/>
              </a:ext>
            </a:extLst>
          </p:cNvPr>
          <p:cNvSpPr txBox="1"/>
          <p:nvPr/>
        </p:nvSpPr>
        <p:spPr>
          <a:xfrm>
            <a:off x="9886745" y="186652"/>
            <a:ext cx="1083565" cy="707886"/>
          </a:xfrm>
          <a:prstGeom prst="rect">
            <a:avLst/>
          </a:prstGeom>
          <a:noFill/>
        </p:spPr>
        <p:txBody>
          <a:bodyPr wrap="none" rtlCol="0">
            <a:spAutoFit/>
          </a:bodyPr>
          <a:lstStyle/>
          <a:p>
            <a:pPr algn="ctr"/>
            <a:r>
              <a:rPr lang="en-US" sz="2000" dirty="0">
                <a:solidFill>
                  <a:schemeClr val="bg1"/>
                </a:solidFill>
              </a:rPr>
              <a:t>Direct</a:t>
            </a:r>
          </a:p>
          <a:p>
            <a:pPr algn="ctr"/>
            <a:r>
              <a:rPr lang="en-US" sz="2000" dirty="0">
                <a:solidFill>
                  <a:schemeClr val="bg1"/>
                </a:solidFill>
              </a:rPr>
              <a:t>Pressure</a:t>
            </a:r>
            <a:endParaRPr lang="en-US" sz="2400" dirty="0">
              <a:solidFill>
                <a:schemeClr val="bg1"/>
              </a:solidFill>
            </a:endParaRPr>
          </a:p>
        </p:txBody>
      </p:sp>
      <p:sp>
        <p:nvSpPr>
          <p:cNvPr id="11" name="TextBox 10">
            <a:extLst>
              <a:ext uri="{FF2B5EF4-FFF2-40B4-BE49-F238E27FC236}">
                <a16:creationId xmlns:a16="http://schemas.microsoft.com/office/drawing/2014/main" id="{5C069557-65F0-4FB8-A3BA-08BE537E94BC}"/>
              </a:ext>
            </a:extLst>
          </p:cNvPr>
          <p:cNvSpPr txBox="1"/>
          <p:nvPr/>
        </p:nvSpPr>
        <p:spPr>
          <a:xfrm>
            <a:off x="10977385" y="6486862"/>
            <a:ext cx="846707" cy="256545"/>
          </a:xfrm>
          <a:prstGeom prst="rect">
            <a:avLst/>
          </a:prstGeom>
          <a:noFill/>
        </p:spPr>
        <p:txBody>
          <a:bodyPr wrap="none" rtlCol="0">
            <a:spAutoFit/>
          </a:bodyPr>
          <a:lstStyle/>
          <a:p>
            <a:r>
              <a:rPr lang="en-US" sz="1067" dirty="0">
                <a:solidFill>
                  <a:schemeClr val="bg1"/>
                </a:solidFill>
              </a:rPr>
              <a:t>REV 020720</a:t>
            </a:r>
          </a:p>
        </p:txBody>
      </p:sp>
    </p:spTree>
    <p:extLst>
      <p:ext uri="{BB962C8B-B14F-4D97-AF65-F5344CB8AC3E}">
        <p14:creationId xmlns:p14="http://schemas.microsoft.com/office/powerpoint/2010/main" val="4203222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marL="0" marR="0" lvl="0" indent="0" algn="ctr" defTabSz="457177" rtl="0" eaLnBrk="1" fontAlgn="auto" latinLnBrk="0" hangingPunct="1">
              <a:lnSpc>
                <a:spcPct val="100000"/>
              </a:lnSpc>
              <a:spcBef>
                <a:spcPts val="0"/>
              </a:spcBef>
              <a:spcAft>
                <a:spcPts val="0"/>
              </a:spcAft>
              <a:buClrTx/>
              <a:buSzTx/>
              <a:buFontTx/>
              <a:buNone/>
              <a:tabLst/>
              <a:defRPr/>
            </a:pPr>
            <a:fld id="{2FED3E49-FDCD-5D46-88C6-CE1FDFB21B04}" type="slidenum">
              <a:rPr kumimoji="0" lang="en-US" sz="1001"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457177" rtl="0" eaLnBrk="1" fontAlgn="auto" latinLnBrk="0" hangingPunct="1">
                <a:lnSpc>
                  <a:spcPct val="100000"/>
                </a:lnSpc>
                <a:spcBef>
                  <a:spcPts val="0"/>
                </a:spcBef>
                <a:spcAft>
                  <a:spcPts val="0"/>
                </a:spcAft>
                <a:buClrTx/>
                <a:buSzTx/>
                <a:buFontTx/>
                <a:buNone/>
                <a:tabLst/>
                <a:defRPr/>
              </a:pPr>
              <a:t>10</a:t>
            </a:fld>
            <a:endParaRPr kumimoji="0" lang="en-US" sz="100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463A6AE-44ED-49FD-ADE7-0DCADC1C8973}"/>
              </a:ext>
            </a:extLst>
          </p:cNvPr>
          <p:cNvSpPr txBox="1"/>
          <p:nvPr/>
        </p:nvSpPr>
        <p:spPr>
          <a:xfrm>
            <a:off x="6849272" y="5958232"/>
            <a:ext cx="4701044" cy="276999"/>
          </a:xfrm>
          <a:prstGeom prst="rect">
            <a:avLst/>
          </a:prstGeom>
          <a:noFill/>
        </p:spPr>
        <p:txBody>
          <a:bodyPr wrap="square" rtlCol="0">
            <a:spAutoFit/>
          </a:bodyPr>
          <a:lstStyle/>
          <a:p>
            <a:r>
              <a:rPr lang="en-US" sz="1200" dirty="0"/>
              <a:t>Significant vascular injury requiring compression for hemorrhage control.</a:t>
            </a:r>
          </a:p>
        </p:txBody>
      </p:sp>
      <p:pic>
        <p:nvPicPr>
          <p:cNvPr id="5" name="Picture 4">
            <a:extLst>
              <a:ext uri="{FF2B5EF4-FFF2-40B4-BE49-F238E27FC236}">
                <a16:creationId xmlns:a16="http://schemas.microsoft.com/office/drawing/2014/main" id="{437D3C90-73BA-4B83-B3FD-8124AC1DA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0275" y="1017995"/>
            <a:ext cx="4825921" cy="4849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A close up of a map&#10;&#10;Description automatically generated">
            <a:extLst>
              <a:ext uri="{FF2B5EF4-FFF2-40B4-BE49-F238E27FC236}">
                <a16:creationId xmlns:a16="http://schemas.microsoft.com/office/drawing/2014/main" id="{06BD0F55-B84E-45A4-AA04-03835DA91F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504" y="983784"/>
            <a:ext cx="5812265" cy="4119238"/>
          </a:xfrm>
          <a:prstGeom prst="rect">
            <a:avLst/>
          </a:prstGeom>
          <a:ln>
            <a:noFill/>
          </a:ln>
          <a:effectLst>
            <a:outerShdw blurRad="292100" dist="139700" dir="2700000" algn="tl" rotWithShape="0">
              <a:srgbClr val="333333">
                <a:alpha val="65000"/>
              </a:srgbClr>
            </a:outerShdw>
          </a:effectLst>
        </p:spPr>
      </p:pic>
      <p:pic>
        <p:nvPicPr>
          <p:cNvPr id="10" name="Picture 9" descr="A close up of a map&#10;&#10;Description automatically generated">
            <a:extLst>
              <a:ext uri="{FF2B5EF4-FFF2-40B4-BE49-F238E27FC236}">
                <a16:creationId xmlns:a16="http://schemas.microsoft.com/office/drawing/2014/main" id="{70C6FABD-9B2E-455D-9771-7084563EB1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429" y="971787"/>
            <a:ext cx="5812262" cy="4119236"/>
          </a:xfrm>
          <a:prstGeom prst="rect">
            <a:avLst/>
          </a:prstGeom>
          <a:ln>
            <a:noFill/>
          </a:ln>
          <a:effectLst>
            <a:outerShdw blurRad="292100" dist="139700" dir="2700000" algn="tl" rotWithShape="0">
              <a:srgbClr val="333333">
                <a:alpha val="65000"/>
              </a:srgbClr>
            </a:outerShdw>
          </a:effectLst>
        </p:spPr>
      </p:pic>
      <p:pic>
        <p:nvPicPr>
          <p:cNvPr id="15" name="Picture 14" descr="A close up of a logo&#10;&#10;Description automatically generated">
            <a:extLst>
              <a:ext uri="{FF2B5EF4-FFF2-40B4-BE49-F238E27FC236}">
                <a16:creationId xmlns:a16="http://schemas.microsoft.com/office/drawing/2014/main" id="{808F617A-0C21-4CD9-8E5F-D497A24E69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6834" y="1017996"/>
            <a:ext cx="4825920" cy="4849324"/>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B421D7DE-3378-4766-A02E-53E6F8AF1BF5}"/>
              </a:ext>
            </a:extLst>
          </p:cNvPr>
          <p:cNvSpPr/>
          <p:nvPr/>
        </p:nvSpPr>
        <p:spPr>
          <a:xfrm>
            <a:off x="391697" y="260043"/>
            <a:ext cx="11408605" cy="523220"/>
          </a:xfrm>
          <a:prstGeom prst="rect">
            <a:avLst/>
          </a:prstGeom>
        </p:spPr>
        <p:txBody>
          <a:bodyPr wrap="square">
            <a:spAutoFit/>
          </a:bodyPr>
          <a:lstStyle/>
          <a:p>
            <a:r>
              <a:rPr lang="en-US" sz="2800" dirty="0">
                <a:solidFill>
                  <a:schemeClr val="bg1">
                    <a:lumMod val="50000"/>
                  </a:schemeClr>
                </a:solidFill>
              </a:rPr>
              <a:t>Objective 2: </a:t>
            </a:r>
            <a:r>
              <a:rPr lang="en-US" sz="2000" dirty="0">
                <a:solidFill>
                  <a:schemeClr val="bg1">
                    <a:lumMod val="50000"/>
                  </a:schemeClr>
                </a:solidFill>
              </a:rPr>
              <a:t>Describe small limb anatomy and related challenges to hemorrhage control.</a:t>
            </a:r>
            <a:endParaRPr lang="en-US" sz="2400" dirty="0"/>
          </a:p>
        </p:txBody>
      </p:sp>
      <p:sp>
        <p:nvSpPr>
          <p:cNvPr id="19" name="TextBox 18">
            <a:extLst>
              <a:ext uri="{FF2B5EF4-FFF2-40B4-BE49-F238E27FC236}">
                <a16:creationId xmlns:a16="http://schemas.microsoft.com/office/drawing/2014/main" id="{90F160F4-A513-4B6F-9487-B93F09205D91}"/>
              </a:ext>
            </a:extLst>
          </p:cNvPr>
          <p:cNvSpPr txBox="1"/>
          <p:nvPr/>
        </p:nvSpPr>
        <p:spPr>
          <a:xfrm>
            <a:off x="730689" y="5280585"/>
            <a:ext cx="5671557" cy="830997"/>
          </a:xfrm>
          <a:prstGeom prst="rect">
            <a:avLst/>
          </a:prstGeom>
          <a:noFill/>
        </p:spPr>
        <p:txBody>
          <a:bodyPr wrap="square" rtlCol="0">
            <a:spAutoFit/>
          </a:bodyPr>
          <a:lstStyle/>
          <a:p>
            <a:pPr lvl="0" algn="ctr"/>
            <a:r>
              <a:rPr lang="en-US" sz="2400" dirty="0"/>
              <a:t>All bleeding control begins with</a:t>
            </a:r>
          </a:p>
          <a:p>
            <a:pPr lvl="0" algn="ctr"/>
            <a:r>
              <a:rPr lang="en-US" sz="2400" dirty="0"/>
              <a:t>two simple steps. </a:t>
            </a:r>
          </a:p>
        </p:txBody>
      </p:sp>
      <p:pic>
        <p:nvPicPr>
          <p:cNvPr id="20" name="Picture 19" descr="A close up of a map&#10;&#10;Description automatically generated">
            <a:extLst>
              <a:ext uri="{FF2B5EF4-FFF2-40B4-BE49-F238E27FC236}">
                <a16:creationId xmlns:a16="http://schemas.microsoft.com/office/drawing/2014/main" id="{04A321D6-AA77-4494-A648-8F1EA092E934}"/>
              </a:ext>
            </a:extLst>
          </p:cNvPr>
          <p:cNvPicPr>
            <a:picLocks noChangeAspect="1"/>
          </p:cNvPicPr>
          <p:nvPr/>
        </p:nvPicPr>
        <p:blipFill rotWithShape="1">
          <a:blip r:embed="rId7">
            <a:extLst>
              <a:ext uri="{28A0092B-C50C-407E-A947-70E740481C1C}">
                <a14:useLocalDpi xmlns:a14="http://schemas.microsoft.com/office/drawing/2010/main" val="0"/>
              </a:ext>
            </a:extLst>
          </a:blip>
          <a:srcRect l="-3523" t="-2908" r="3523" b="2908"/>
          <a:stretch/>
        </p:blipFill>
        <p:spPr>
          <a:xfrm rot="16200000">
            <a:off x="6615672" y="1009376"/>
            <a:ext cx="5054925" cy="4968540"/>
          </a:xfrm>
          <a:prstGeom prst="rect">
            <a:avLst/>
          </a:prstGeom>
          <a:ln>
            <a:no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8350F998-F698-4C24-A844-95D9FD6E1D6A}"/>
              </a:ext>
            </a:extLst>
          </p:cNvPr>
          <p:cNvSpPr/>
          <p:nvPr/>
        </p:nvSpPr>
        <p:spPr>
          <a:xfrm>
            <a:off x="645042" y="6411111"/>
            <a:ext cx="10905274" cy="369332"/>
          </a:xfrm>
          <a:prstGeom prst="rect">
            <a:avLst/>
          </a:prstGeom>
        </p:spPr>
        <p:txBody>
          <a:bodyPr wrap="square">
            <a:spAutoFit/>
          </a:bodyPr>
          <a:lstStyle/>
          <a:p>
            <a:pPr algn="ctr"/>
            <a:r>
              <a:rPr lang="en-US" dirty="0"/>
              <a:t>There are multiple methods to stop bleeding from small limbs! </a:t>
            </a:r>
            <a:r>
              <a:rPr lang="en-US" b="1" dirty="0"/>
              <a:t>Let’s look at each proven method.  </a:t>
            </a:r>
          </a:p>
        </p:txBody>
      </p:sp>
      <p:sp>
        <p:nvSpPr>
          <p:cNvPr id="16" name="TextBox 15">
            <a:extLst>
              <a:ext uri="{FF2B5EF4-FFF2-40B4-BE49-F238E27FC236}">
                <a16:creationId xmlns:a16="http://schemas.microsoft.com/office/drawing/2014/main" id="{FEB25ACF-F79C-4626-8097-EE059795D576}"/>
              </a:ext>
            </a:extLst>
          </p:cNvPr>
          <p:cNvSpPr txBox="1"/>
          <p:nvPr/>
        </p:nvSpPr>
        <p:spPr>
          <a:xfrm>
            <a:off x="1460528" y="5328615"/>
            <a:ext cx="4188542" cy="830997"/>
          </a:xfrm>
          <a:prstGeom prst="rect">
            <a:avLst/>
          </a:prstGeom>
          <a:solidFill>
            <a:schemeClr val="bg1">
              <a:lumMod val="85000"/>
            </a:schemeClr>
          </a:solidFill>
          <a:ln>
            <a:solidFill>
              <a:schemeClr val="tx1"/>
            </a:solidFill>
          </a:ln>
        </p:spPr>
        <p:txBody>
          <a:bodyPr wrap="square" rtlCol="0">
            <a:spAutoFit/>
          </a:bodyPr>
          <a:lstStyle/>
          <a:p>
            <a:pPr lvl="0" algn="ctr"/>
            <a:r>
              <a:rPr lang="en-US" sz="2400" dirty="0">
                <a:solidFill>
                  <a:srgbClr val="C00000"/>
                </a:solidFill>
              </a:rPr>
              <a:t>1. </a:t>
            </a:r>
            <a:r>
              <a:rPr lang="en-US" sz="2400" b="1" dirty="0">
                <a:solidFill>
                  <a:srgbClr val="C00000"/>
                </a:solidFill>
              </a:rPr>
              <a:t>Identify the source</a:t>
            </a:r>
          </a:p>
          <a:p>
            <a:pPr lvl="0" algn="ctr"/>
            <a:r>
              <a:rPr lang="en-US" sz="2400" dirty="0">
                <a:solidFill>
                  <a:srgbClr val="C00000"/>
                </a:solidFill>
              </a:rPr>
              <a:t>of bleeding </a:t>
            </a:r>
          </a:p>
        </p:txBody>
      </p:sp>
      <p:pic>
        <p:nvPicPr>
          <p:cNvPr id="22" name="Picture 21" descr="A picture containing text, map&#10;&#10;Description automatically generated">
            <a:extLst>
              <a:ext uri="{FF2B5EF4-FFF2-40B4-BE49-F238E27FC236}">
                <a16:creationId xmlns:a16="http://schemas.microsoft.com/office/drawing/2014/main" id="{400F664A-544A-4A34-9B23-D04A761418F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0688" b="13771"/>
          <a:stretch/>
        </p:blipFill>
        <p:spPr>
          <a:xfrm>
            <a:off x="575801" y="966183"/>
            <a:ext cx="5817965" cy="5268791"/>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6CF842A9-A104-411E-986E-24FE0FD80352}"/>
              </a:ext>
            </a:extLst>
          </p:cNvPr>
          <p:cNvSpPr txBox="1"/>
          <p:nvPr/>
        </p:nvSpPr>
        <p:spPr>
          <a:xfrm>
            <a:off x="3554799" y="4581445"/>
            <a:ext cx="2668077" cy="1384995"/>
          </a:xfrm>
          <a:prstGeom prst="rect">
            <a:avLst/>
          </a:prstGeom>
          <a:noFill/>
          <a:ln>
            <a:noFill/>
          </a:ln>
        </p:spPr>
        <p:txBody>
          <a:bodyPr wrap="square" rtlCol="0">
            <a:spAutoFit/>
          </a:bodyPr>
          <a:lstStyle/>
          <a:p>
            <a:pPr algn="ctr"/>
            <a:r>
              <a:rPr lang="en-US" sz="2800" dirty="0">
                <a:solidFill>
                  <a:srgbClr val="C00000"/>
                </a:solidFill>
              </a:rPr>
              <a:t>2. </a:t>
            </a:r>
            <a:r>
              <a:rPr lang="en-US" sz="2800" b="1" dirty="0">
                <a:solidFill>
                  <a:srgbClr val="C00000"/>
                </a:solidFill>
              </a:rPr>
              <a:t>Compress</a:t>
            </a:r>
            <a:r>
              <a:rPr lang="en-US" sz="2800" dirty="0">
                <a:solidFill>
                  <a:srgbClr val="C00000"/>
                </a:solidFill>
              </a:rPr>
              <a:t> the bleeding </a:t>
            </a:r>
            <a:r>
              <a:rPr lang="en-US" sz="2800" b="1" dirty="0">
                <a:solidFill>
                  <a:srgbClr val="C00000"/>
                </a:solidFill>
              </a:rPr>
              <a:t>vessels</a:t>
            </a:r>
          </a:p>
          <a:p>
            <a:pPr algn="ctr"/>
            <a:r>
              <a:rPr lang="en-US" sz="2800" b="1" dirty="0">
                <a:solidFill>
                  <a:srgbClr val="C00000"/>
                </a:solidFill>
              </a:rPr>
              <a:t>against bone</a:t>
            </a:r>
          </a:p>
        </p:txBody>
      </p:sp>
      <p:sp>
        <p:nvSpPr>
          <p:cNvPr id="2" name="TextBox 1">
            <a:extLst>
              <a:ext uri="{FF2B5EF4-FFF2-40B4-BE49-F238E27FC236}">
                <a16:creationId xmlns:a16="http://schemas.microsoft.com/office/drawing/2014/main" id="{D5FB0563-F39B-4E86-9059-0CF9E08CC4EA}"/>
              </a:ext>
            </a:extLst>
          </p:cNvPr>
          <p:cNvSpPr txBox="1"/>
          <p:nvPr/>
        </p:nvSpPr>
        <p:spPr>
          <a:xfrm>
            <a:off x="730689" y="1082792"/>
            <a:ext cx="1965987" cy="369332"/>
          </a:xfrm>
          <a:prstGeom prst="rect">
            <a:avLst/>
          </a:prstGeom>
          <a:noFill/>
        </p:spPr>
        <p:txBody>
          <a:bodyPr wrap="none" rtlCol="0">
            <a:spAutoFit/>
          </a:bodyPr>
          <a:lstStyle/>
          <a:p>
            <a:r>
              <a:rPr lang="en-US" dirty="0">
                <a:solidFill>
                  <a:schemeClr val="bg1">
                    <a:lumMod val="50000"/>
                  </a:schemeClr>
                </a:solidFill>
              </a:rPr>
              <a:t>Ensure your safety</a:t>
            </a:r>
          </a:p>
        </p:txBody>
      </p:sp>
    </p:spTree>
    <p:extLst>
      <p:ext uri="{BB962C8B-B14F-4D97-AF65-F5344CB8AC3E}">
        <p14:creationId xmlns:p14="http://schemas.microsoft.com/office/powerpoint/2010/main" val="25894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11</a:t>
            </a:fld>
            <a:endParaRPr lang="en-US" dirty="0">
              <a:solidFill>
                <a:prstClr val="white"/>
              </a:solidFill>
            </a:endParaRPr>
          </a:p>
        </p:txBody>
      </p:sp>
      <p:pic>
        <p:nvPicPr>
          <p:cNvPr id="6" name="Picture 5" descr="A close up of a logo&#10;&#10;Description automatically generated">
            <a:extLst>
              <a:ext uri="{FF2B5EF4-FFF2-40B4-BE49-F238E27FC236}">
                <a16:creationId xmlns:a16="http://schemas.microsoft.com/office/drawing/2014/main" id="{87BE24B8-587B-42FB-B629-9FDBAA1B9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6704" y="1133094"/>
            <a:ext cx="4993336" cy="4975860"/>
          </a:xfrm>
          <a:prstGeom prst="rect">
            <a:avLst/>
          </a:prstGeom>
        </p:spPr>
      </p:pic>
      <p:sp>
        <p:nvSpPr>
          <p:cNvPr id="9" name="Rectangle 8">
            <a:extLst>
              <a:ext uri="{FF2B5EF4-FFF2-40B4-BE49-F238E27FC236}">
                <a16:creationId xmlns:a16="http://schemas.microsoft.com/office/drawing/2014/main" id="{A84AC23F-A22D-4865-8DEF-0A9E1FD42998}"/>
              </a:ext>
            </a:extLst>
          </p:cNvPr>
          <p:cNvSpPr/>
          <p:nvPr/>
        </p:nvSpPr>
        <p:spPr>
          <a:xfrm>
            <a:off x="2719736" y="3429000"/>
            <a:ext cx="2524293" cy="523220"/>
          </a:xfrm>
          <a:prstGeom prst="rect">
            <a:avLst/>
          </a:prstGeom>
        </p:spPr>
        <p:txBody>
          <a:bodyPr wrap="square">
            <a:spAutoFit/>
          </a:bodyPr>
          <a:lstStyle/>
          <a:p>
            <a:pPr algn="ctr"/>
            <a:r>
              <a:rPr lang="en-US" sz="2800" b="1" dirty="0">
                <a:solidFill>
                  <a:schemeClr val="bg1">
                    <a:lumMod val="50000"/>
                  </a:schemeClr>
                </a:solidFill>
                <a:latin typeface="+mj-lt"/>
              </a:rPr>
              <a:t>Direct pressure</a:t>
            </a:r>
          </a:p>
        </p:txBody>
      </p:sp>
    </p:spTree>
    <p:extLst>
      <p:ext uri="{BB962C8B-B14F-4D97-AF65-F5344CB8AC3E}">
        <p14:creationId xmlns:p14="http://schemas.microsoft.com/office/powerpoint/2010/main" val="2677604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12</a:t>
            </a:fld>
            <a:endParaRPr lang="en-US" dirty="0">
              <a:solidFill>
                <a:prstClr val="white"/>
              </a:solidFill>
            </a:endParaRPr>
          </a:p>
        </p:txBody>
      </p:sp>
      <p:pic>
        <p:nvPicPr>
          <p:cNvPr id="3" name="Picture 2" descr="A close up of a piece of paper&#10;&#10;Description automatically generated">
            <a:extLst>
              <a:ext uri="{FF2B5EF4-FFF2-40B4-BE49-F238E27FC236}">
                <a16:creationId xmlns:a16="http://schemas.microsoft.com/office/drawing/2014/main" id="{2B0DDE1E-8BDC-4465-AC77-2C13BD10B919}"/>
              </a:ext>
            </a:extLst>
          </p:cNvPr>
          <p:cNvPicPr>
            <a:picLocks noChangeAspect="1"/>
          </p:cNvPicPr>
          <p:nvPr/>
        </p:nvPicPr>
        <p:blipFill rotWithShape="1">
          <a:blip r:embed="rId3">
            <a:extLst>
              <a:ext uri="{28A0092B-C50C-407E-A947-70E740481C1C}">
                <a14:useLocalDpi xmlns:a14="http://schemas.microsoft.com/office/drawing/2010/main" val="0"/>
              </a:ext>
            </a:extLst>
          </a:blip>
          <a:srcRect l="9222" t="4692" r="9923" b="9970"/>
          <a:stretch/>
        </p:blipFill>
        <p:spPr>
          <a:xfrm>
            <a:off x="6096000" y="1100075"/>
            <a:ext cx="5426449" cy="5001100"/>
          </a:xfrm>
          <a:prstGeom prst="rect">
            <a:avLst/>
          </a:prstGeom>
          <a:ln w="3175">
            <a:noFill/>
          </a:ln>
        </p:spPr>
      </p:pic>
      <p:sp>
        <p:nvSpPr>
          <p:cNvPr id="7" name="Rectangle 6">
            <a:extLst>
              <a:ext uri="{FF2B5EF4-FFF2-40B4-BE49-F238E27FC236}">
                <a16:creationId xmlns:a16="http://schemas.microsoft.com/office/drawing/2014/main" id="{2A1EC370-1C20-461A-881F-760BA5EBAC00}"/>
              </a:ext>
            </a:extLst>
          </p:cNvPr>
          <p:cNvSpPr/>
          <p:nvPr/>
        </p:nvSpPr>
        <p:spPr>
          <a:xfrm rot="21155722">
            <a:off x="8195250" y="2642301"/>
            <a:ext cx="1767670" cy="1841563"/>
          </a:xfrm>
          <a:prstGeom prst="rect">
            <a:avLst/>
          </a:prstGeom>
          <a:solidFill>
            <a:schemeClr val="bg1"/>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A024E39-8586-47CD-AF01-F0FC2206F7E3}"/>
              </a:ext>
            </a:extLst>
          </p:cNvPr>
          <p:cNvSpPr/>
          <p:nvPr/>
        </p:nvSpPr>
        <p:spPr>
          <a:xfrm rot="20768002">
            <a:off x="8347650" y="2794701"/>
            <a:ext cx="1767670" cy="1841563"/>
          </a:xfrm>
          <a:prstGeom prst="rect">
            <a:avLst/>
          </a:prstGeom>
          <a:solidFill>
            <a:schemeClr val="bg1"/>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CF6A48A-F59E-4EF4-A10E-209743A0366E}"/>
              </a:ext>
            </a:extLst>
          </p:cNvPr>
          <p:cNvSpPr/>
          <p:nvPr/>
        </p:nvSpPr>
        <p:spPr>
          <a:xfrm rot="20159845">
            <a:off x="8450856" y="2831028"/>
            <a:ext cx="1767670" cy="1841563"/>
          </a:xfrm>
          <a:prstGeom prst="rect">
            <a:avLst/>
          </a:prstGeom>
          <a:solidFill>
            <a:schemeClr val="bg1"/>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4637EA5-404D-4006-B0F4-22F8E2EBEB0D}"/>
              </a:ext>
            </a:extLst>
          </p:cNvPr>
          <p:cNvSpPr/>
          <p:nvPr/>
        </p:nvSpPr>
        <p:spPr>
          <a:xfrm rot="19590018">
            <a:off x="8500051" y="2947102"/>
            <a:ext cx="1767670" cy="1841563"/>
          </a:xfrm>
          <a:prstGeom prst="rect">
            <a:avLst/>
          </a:prstGeom>
          <a:solidFill>
            <a:schemeClr val="bg1"/>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close up of a logo&#10;&#10;Description automatically generated">
            <a:extLst>
              <a:ext uri="{FF2B5EF4-FFF2-40B4-BE49-F238E27FC236}">
                <a16:creationId xmlns:a16="http://schemas.microsoft.com/office/drawing/2014/main" id="{0410514E-C640-4886-B650-A29E4E6753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1091" y="1444807"/>
            <a:ext cx="4005589" cy="4389686"/>
          </a:xfrm>
          <a:prstGeom prst="rect">
            <a:avLst/>
          </a:prstGeom>
        </p:spPr>
      </p:pic>
      <p:sp>
        <p:nvSpPr>
          <p:cNvPr id="15" name="Rectangle 14">
            <a:extLst>
              <a:ext uri="{FF2B5EF4-FFF2-40B4-BE49-F238E27FC236}">
                <a16:creationId xmlns:a16="http://schemas.microsoft.com/office/drawing/2014/main" id="{B1EC0293-DDD7-4620-A68A-2F2D4F845509}"/>
              </a:ext>
            </a:extLst>
          </p:cNvPr>
          <p:cNvSpPr/>
          <p:nvPr/>
        </p:nvSpPr>
        <p:spPr>
          <a:xfrm>
            <a:off x="532659" y="260043"/>
            <a:ext cx="8727882" cy="523220"/>
          </a:xfrm>
          <a:prstGeom prst="rect">
            <a:avLst/>
          </a:prstGeom>
        </p:spPr>
        <p:txBody>
          <a:bodyPr wrap="square">
            <a:spAutoFit/>
          </a:bodyPr>
          <a:lstStyle/>
          <a:p>
            <a:r>
              <a:rPr lang="en-US" sz="2800" dirty="0">
                <a:solidFill>
                  <a:schemeClr val="bg1">
                    <a:lumMod val="50000"/>
                  </a:schemeClr>
                </a:solidFill>
              </a:rPr>
              <a:t>Objective 3: </a:t>
            </a:r>
            <a:r>
              <a:rPr lang="en-US" sz="2000" dirty="0">
                <a:solidFill>
                  <a:schemeClr val="bg1">
                    <a:lumMod val="50000"/>
                  </a:schemeClr>
                </a:solidFill>
              </a:rPr>
              <a:t>Discuss and demonstrate direct pressure for minimal bleeding.</a:t>
            </a:r>
            <a:endParaRPr lang="en-US" sz="2000" dirty="0">
              <a:solidFill>
                <a:srgbClr val="C00000"/>
              </a:solidFill>
            </a:endParaRPr>
          </a:p>
        </p:txBody>
      </p:sp>
      <p:sp>
        <p:nvSpPr>
          <p:cNvPr id="16" name="TextBox 15">
            <a:extLst>
              <a:ext uri="{FF2B5EF4-FFF2-40B4-BE49-F238E27FC236}">
                <a16:creationId xmlns:a16="http://schemas.microsoft.com/office/drawing/2014/main" id="{E1923864-FF22-4C64-B107-DB368F70D2EF}"/>
              </a:ext>
            </a:extLst>
          </p:cNvPr>
          <p:cNvSpPr txBox="1"/>
          <p:nvPr/>
        </p:nvSpPr>
        <p:spPr>
          <a:xfrm>
            <a:off x="585121" y="1362479"/>
            <a:ext cx="4994531" cy="4401205"/>
          </a:xfrm>
          <a:prstGeom prst="rect">
            <a:avLst/>
          </a:prstGeom>
          <a:noFill/>
        </p:spPr>
        <p:txBody>
          <a:bodyPr wrap="square" rtlCol="0">
            <a:spAutoFit/>
          </a:bodyPr>
          <a:lstStyle/>
          <a:p>
            <a:pPr algn="ctr"/>
            <a:r>
              <a:rPr lang="en-US" sz="2800" dirty="0"/>
              <a:t>At times minimal lacerations</a:t>
            </a:r>
          </a:p>
          <a:p>
            <a:pPr algn="ctr"/>
            <a:r>
              <a:rPr lang="en-US" sz="2800" dirty="0"/>
              <a:t>may need some attention.</a:t>
            </a:r>
          </a:p>
          <a:p>
            <a:pPr algn="ctr"/>
            <a:endParaRPr lang="en-US" sz="2800" dirty="0"/>
          </a:p>
          <a:p>
            <a:pPr algn="ctr"/>
            <a:r>
              <a:rPr lang="en-US" sz="2800"/>
              <a:t>Place gauze </a:t>
            </a:r>
            <a:r>
              <a:rPr lang="en-US" sz="2800" dirty="0">
                <a:solidFill>
                  <a:schemeClr val="bg1">
                    <a:lumMod val="50000"/>
                  </a:schemeClr>
                </a:solidFill>
              </a:rPr>
              <a:t>(dressings</a:t>
            </a:r>
            <a:r>
              <a:rPr lang="en-US" sz="2800">
                <a:solidFill>
                  <a:schemeClr val="bg1">
                    <a:lumMod val="50000"/>
                  </a:schemeClr>
                </a:solidFill>
              </a:rPr>
              <a:t>)</a:t>
            </a:r>
            <a:r>
              <a:rPr lang="en-US" sz="2800"/>
              <a:t> </a:t>
            </a:r>
          </a:p>
          <a:p>
            <a:pPr algn="ctr"/>
            <a:r>
              <a:rPr lang="en-US" sz="2800"/>
              <a:t>directly </a:t>
            </a:r>
            <a:r>
              <a:rPr lang="en-US" sz="2800" dirty="0"/>
              <a:t>on wound.</a:t>
            </a:r>
          </a:p>
          <a:p>
            <a:pPr algn="ctr"/>
            <a:endParaRPr lang="en-US" sz="2800" dirty="0"/>
          </a:p>
          <a:p>
            <a:pPr algn="ctr"/>
            <a:r>
              <a:rPr lang="en-US" sz="2800" dirty="0"/>
              <a:t>Hold </a:t>
            </a:r>
            <a:r>
              <a:rPr lang="en-US" sz="2800" b="1" dirty="0"/>
              <a:t>direct pressure on the site </a:t>
            </a:r>
            <a:r>
              <a:rPr lang="en-US" sz="2800" dirty="0"/>
              <a:t>until bleeding stops.</a:t>
            </a:r>
          </a:p>
          <a:p>
            <a:pPr algn="ctr"/>
            <a:endParaRPr lang="en-US" sz="2800" dirty="0"/>
          </a:p>
          <a:p>
            <a:pPr algn="ctr"/>
            <a:r>
              <a:rPr lang="en-US" sz="2800" i="1" dirty="0"/>
              <a:t>Seek medical advice.</a:t>
            </a:r>
          </a:p>
        </p:txBody>
      </p:sp>
      <p:sp>
        <p:nvSpPr>
          <p:cNvPr id="9" name="TextBox 8">
            <a:extLst>
              <a:ext uri="{FF2B5EF4-FFF2-40B4-BE49-F238E27FC236}">
                <a16:creationId xmlns:a16="http://schemas.microsoft.com/office/drawing/2014/main" id="{4E7BED30-DD49-408E-82AF-543524F6293E}"/>
              </a:ext>
            </a:extLst>
          </p:cNvPr>
          <p:cNvSpPr txBox="1"/>
          <p:nvPr/>
        </p:nvSpPr>
        <p:spPr>
          <a:xfrm>
            <a:off x="6299607" y="5757520"/>
            <a:ext cx="3072842" cy="338554"/>
          </a:xfrm>
          <a:prstGeom prst="rect">
            <a:avLst/>
          </a:prstGeom>
          <a:noFill/>
        </p:spPr>
        <p:txBody>
          <a:bodyPr wrap="square" rtlCol="0">
            <a:spAutoFit/>
          </a:bodyPr>
          <a:lstStyle/>
          <a:p>
            <a:r>
              <a:rPr lang="en-US" sz="1600" dirty="0"/>
              <a:t>Hold pressure in direction of bone.</a:t>
            </a:r>
          </a:p>
        </p:txBody>
      </p:sp>
      <p:pic>
        <p:nvPicPr>
          <p:cNvPr id="4" name="Picture 3" descr="A close up of a screen&#10;&#10;Description automatically generated">
            <a:extLst>
              <a:ext uri="{FF2B5EF4-FFF2-40B4-BE49-F238E27FC236}">
                <a16:creationId xmlns:a16="http://schemas.microsoft.com/office/drawing/2014/main" id="{6CEFCEC5-6812-4C8C-923B-CF55D7F705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43991">
            <a:off x="6956350" y="3474640"/>
            <a:ext cx="1056954" cy="310957"/>
          </a:xfrm>
          <a:prstGeom prst="rect">
            <a:avLst/>
          </a:prstGeom>
        </p:spPr>
      </p:pic>
      <p:pic>
        <p:nvPicPr>
          <p:cNvPr id="21" name="Picture 20" descr="A close up of a screen&#10;&#10;Description automatically generated">
            <a:extLst>
              <a:ext uri="{FF2B5EF4-FFF2-40B4-BE49-F238E27FC236}">
                <a16:creationId xmlns:a16="http://schemas.microsoft.com/office/drawing/2014/main" id="{29098D6D-B2B5-4B8D-9A24-FABB3CA131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100626">
            <a:off x="7908609" y="1842488"/>
            <a:ext cx="1056954" cy="310957"/>
          </a:xfrm>
          <a:prstGeom prst="rect">
            <a:avLst/>
          </a:prstGeom>
        </p:spPr>
      </p:pic>
      <p:pic>
        <p:nvPicPr>
          <p:cNvPr id="22" name="Picture 21" descr="A close up of a screen&#10;&#10;Description automatically generated">
            <a:extLst>
              <a:ext uri="{FF2B5EF4-FFF2-40B4-BE49-F238E27FC236}">
                <a16:creationId xmlns:a16="http://schemas.microsoft.com/office/drawing/2014/main" id="{0D411127-D7C3-49A5-BE39-345FA3DC08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602671">
            <a:off x="9385338" y="5164163"/>
            <a:ext cx="1056954" cy="310957"/>
          </a:xfrm>
          <a:prstGeom prst="rect">
            <a:avLst/>
          </a:prstGeom>
        </p:spPr>
      </p:pic>
      <p:pic>
        <p:nvPicPr>
          <p:cNvPr id="23" name="Picture 22" descr="A close up of a screen&#10;&#10;Description automatically generated">
            <a:extLst>
              <a:ext uri="{FF2B5EF4-FFF2-40B4-BE49-F238E27FC236}">
                <a16:creationId xmlns:a16="http://schemas.microsoft.com/office/drawing/2014/main" id="{E7799BDC-1E93-4AAE-B8E4-B28B0412B5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212177">
            <a:off x="10278302" y="3445146"/>
            <a:ext cx="1056954" cy="310957"/>
          </a:xfrm>
          <a:prstGeom prst="rect">
            <a:avLst/>
          </a:prstGeom>
        </p:spPr>
      </p:pic>
    </p:spTree>
    <p:extLst>
      <p:ext uri="{BB962C8B-B14F-4D97-AF65-F5344CB8AC3E}">
        <p14:creationId xmlns:p14="http://schemas.microsoft.com/office/powerpoint/2010/main" val="18949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13</a:t>
            </a:fld>
            <a:endParaRPr lang="en-US" dirty="0">
              <a:solidFill>
                <a:prstClr val="white"/>
              </a:solidFill>
            </a:endParaRPr>
          </a:p>
        </p:txBody>
      </p:sp>
      <p:sp>
        <p:nvSpPr>
          <p:cNvPr id="9" name="Rectangle 8">
            <a:extLst>
              <a:ext uri="{FF2B5EF4-FFF2-40B4-BE49-F238E27FC236}">
                <a16:creationId xmlns:a16="http://schemas.microsoft.com/office/drawing/2014/main" id="{A84AC23F-A22D-4865-8DEF-0A9E1FD42998}"/>
              </a:ext>
            </a:extLst>
          </p:cNvPr>
          <p:cNvSpPr/>
          <p:nvPr/>
        </p:nvSpPr>
        <p:spPr>
          <a:xfrm>
            <a:off x="2539191" y="3429000"/>
            <a:ext cx="4492545" cy="1815882"/>
          </a:xfrm>
          <a:prstGeom prst="rect">
            <a:avLst/>
          </a:prstGeom>
        </p:spPr>
        <p:txBody>
          <a:bodyPr wrap="square">
            <a:spAutoFit/>
          </a:bodyPr>
          <a:lstStyle/>
          <a:p>
            <a:r>
              <a:rPr lang="en-US" sz="2800" b="1" dirty="0">
                <a:solidFill>
                  <a:schemeClr val="bg1">
                    <a:lumMod val="50000"/>
                  </a:schemeClr>
                </a:solidFill>
                <a:latin typeface="+mj-lt"/>
              </a:rPr>
              <a:t>Digital Hemorrhage Control</a:t>
            </a:r>
          </a:p>
          <a:p>
            <a:r>
              <a:rPr lang="en-US" sz="2800" i="1" dirty="0">
                <a:solidFill>
                  <a:schemeClr val="bg1">
                    <a:lumMod val="65000"/>
                  </a:schemeClr>
                </a:solidFill>
                <a:latin typeface="+mj-lt"/>
              </a:rPr>
              <a:t>Shown in two locations:</a:t>
            </a:r>
          </a:p>
          <a:p>
            <a:r>
              <a:rPr lang="en-US" sz="2800" b="1" i="1" dirty="0">
                <a:solidFill>
                  <a:srgbClr val="0070C0"/>
                </a:solidFill>
                <a:latin typeface="+mj-lt"/>
              </a:rPr>
              <a:t>Junctional </a:t>
            </a:r>
          </a:p>
          <a:p>
            <a:r>
              <a:rPr lang="en-US" sz="2800" b="1" i="1" dirty="0">
                <a:solidFill>
                  <a:srgbClr val="00B050"/>
                </a:solidFill>
                <a:latin typeface="+mj-lt"/>
              </a:rPr>
              <a:t>Extremity</a:t>
            </a:r>
          </a:p>
        </p:txBody>
      </p:sp>
      <p:pic>
        <p:nvPicPr>
          <p:cNvPr id="1026" name="Picture 2" descr="Related image">
            <a:extLst>
              <a:ext uri="{FF2B5EF4-FFF2-40B4-BE49-F238E27FC236}">
                <a16:creationId xmlns:a16="http://schemas.microsoft.com/office/drawing/2014/main" id="{384A4811-52F7-4775-9C3C-6096B07A36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86" r="12903" b="8667"/>
          <a:stretch/>
        </p:blipFill>
        <p:spPr bwMode="auto">
          <a:xfrm>
            <a:off x="7926066" y="1032027"/>
            <a:ext cx="2588967" cy="50381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D7CB9B56-D225-4B4D-A244-CCDF6970245C}"/>
              </a:ext>
            </a:extLst>
          </p:cNvPr>
          <p:cNvSpPr/>
          <p:nvPr/>
        </p:nvSpPr>
        <p:spPr>
          <a:xfrm>
            <a:off x="8559209" y="2349795"/>
            <a:ext cx="350874" cy="372140"/>
          </a:xfrm>
          <a:prstGeom prst="ellipse">
            <a:avLst/>
          </a:prstGeom>
          <a:solidFill>
            <a:srgbClr val="0070C0">
              <a:alpha val="3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3C9BBC4-4D38-4836-912D-0DB53110FE32}"/>
              </a:ext>
            </a:extLst>
          </p:cNvPr>
          <p:cNvSpPr/>
          <p:nvPr/>
        </p:nvSpPr>
        <p:spPr>
          <a:xfrm>
            <a:off x="9453539" y="2349795"/>
            <a:ext cx="350874" cy="372140"/>
          </a:xfrm>
          <a:prstGeom prst="ellipse">
            <a:avLst/>
          </a:prstGeom>
          <a:solidFill>
            <a:srgbClr val="0070C0">
              <a:alpha val="3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C4DC9B-11E8-4BF5-A145-25DE4D8DC154}"/>
              </a:ext>
            </a:extLst>
          </p:cNvPr>
          <p:cNvSpPr/>
          <p:nvPr/>
        </p:nvSpPr>
        <p:spPr>
          <a:xfrm>
            <a:off x="8756508" y="3667563"/>
            <a:ext cx="350874" cy="372140"/>
          </a:xfrm>
          <a:prstGeom prst="ellipse">
            <a:avLst/>
          </a:prstGeom>
          <a:solidFill>
            <a:srgbClr val="0070C0">
              <a:alpha val="3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87BD99B-E504-4F0B-90C6-85FB701C96EE}"/>
              </a:ext>
            </a:extLst>
          </p:cNvPr>
          <p:cNvSpPr/>
          <p:nvPr/>
        </p:nvSpPr>
        <p:spPr>
          <a:xfrm>
            <a:off x="9248771" y="3667563"/>
            <a:ext cx="350874" cy="372140"/>
          </a:xfrm>
          <a:prstGeom prst="ellipse">
            <a:avLst/>
          </a:prstGeom>
          <a:solidFill>
            <a:srgbClr val="0070C0">
              <a:alpha val="3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C81B11E-9CAA-4E32-BB7E-817A520919D3}"/>
              </a:ext>
            </a:extLst>
          </p:cNvPr>
          <p:cNvSpPr/>
          <p:nvPr/>
        </p:nvSpPr>
        <p:spPr>
          <a:xfrm>
            <a:off x="9018617" y="1850065"/>
            <a:ext cx="350874" cy="196702"/>
          </a:xfrm>
          <a:prstGeom prst="ellipse">
            <a:avLst/>
          </a:prstGeom>
          <a:solidFill>
            <a:srgbClr val="0070C0">
              <a:alpha val="3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D5192CA-A511-4F6E-949B-D000F9EEB2A8}"/>
              </a:ext>
            </a:extLst>
          </p:cNvPr>
          <p:cNvSpPr/>
          <p:nvPr/>
        </p:nvSpPr>
        <p:spPr>
          <a:xfrm rot="641990">
            <a:off x="8184493" y="2606540"/>
            <a:ext cx="563525" cy="1750726"/>
          </a:xfrm>
          <a:prstGeom prst="ellipse">
            <a:avLst/>
          </a:prstGeom>
          <a:solidFill>
            <a:srgbClr val="92D050">
              <a:alpha val="2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4E1BA14-8E22-4219-8496-1B32EDF5275E}"/>
              </a:ext>
            </a:extLst>
          </p:cNvPr>
          <p:cNvSpPr/>
          <p:nvPr/>
        </p:nvSpPr>
        <p:spPr>
          <a:xfrm rot="20981577">
            <a:off x="9632268" y="2605734"/>
            <a:ext cx="563525" cy="1750726"/>
          </a:xfrm>
          <a:prstGeom prst="ellipse">
            <a:avLst/>
          </a:prstGeom>
          <a:solidFill>
            <a:srgbClr val="92D050">
              <a:alpha val="2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79B3DEC-093D-44BA-847D-7F600F6F5867}"/>
              </a:ext>
            </a:extLst>
          </p:cNvPr>
          <p:cNvSpPr/>
          <p:nvPr/>
        </p:nvSpPr>
        <p:spPr>
          <a:xfrm>
            <a:off x="8633193" y="3935870"/>
            <a:ext cx="679835" cy="2134345"/>
          </a:xfrm>
          <a:prstGeom prst="ellipse">
            <a:avLst/>
          </a:prstGeom>
          <a:solidFill>
            <a:srgbClr val="92D050">
              <a:alpha val="2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0B7470A-AC89-4328-AEC6-4BEBE11B547E}"/>
              </a:ext>
            </a:extLst>
          </p:cNvPr>
          <p:cNvSpPr/>
          <p:nvPr/>
        </p:nvSpPr>
        <p:spPr>
          <a:xfrm>
            <a:off x="9072806" y="3935869"/>
            <a:ext cx="679835" cy="2134345"/>
          </a:xfrm>
          <a:prstGeom prst="ellipse">
            <a:avLst/>
          </a:prstGeom>
          <a:solidFill>
            <a:srgbClr val="92D050">
              <a:alpha val="2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2924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14</a:t>
            </a:fld>
            <a:endParaRPr lang="en-US" dirty="0">
              <a:solidFill>
                <a:prstClr val="white"/>
              </a:solidFill>
            </a:endParaRPr>
          </a:p>
        </p:txBody>
      </p:sp>
      <p:pic>
        <p:nvPicPr>
          <p:cNvPr id="6" name="Picture 5" descr="A close up of a logo&#10;&#10;Description automatically generated">
            <a:extLst>
              <a:ext uri="{FF2B5EF4-FFF2-40B4-BE49-F238E27FC236}">
                <a16:creationId xmlns:a16="http://schemas.microsoft.com/office/drawing/2014/main" id="{87BE24B8-587B-42FB-B629-9FDBAA1B9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6704" y="1133094"/>
            <a:ext cx="4993336" cy="4975860"/>
          </a:xfrm>
          <a:prstGeom prst="rect">
            <a:avLst/>
          </a:prstGeom>
        </p:spPr>
      </p:pic>
      <p:sp>
        <p:nvSpPr>
          <p:cNvPr id="9" name="Rectangle 8">
            <a:extLst>
              <a:ext uri="{FF2B5EF4-FFF2-40B4-BE49-F238E27FC236}">
                <a16:creationId xmlns:a16="http://schemas.microsoft.com/office/drawing/2014/main" id="{A84AC23F-A22D-4865-8DEF-0A9E1FD42998}"/>
              </a:ext>
            </a:extLst>
          </p:cNvPr>
          <p:cNvSpPr/>
          <p:nvPr/>
        </p:nvSpPr>
        <p:spPr>
          <a:xfrm>
            <a:off x="1948721" y="3429000"/>
            <a:ext cx="5201887" cy="523220"/>
          </a:xfrm>
          <a:prstGeom prst="rect">
            <a:avLst/>
          </a:prstGeom>
        </p:spPr>
        <p:txBody>
          <a:bodyPr wrap="square">
            <a:spAutoFit/>
          </a:bodyPr>
          <a:lstStyle/>
          <a:p>
            <a:r>
              <a:rPr lang="en-US" sz="2800" i="1" dirty="0">
                <a:solidFill>
                  <a:schemeClr val="bg1">
                    <a:lumMod val="65000"/>
                  </a:schemeClr>
                </a:solidFill>
                <a:latin typeface="+mj-lt"/>
              </a:rPr>
              <a:t>Let’s start with </a:t>
            </a:r>
            <a:r>
              <a:rPr lang="en-US" sz="2800" i="1" dirty="0">
                <a:solidFill>
                  <a:srgbClr val="0070C0"/>
                </a:solidFill>
                <a:latin typeface="+mj-lt"/>
              </a:rPr>
              <a:t>junctional</a:t>
            </a:r>
            <a:r>
              <a:rPr lang="en-US" sz="2800" i="1" dirty="0">
                <a:solidFill>
                  <a:schemeClr val="bg1">
                    <a:lumMod val="50000"/>
                  </a:schemeClr>
                </a:solidFill>
                <a:latin typeface="+mj-lt"/>
              </a:rPr>
              <a:t> bleeding</a:t>
            </a:r>
            <a:r>
              <a:rPr lang="en-US" sz="2800" b="1" i="1" dirty="0">
                <a:solidFill>
                  <a:schemeClr val="bg1">
                    <a:lumMod val="50000"/>
                  </a:schemeClr>
                </a:solidFill>
                <a:latin typeface="+mj-lt"/>
              </a:rPr>
              <a:t> </a:t>
            </a:r>
          </a:p>
        </p:txBody>
      </p:sp>
    </p:spTree>
    <p:extLst>
      <p:ext uri="{BB962C8B-B14F-4D97-AF65-F5344CB8AC3E}">
        <p14:creationId xmlns:p14="http://schemas.microsoft.com/office/powerpoint/2010/main" val="4124274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4471A19-D11E-40F0-9885-0D31C80E9E42}"/>
              </a:ext>
            </a:extLst>
          </p:cNvPr>
          <p:cNvSpPr>
            <a:spLocks noGrp="1"/>
          </p:cNvSpPr>
          <p:nvPr>
            <p:ph type="sldNum" sz="quarter" idx="4"/>
          </p:nvPr>
        </p:nvSpPr>
        <p:spPr/>
        <p:txBody>
          <a:bodyPr/>
          <a:lstStyle/>
          <a:p>
            <a:pPr defTabSz="457177">
              <a:defRPr/>
            </a:pPr>
            <a:fld id="{2FED3E49-FDCD-5D46-88C6-CE1FDFB21B04}" type="slidenum">
              <a:rPr lang="en-US" smtClean="0">
                <a:solidFill>
                  <a:prstClr val="white"/>
                </a:solidFill>
              </a:rPr>
              <a:pPr defTabSz="457177">
                <a:defRPr/>
              </a:pPr>
              <a:t>15</a:t>
            </a:fld>
            <a:endParaRPr lang="en-US" dirty="0">
              <a:solidFill>
                <a:prstClr val="white"/>
              </a:solidFill>
            </a:endParaRPr>
          </a:p>
        </p:txBody>
      </p:sp>
      <p:pic>
        <p:nvPicPr>
          <p:cNvPr id="10" name="Picture 9" descr="A close up of a piece of paper&#10;&#10;Description automatically generated">
            <a:extLst>
              <a:ext uri="{FF2B5EF4-FFF2-40B4-BE49-F238E27FC236}">
                <a16:creationId xmlns:a16="http://schemas.microsoft.com/office/drawing/2014/main" id="{AA904D9E-4CFC-4523-9826-6AC1AF9A03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50" t="11682" r="19110" b="19388"/>
          <a:stretch/>
        </p:blipFill>
        <p:spPr>
          <a:xfrm>
            <a:off x="198086" y="996352"/>
            <a:ext cx="3988530" cy="3216943"/>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15619FE8-05FE-491D-8626-7424826E0C57}"/>
              </a:ext>
            </a:extLst>
          </p:cNvPr>
          <p:cNvSpPr txBox="1"/>
          <p:nvPr/>
        </p:nvSpPr>
        <p:spPr>
          <a:xfrm>
            <a:off x="387222" y="4435133"/>
            <a:ext cx="3610257" cy="707886"/>
          </a:xfrm>
          <a:prstGeom prst="rect">
            <a:avLst/>
          </a:prstGeom>
          <a:noFill/>
        </p:spPr>
        <p:txBody>
          <a:bodyPr wrap="square" rtlCol="0">
            <a:spAutoFit/>
          </a:bodyPr>
          <a:lstStyle/>
          <a:p>
            <a:pPr algn="ctr"/>
            <a:r>
              <a:rPr lang="en-US" sz="2000" dirty="0">
                <a:solidFill>
                  <a:srgbClr val="C00000"/>
                </a:solidFill>
              </a:rPr>
              <a:t>It may be necessary to</a:t>
            </a:r>
          </a:p>
          <a:p>
            <a:pPr algn="ctr"/>
            <a:r>
              <a:rPr lang="en-US" sz="2000" dirty="0">
                <a:solidFill>
                  <a:srgbClr val="C00000"/>
                </a:solidFill>
              </a:rPr>
              <a:t> “</a:t>
            </a:r>
            <a:r>
              <a:rPr lang="en-US" sz="2000" b="1" i="1" dirty="0">
                <a:solidFill>
                  <a:srgbClr val="C00000"/>
                </a:solidFill>
              </a:rPr>
              <a:t>sweep blood out of the way</a:t>
            </a:r>
            <a:r>
              <a:rPr lang="en-US" sz="2000" dirty="0">
                <a:solidFill>
                  <a:srgbClr val="C00000"/>
                </a:solidFill>
              </a:rPr>
              <a:t>”</a:t>
            </a:r>
            <a:endParaRPr lang="en-US" dirty="0">
              <a:solidFill>
                <a:srgbClr val="C00000"/>
              </a:solidFill>
            </a:endParaRPr>
          </a:p>
        </p:txBody>
      </p:sp>
      <p:pic>
        <p:nvPicPr>
          <p:cNvPr id="12" name="Picture 11" descr="A close up of a map&#10;&#10;Description automatically generated">
            <a:extLst>
              <a:ext uri="{FF2B5EF4-FFF2-40B4-BE49-F238E27FC236}">
                <a16:creationId xmlns:a16="http://schemas.microsoft.com/office/drawing/2014/main" id="{8F2F58AD-932D-456C-AF17-A2C447D98F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31" b="15993"/>
          <a:stretch/>
        </p:blipFill>
        <p:spPr>
          <a:xfrm>
            <a:off x="4320880" y="996351"/>
            <a:ext cx="3910318" cy="3216943"/>
          </a:xfrm>
          <a:prstGeom prst="rect">
            <a:avLst/>
          </a:prstGeom>
          <a:ln>
            <a:noFill/>
          </a:ln>
          <a:effectLst>
            <a:outerShdw blurRad="292100" dist="139700" dir="2700000" algn="tl" rotWithShape="0">
              <a:srgbClr val="333333">
                <a:alpha val="65000"/>
              </a:srgbClr>
            </a:outerShdw>
          </a:effectLst>
        </p:spPr>
      </p:pic>
      <p:pic>
        <p:nvPicPr>
          <p:cNvPr id="13" name="Picture 12" descr="A picture containing text, map&#10;&#10;Description automatically generated">
            <a:extLst>
              <a:ext uri="{FF2B5EF4-FFF2-40B4-BE49-F238E27FC236}">
                <a16:creationId xmlns:a16="http://schemas.microsoft.com/office/drawing/2014/main" id="{6A650E5E-9430-4BD8-9E58-3CE7B3A1D1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0688" b="13771"/>
          <a:stretch/>
        </p:blipFill>
        <p:spPr>
          <a:xfrm>
            <a:off x="8365463" y="996351"/>
            <a:ext cx="3552251" cy="3216944"/>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BCD6F8D2-3841-4E39-B31A-11BEB6217774}"/>
              </a:ext>
            </a:extLst>
          </p:cNvPr>
          <p:cNvSpPr txBox="1"/>
          <p:nvPr/>
        </p:nvSpPr>
        <p:spPr>
          <a:xfrm>
            <a:off x="8365462" y="4227200"/>
            <a:ext cx="3552251" cy="1200329"/>
          </a:xfrm>
          <a:prstGeom prst="rect">
            <a:avLst/>
          </a:prstGeom>
          <a:noFill/>
        </p:spPr>
        <p:txBody>
          <a:bodyPr wrap="square" rtlCol="0">
            <a:spAutoFit/>
          </a:bodyPr>
          <a:lstStyle/>
          <a:p>
            <a:pPr algn="ctr"/>
            <a:r>
              <a:rPr lang="en-US" sz="2400" dirty="0"/>
              <a:t>1. Identify bleeding</a:t>
            </a:r>
          </a:p>
          <a:p>
            <a:pPr algn="ctr"/>
            <a:r>
              <a:rPr lang="en-US" sz="2400" dirty="0"/>
              <a:t> 2. Compress vessels</a:t>
            </a:r>
          </a:p>
          <a:p>
            <a:pPr algn="ctr"/>
            <a:r>
              <a:rPr lang="en-US" sz="2400" dirty="0"/>
              <a:t>against bone</a:t>
            </a:r>
          </a:p>
        </p:txBody>
      </p:sp>
      <p:sp>
        <p:nvSpPr>
          <p:cNvPr id="15" name="Rectangle 14">
            <a:extLst>
              <a:ext uri="{FF2B5EF4-FFF2-40B4-BE49-F238E27FC236}">
                <a16:creationId xmlns:a16="http://schemas.microsoft.com/office/drawing/2014/main" id="{BE3B965D-7324-454E-8D8E-8766D0D8020A}"/>
              </a:ext>
            </a:extLst>
          </p:cNvPr>
          <p:cNvSpPr/>
          <p:nvPr/>
        </p:nvSpPr>
        <p:spPr>
          <a:xfrm>
            <a:off x="4923585" y="4546466"/>
            <a:ext cx="2704908" cy="461665"/>
          </a:xfrm>
          <a:prstGeom prst="rect">
            <a:avLst/>
          </a:prstGeom>
        </p:spPr>
        <p:txBody>
          <a:bodyPr wrap="none">
            <a:spAutoFit/>
          </a:bodyPr>
          <a:lstStyle/>
          <a:p>
            <a:r>
              <a:rPr lang="en-US" sz="2400" dirty="0"/>
              <a:t>Open wound if able</a:t>
            </a:r>
          </a:p>
        </p:txBody>
      </p:sp>
      <p:sp>
        <p:nvSpPr>
          <p:cNvPr id="16" name="Rectangle 15">
            <a:extLst>
              <a:ext uri="{FF2B5EF4-FFF2-40B4-BE49-F238E27FC236}">
                <a16:creationId xmlns:a16="http://schemas.microsoft.com/office/drawing/2014/main" id="{234D2AD0-7ADF-47E4-B27B-AD4F23562D87}"/>
              </a:ext>
            </a:extLst>
          </p:cNvPr>
          <p:cNvSpPr/>
          <p:nvPr/>
        </p:nvSpPr>
        <p:spPr>
          <a:xfrm>
            <a:off x="643363" y="6388438"/>
            <a:ext cx="10905274" cy="369332"/>
          </a:xfrm>
          <a:prstGeom prst="rect">
            <a:avLst/>
          </a:prstGeom>
        </p:spPr>
        <p:txBody>
          <a:bodyPr wrap="square">
            <a:spAutoFit/>
          </a:bodyPr>
          <a:lstStyle/>
          <a:p>
            <a:pPr algn="ctr"/>
            <a:r>
              <a:rPr lang="en-US" b="1" dirty="0">
                <a:solidFill>
                  <a:schemeClr val="bg1">
                    <a:lumMod val="50000"/>
                  </a:schemeClr>
                </a:solidFill>
              </a:rPr>
              <a:t>Compress bleeding vascular structures against bone </a:t>
            </a:r>
            <a:r>
              <a:rPr lang="en-US" b="1" dirty="0"/>
              <a:t>regardless of age or size.</a:t>
            </a:r>
          </a:p>
        </p:txBody>
      </p:sp>
      <p:sp>
        <p:nvSpPr>
          <p:cNvPr id="18" name="TextBox 17">
            <a:extLst>
              <a:ext uri="{FF2B5EF4-FFF2-40B4-BE49-F238E27FC236}">
                <a16:creationId xmlns:a16="http://schemas.microsoft.com/office/drawing/2014/main" id="{3C7B35B8-4800-49EA-A2ED-DC8F58E18715}"/>
              </a:ext>
            </a:extLst>
          </p:cNvPr>
          <p:cNvSpPr txBox="1"/>
          <p:nvPr/>
        </p:nvSpPr>
        <p:spPr>
          <a:xfrm>
            <a:off x="1448269" y="5458713"/>
            <a:ext cx="9386157" cy="707886"/>
          </a:xfrm>
          <a:prstGeom prst="rect">
            <a:avLst/>
          </a:prstGeom>
          <a:solidFill>
            <a:schemeClr val="bg1"/>
          </a:solidFill>
          <a:ln>
            <a:solidFill>
              <a:schemeClr val="tx1"/>
            </a:solidFill>
          </a:ln>
        </p:spPr>
        <p:txBody>
          <a:bodyPr wrap="square" rtlCol="0">
            <a:spAutoFit/>
          </a:bodyPr>
          <a:lstStyle/>
          <a:p>
            <a:pPr algn="ctr"/>
            <a:r>
              <a:rPr lang="en-US" sz="2000" b="1" i="1" dirty="0">
                <a:solidFill>
                  <a:srgbClr val="C00000"/>
                </a:solidFill>
              </a:rPr>
              <a:t>Important: </a:t>
            </a:r>
            <a:r>
              <a:rPr lang="en-US" sz="2000" i="1" dirty="0">
                <a:solidFill>
                  <a:srgbClr val="C00000"/>
                </a:solidFill>
              </a:rPr>
              <a:t>Serious</a:t>
            </a:r>
            <a:r>
              <a:rPr lang="en-US" sz="2000" b="1" i="1" dirty="0">
                <a:solidFill>
                  <a:srgbClr val="C00000"/>
                </a:solidFill>
              </a:rPr>
              <a:t> </a:t>
            </a:r>
            <a:r>
              <a:rPr lang="en-US" sz="2000" i="1" dirty="0">
                <a:solidFill>
                  <a:srgbClr val="C00000"/>
                </a:solidFill>
              </a:rPr>
              <a:t>injuries may occur in locations where tourniquets </a:t>
            </a:r>
            <a:r>
              <a:rPr lang="en-US" sz="2000" b="1" i="1" u="sng" dirty="0">
                <a:solidFill>
                  <a:srgbClr val="C00000"/>
                </a:solidFill>
              </a:rPr>
              <a:t>cannot</a:t>
            </a:r>
            <a:r>
              <a:rPr lang="en-US" sz="2000" i="1" dirty="0">
                <a:solidFill>
                  <a:srgbClr val="C00000"/>
                </a:solidFill>
              </a:rPr>
              <a:t> be applied. </a:t>
            </a:r>
          </a:p>
          <a:p>
            <a:pPr algn="ctr"/>
            <a:r>
              <a:rPr lang="en-US" sz="2000" i="1" dirty="0">
                <a:solidFill>
                  <a:srgbClr val="C00000"/>
                </a:solidFill>
              </a:rPr>
              <a:t>In these situations initial digital control may be YOUR ONLY OPTION.</a:t>
            </a:r>
          </a:p>
        </p:txBody>
      </p:sp>
      <p:sp>
        <p:nvSpPr>
          <p:cNvPr id="19" name="Rectangle 18">
            <a:extLst>
              <a:ext uri="{FF2B5EF4-FFF2-40B4-BE49-F238E27FC236}">
                <a16:creationId xmlns:a16="http://schemas.microsoft.com/office/drawing/2014/main" id="{709B9C21-A07A-49C7-B849-78B196245BC7}"/>
              </a:ext>
            </a:extLst>
          </p:cNvPr>
          <p:cNvSpPr/>
          <p:nvPr/>
        </p:nvSpPr>
        <p:spPr>
          <a:xfrm>
            <a:off x="532658" y="260043"/>
            <a:ext cx="11217381" cy="523220"/>
          </a:xfrm>
          <a:prstGeom prst="rect">
            <a:avLst/>
          </a:prstGeom>
        </p:spPr>
        <p:txBody>
          <a:bodyPr wrap="square">
            <a:spAutoFit/>
          </a:bodyPr>
          <a:lstStyle/>
          <a:p>
            <a:r>
              <a:rPr lang="en-US" sz="2800" dirty="0">
                <a:solidFill>
                  <a:schemeClr val="bg1">
                    <a:lumMod val="50000"/>
                  </a:schemeClr>
                </a:solidFill>
              </a:rPr>
              <a:t>Objective 4: </a:t>
            </a:r>
            <a:r>
              <a:rPr lang="en-US" sz="2000" dirty="0">
                <a:solidFill>
                  <a:schemeClr val="bg1">
                    <a:lumMod val="50000"/>
                  </a:schemeClr>
                </a:solidFill>
              </a:rPr>
              <a:t>Discuss and demonstrate digital pressure for hemorrhage control. </a:t>
            </a:r>
            <a:r>
              <a:rPr lang="en-US" sz="1400" dirty="0">
                <a:solidFill>
                  <a:srgbClr val="0070C0"/>
                </a:solidFill>
              </a:rPr>
              <a:t>(junctional)</a:t>
            </a:r>
            <a:endParaRPr lang="en-US" sz="2000" dirty="0">
              <a:solidFill>
                <a:srgbClr val="0070C0"/>
              </a:solidFill>
            </a:endParaRPr>
          </a:p>
        </p:txBody>
      </p:sp>
      <p:sp>
        <p:nvSpPr>
          <p:cNvPr id="17" name="TextBox 16">
            <a:extLst>
              <a:ext uri="{FF2B5EF4-FFF2-40B4-BE49-F238E27FC236}">
                <a16:creationId xmlns:a16="http://schemas.microsoft.com/office/drawing/2014/main" id="{664E8921-A333-439B-8EEE-931AF8D95FF4}"/>
              </a:ext>
            </a:extLst>
          </p:cNvPr>
          <p:cNvSpPr txBox="1"/>
          <p:nvPr/>
        </p:nvSpPr>
        <p:spPr>
          <a:xfrm>
            <a:off x="8494004" y="1085850"/>
            <a:ext cx="1550432" cy="523220"/>
          </a:xfrm>
          <a:prstGeom prst="rect">
            <a:avLst/>
          </a:prstGeom>
          <a:solidFill>
            <a:schemeClr val="bg1"/>
          </a:solidFill>
          <a:ln>
            <a:solidFill>
              <a:schemeClr val="tx1"/>
            </a:solidFill>
          </a:ln>
        </p:spPr>
        <p:txBody>
          <a:bodyPr wrap="square" rtlCol="0">
            <a:spAutoFit/>
          </a:bodyPr>
          <a:lstStyle/>
          <a:p>
            <a:pPr algn="ctr"/>
            <a:r>
              <a:rPr lang="en-US" sz="1400" dirty="0"/>
              <a:t>Compress vessels</a:t>
            </a:r>
          </a:p>
          <a:p>
            <a:pPr algn="ctr"/>
            <a:r>
              <a:rPr lang="en-US" sz="1400" dirty="0"/>
              <a:t>against bone</a:t>
            </a:r>
          </a:p>
        </p:txBody>
      </p:sp>
    </p:spTree>
    <p:extLst>
      <p:ext uri="{BB962C8B-B14F-4D97-AF65-F5344CB8AC3E}">
        <p14:creationId xmlns:p14="http://schemas.microsoft.com/office/powerpoint/2010/main" val="1504161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16</a:t>
            </a:fld>
            <a:endParaRPr lang="en-US" dirty="0">
              <a:solidFill>
                <a:prstClr val="white"/>
              </a:solidFill>
            </a:endParaRPr>
          </a:p>
        </p:txBody>
      </p:sp>
      <p:pic>
        <p:nvPicPr>
          <p:cNvPr id="6" name="Picture 5" descr="A close up of a logo&#10;&#10;Description automatically generated">
            <a:extLst>
              <a:ext uri="{FF2B5EF4-FFF2-40B4-BE49-F238E27FC236}">
                <a16:creationId xmlns:a16="http://schemas.microsoft.com/office/drawing/2014/main" id="{87BE24B8-587B-42FB-B629-9FDBAA1B9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6704" y="1133094"/>
            <a:ext cx="4993336" cy="4975860"/>
          </a:xfrm>
          <a:prstGeom prst="rect">
            <a:avLst/>
          </a:prstGeom>
        </p:spPr>
      </p:pic>
      <p:sp>
        <p:nvSpPr>
          <p:cNvPr id="9" name="Rectangle 8">
            <a:extLst>
              <a:ext uri="{FF2B5EF4-FFF2-40B4-BE49-F238E27FC236}">
                <a16:creationId xmlns:a16="http://schemas.microsoft.com/office/drawing/2014/main" id="{A84AC23F-A22D-4865-8DEF-0A9E1FD42998}"/>
              </a:ext>
            </a:extLst>
          </p:cNvPr>
          <p:cNvSpPr/>
          <p:nvPr/>
        </p:nvSpPr>
        <p:spPr>
          <a:xfrm>
            <a:off x="1723869" y="3429000"/>
            <a:ext cx="5426739" cy="523220"/>
          </a:xfrm>
          <a:prstGeom prst="rect">
            <a:avLst/>
          </a:prstGeom>
        </p:spPr>
        <p:txBody>
          <a:bodyPr wrap="square">
            <a:spAutoFit/>
          </a:bodyPr>
          <a:lstStyle/>
          <a:p>
            <a:r>
              <a:rPr lang="en-US" sz="2800" i="1" dirty="0">
                <a:solidFill>
                  <a:schemeClr val="bg1">
                    <a:lumMod val="65000"/>
                  </a:schemeClr>
                </a:solidFill>
                <a:latin typeface="+mj-lt"/>
              </a:rPr>
              <a:t>Let’s take care of </a:t>
            </a:r>
            <a:r>
              <a:rPr lang="en-US" sz="2800" i="1" dirty="0">
                <a:solidFill>
                  <a:srgbClr val="00B050"/>
                </a:solidFill>
                <a:latin typeface="+mj-lt"/>
              </a:rPr>
              <a:t>extremity</a:t>
            </a:r>
            <a:r>
              <a:rPr lang="en-US" sz="2800" i="1" dirty="0">
                <a:solidFill>
                  <a:schemeClr val="bg1">
                    <a:lumMod val="50000"/>
                  </a:schemeClr>
                </a:solidFill>
                <a:latin typeface="+mj-lt"/>
              </a:rPr>
              <a:t> bleeding</a:t>
            </a:r>
          </a:p>
        </p:txBody>
      </p:sp>
    </p:spTree>
    <p:extLst>
      <p:ext uri="{BB962C8B-B14F-4D97-AF65-F5344CB8AC3E}">
        <p14:creationId xmlns:p14="http://schemas.microsoft.com/office/powerpoint/2010/main" val="1424470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marL="0" marR="0" lvl="0" indent="0" algn="ctr" defTabSz="457177" rtl="0" eaLnBrk="1" fontAlgn="auto" latinLnBrk="0" hangingPunct="1">
              <a:lnSpc>
                <a:spcPct val="100000"/>
              </a:lnSpc>
              <a:spcBef>
                <a:spcPts val="0"/>
              </a:spcBef>
              <a:spcAft>
                <a:spcPts val="0"/>
              </a:spcAft>
              <a:buClrTx/>
              <a:buSzTx/>
              <a:buFontTx/>
              <a:buNone/>
              <a:tabLst/>
              <a:defRPr/>
            </a:pPr>
            <a:fld id="{2FED3E49-FDCD-5D46-88C6-CE1FDFB21B04}" type="slidenum">
              <a:rPr kumimoji="0" lang="en-US" sz="1001"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457177" rtl="0" eaLnBrk="1" fontAlgn="auto" latinLnBrk="0" hangingPunct="1">
                <a:lnSpc>
                  <a:spcPct val="100000"/>
                </a:lnSpc>
                <a:spcBef>
                  <a:spcPts val="0"/>
                </a:spcBef>
                <a:spcAft>
                  <a:spcPts val="0"/>
                </a:spcAft>
                <a:buClrTx/>
                <a:buSzTx/>
                <a:buFontTx/>
                <a:buNone/>
                <a:tabLst/>
                <a:defRPr/>
              </a:pPr>
              <a:t>17</a:t>
            </a:fld>
            <a:endParaRPr kumimoji="0" lang="en-US" sz="100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2CFB7F1-E34B-4EBA-9671-7078E0B3D059}"/>
              </a:ext>
            </a:extLst>
          </p:cNvPr>
          <p:cNvSpPr txBox="1"/>
          <p:nvPr/>
        </p:nvSpPr>
        <p:spPr>
          <a:xfrm>
            <a:off x="440674" y="969484"/>
            <a:ext cx="237566" cy="369332"/>
          </a:xfrm>
          <a:prstGeom prst="rect">
            <a:avLst/>
          </a:prstGeom>
          <a:noFill/>
        </p:spPr>
        <p:txBody>
          <a:bodyPr wrap="none" rtlCol="0">
            <a:spAutoFit/>
          </a:bodyPr>
          <a:lstStyle/>
          <a:p>
            <a:r>
              <a:rPr lang="en-US" dirty="0"/>
              <a:t> </a:t>
            </a:r>
          </a:p>
        </p:txBody>
      </p:sp>
      <p:sp>
        <p:nvSpPr>
          <p:cNvPr id="4" name="Rectangle 3">
            <a:extLst>
              <a:ext uri="{FF2B5EF4-FFF2-40B4-BE49-F238E27FC236}">
                <a16:creationId xmlns:a16="http://schemas.microsoft.com/office/drawing/2014/main" id="{0D13E886-5F4E-4473-A29C-97781260B2E2}"/>
              </a:ext>
            </a:extLst>
          </p:cNvPr>
          <p:cNvSpPr/>
          <p:nvPr/>
        </p:nvSpPr>
        <p:spPr>
          <a:xfrm>
            <a:off x="532658" y="260043"/>
            <a:ext cx="11385056" cy="523220"/>
          </a:xfrm>
          <a:prstGeom prst="rect">
            <a:avLst/>
          </a:prstGeom>
        </p:spPr>
        <p:txBody>
          <a:bodyPr wrap="square">
            <a:spAutoFit/>
          </a:bodyPr>
          <a:lstStyle/>
          <a:p>
            <a:r>
              <a:rPr lang="en-US" sz="2800" dirty="0">
                <a:solidFill>
                  <a:schemeClr val="bg1">
                    <a:lumMod val="50000"/>
                  </a:schemeClr>
                </a:solidFill>
              </a:rPr>
              <a:t>Objective 4: </a:t>
            </a:r>
            <a:r>
              <a:rPr lang="en-US" sz="2000" dirty="0">
                <a:solidFill>
                  <a:schemeClr val="bg1">
                    <a:lumMod val="50000"/>
                  </a:schemeClr>
                </a:solidFill>
              </a:rPr>
              <a:t>Discuss and demonstrate digital pressure for hemorrhage control. </a:t>
            </a:r>
            <a:r>
              <a:rPr lang="en-US" sz="1400" dirty="0">
                <a:solidFill>
                  <a:srgbClr val="00B050"/>
                </a:solidFill>
              </a:rPr>
              <a:t>(extremity)</a:t>
            </a:r>
            <a:endParaRPr lang="en-US" sz="2000" dirty="0">
              <a:solidFill>
                <a:srgbClr val="00B050"/>
              </a:solidFill>
            </a:endParaRPr>
          </a:p>
        </p:txBody>
      </p:sp>
      <p:pic>
        <p:nvPicPr>
          <p:cNvPr id="9" name="Picture 8" descr="A picture containing text, map&#10;&#10;Description automatically generated">
            <a:extLst>
              <a:ext uri="{FF2B5EF4-FFF2-40B4-BE49-F238E27FC236}">
                <a16:creationId xmlns:a16="http://schemas.microsoft.com/office/drawing/2014/main" id="{ED5541CD-48E6-465C-80C0-14B3912BB5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809" y="1092670"/>
            <a:ext cx="5622273" cy="4149279"/>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615A4482-F65F-4A26-BAE3-F5F55C637EAC}"/>
              </a:ext>
            </a:extLst>
          </p:cNvPr>
          <p:cNvSpPr/>
          <p:nvPr/>
        </p:nvSpPr>
        <p:spPr>
          <a:xfrm>
            <a:off x="643363" y="6388438"/>
            <a:ext cx="10905274" cy="369332"/>
          </a:xfrm>
          <a:prstGeom prst="rect">
            <a:avLst/>
          </a:prstGeom>
        </p:spPr>
        <p:txBody>
          <a:bodyPr wrap="square">
            <a:spAutoFit/>
          </a:bodyPr>
          <a:lstStyle/>
          <a:p>
            <a:pPr algn="ctr"/>
            <a:r>
              <a:rPr lang="en-US" b="1" dirty="0">
                <a:solidFill>
                  <a:schemeClr val="bg1">
                    <a:lumMod val="50000"/>
                  </a:schemeClr>
                </a:solidFill>
              </a:rPr>
              <a:t>Compress bleeding vascular structures against bone </a:t>
            </a:r>
            <a:r>
              <a:rPr lang="en-US" b="1" dirty="0"/>
              <a:t>regardless of age or size.</a:t>
            </a:r>
          </a:p>
        </p:txBody>
      </p:sp>
      <p:sp>
        <p:nvSpPr>
          <p:cNvPr id="15" name="TextBox 14">
            <a:extLst>
              <a:ext uri="{FF2B5EF4-FFF2-40B4-BE49-F238E27FC236}">
                <a16:creationId xmlns:a16="http://schemas.microsoft.com/office/drawing/2014/main" id="{C81D7BEC-1A62-4995-8D31-D7C878623668}"/>
              </a:ext>
            </a:extLst>
          </p:cNvPr>
          <p:cNvSpPr txBox="1"/>
          <p:nvPr/>
        </p:nvSpPr>
        <p:spPr>
          <a:xfrm>
            <a:off x="6579155" y="5347113"/>
            <a:ext cx="5070460" cy="830997"/>
          </a:xfrm>
          <a:prstGeom prst="rect">
            <a:avLst/>
          </a:prstGeom>
          <a:noFill/>
        </p:spPr>
        <p:txBody>
          <a:bodyPr wrap="square" rtlCol="0">
            <a:spAutoFit/>
          </a:bodyPr>
          <a:lstStyle/>
          <a:p>
            <a:pPr algn="ctr"/>
            <a:r>
              <a:rPr lang="en-US" sz="2400" dirty="0"/>
              <a:t>1. Identify bleeding</a:t>
            </a:r>
          </a:p>
          <a:p>
            <a:pPr algn="ctr"/>
            <a:r>
              <a:rPr lang="en-US" sz="2400" dirty="0"/>
              <a:t>2. Compress vessels against bone</a:t>
            </a:r>
          </a:p>
        </p:txBody>
      </p:sp>
      <p:pic>
        <p:nvPicPr>
          <p:cNvPr id="5" name="Picture 4" descr="A close up of a map&#10;&#10;Description automatically generated">
            <a:extLst>
              <a:ext uri="{FF2B5EF4-FFF2-40B4-BE49-F238E27FC236}">
                <a16:creationId xmlns:a16="http://schemas.microsoft.com/office/drawing/2014/main" id="{DC9B2AE0-0B70-46CD-A5CB-40BB865EFF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6465" y="1092670"/>
            <a:ext cx="5771249" cy="4149279"/>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50FBB84A-B916-44AC-8835-1A6B17639094}"/>
              </a:ext>
            </a:extLst>
          </p:cNvPr>
          <p:cNvSpPr txBox="1"/>
          <p:nvPr/>
        </p:nvSpPr>
        <p:spPr>
          <a:xfrm>
            <a:off x="2921596" y="4330647"/>
            <a:ext cx="2963455" cy="584775"/>
          </a:xfrm>
          <a:prstGeom prst="rect">
            <a:avLst/>
          </a:prstGeom>
          <a:noFill/>
        </p:spPr>
        <p:txBody>
          <a:bodyPr wrap="square" rtlCol="0">
            <a:spAutoFit/>
          </a:bodyPr>
          <a:lstStyle/>
          <a:p>
            <a:pPr algn="ctr"/>
            <a:r>
              <a:rPr lang="en-US" sz="1600" dirty="0">
                <a:solidFill>
                  <a:srgbClr val="C00000"/>
                </a:solidFill>
              </a:rPr>
              <a:t>It may be necessary to</a:t>
            </a:r>
          </a:p>
          <a:p>
            <a:pPr algn="ctr"/>
            <a:r>
              <a:rPr lang="en-US" sz="1600" dirty="0">
                <a:solidFill>
                  <a:srgbClr val="C00000"/>
                </a:solidFill>
              </a:rPr>
              <a:t> “</a:t>
            </a:r>
            <a:r>
              <a:rPr lang="en-US" sz="1600" b="1" i="1" dirty="0">
                <a:solidFill>
                  <a:srgbClr val="C00000"/>
                </a:solidFill>
              </a:rPr>
              <a:t>sweep </a:t>
            </a:r>
            <a:r>
              <a:rPr lang="en-US" sz="1600" b="1" dirty="0">
                <a:solidFill>
                  <a:srgbClr val="C00000"/>
                </a:solidFill>
              </a:rPr>
              <a:t>blood out of the way</a:t>
            </a:r>
            <a:r>
              <a:rPr lang="en-US" sz="1600" dirty="0">
                <a:solidFill>
                  <a:srgbClr val="C00000"/>
                </a:solidFill>
              </a:rPr>
              <a:t>”</a:t>
            </a:r>
          </a:p>
        </p:txBody>
      </p:sp>
      <p:sp>
        <p:nvSpPr>
          <p:cNvPr id="17" name="Rectangle 16">
            <a:extLst>
              <a:ext uri="{FF2B5EF4-FFF2-40B4-BE49-F238E27FC236}">
                <a16:creationId xmlns:a16="http://schemas.microsoft.com/office/drawing/2014/main" id="{889D2418-DDE2-4FD6-AA8A-06C271071A99}"/>
              </a:ext>
            </a:extLst>
          </p:cNvPr>
          <p:cNvSpPr/>
          <p:nvPr/>
        </p:nvSpPr>
        <p:spPr>
          <a:xfrm>
            <a:off x="2234340" y="5531780"/>
            <a:ext cx="1799210" cy="461665"/>
          </a:xfrm>
          <a:prstGeom prst="rect">
            <a:avLst/>
          </a:prstGeom>
        </p:spPr>
        <p:txBody>
          <a:bodyPr wrap="none">
            <a:spAutoFit/>
          </a:bodyPr>
          <a:lstStyle/>
          <a:p>
            <a:r>
              <a:rPr lang="en-US" sz="2400" dirty="0"/>
              <a:t>Open wound</a:t>
            </a:r>
          </a:p>
        </p:txBody>
      </p:sp>
    </p:spTree>
    <p:extLst>
      <p:ext uri="{BB962C8B-B14F-4D97-AF65-F5344CB8AC3E}">
        <p14:creationId xmlns:p14="http://schemas.microsoft.com/office/powerpoint/2010/main" val="2245803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marL="0" marR="0" lvl="0" indent="0" algn="ctr" defTabSz="457177" rtl="0" eaLnBrk="1" fontAlgn="auto" latinLnBrk="0" hangingPunct="1">
              <a:lnSpc>
                <a:spcPct val="100000"/>
              </a:lnSpc>
              <a:spcBef>
                <a:spcPts val="0"/>
              </a:spcBef>
              <a:spcAft>
                <a:spcPts val="0"/>
              </a:spcAft>
              <a:buClrTx/>
              <a:buSzTx/>
              <a:buFontTx/>
              <a:buNone/>
              <a:tabLst/>
              <a:defRPr/>
            </a:pPr>
            <a:fld id="{2FED3E49-FDCD-5D46-88C6-CE1FDFB21B04}" type="slidenum">
              <a:rPr kumimoji="0" lang="en-US" sz="1001"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457177" rtl="0" eaLnBrk="1" fontAlgn="auto" latinLnBrk="0" hangingPunct="1">
                <a:lnSpc>
                  <a:spcPct val="100000"/>
                </a:lnSpc>
                <a:spcBef>
                  <a:spcPts val="0"/>
                </a:spcBef>
                <a:spcAft>
                  <a:spcPts val="0"/>
                </a:spcAft>
                <a:buClrTx/>
                <a:buSzTx/>
                <a:buFontTx/>
                <a:buNone/>
                <a:tabLst/>
                <a:defRPr/>
              </a:pPr>
              <a:t>18</a:t>
            </a:fld>
            <a:endParaRPr kumimoji="0" lang="en-US" sz="100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2CFB7F1-E34B-4EBA-9671-7078E0B3D059}"/>
              </a:ext>
            </a:extLst>
          </p:cNvPr>
          <p:cNvSpPr txBox="1"/>
          <p:nvPr/>
        </p:nvSpPr>
        <p:spPr>
          <a:xfrm>
            <a:off x="440674" y="969484"/>
            <a:ext cx="237566" cy="369332"/>
          </a:xfrm>
          <a:prstGeom prst="rect">
            <a:avLst/>
          </a:prstGeom>
          <a:noFill/>
        </p:spPr>
        <p:txBody>
          <a:bodyPr wrap="none" rtlCol="0">
            <a:spAutoFit/>
          </a:bodyPr>
          <a:lstStyle/>
          <a:p>
            <a:r>
              <a:rPr lang="en-US" dirty="0"/>
              <a:t> </a:t>
            </a:r>
          </a:p>
        </p:txBody>
      </p:sp>
      <p:sp>
        <p:nvSpPr>
          <p:cNvPr id="13" name="Rectangle 12">
            <a:extLst>
              <a:ext uri="{FF2B5EF4-FFF2-40B4-BE49-F238E27FC236}">
                <a16:creationId xmlns:a16="http://schemas.microsoft.com/office/drawing/2014/main" id="{615A4482-F65F-4A26-BAE3-F5F55C637EAC}"/>
              </a:ext>
            </a:extLst>
          </p:cNvPr>
          <p:cNvSpPr/>
          <p:nvPr/>
        </p:nvSpPr>
        <p:spPr>
          <a:xfrm>
            <a:off x="645042" y="6379051"/>
            <a:ext cx="10905274" cy="369332"/>
          </a:xfrm>
          <a:prstGeom prst="rect">
            <a:avLst/>
          </a:prstGeom>
        </p:spPr>
        <p:txBody>
          <a:bodyPr wrap="square">
            <a:spAutoFit/>
          </a:bodyPr>
          <a:lstStyle/>
          <a:p>
            <a:pPr algn="ctr"/>
            <a:r>
              <a:rPr lang="en-US" b="1" dirty="0">
                <a:solidFill>
                  <a:schemeClr val="bg1">
                    <a:lumMod val="50000"/>
                  </a:schemeClr>
                </a:solidFill>
              </a:rPr>
              <a:t>Compress bleeding vascular structures against bone </a:t>
            </a:r>
            <a:r>
              <a:rPr lang="en-US" b="1" dirty="0"/>
              <a:t>regardless of age or size.</a:t>
            </a:r>
            <a:endParaRPr lang="en-US" dirty="0"/>
          </a:p>
        </p:txBody>
      </p:sp>
      <p:pic>
        <p:nvPicPr>
          <p:cNvPr id="15" name="Picture 14" descr="A close up of a map&#10;&#10;Description automatically generated">
            <a:extLst>
              <a:ext uri="{FF2B5EF4-FFF2-40B4-BE49-F238E27FC236}">
                <a16:creationId xmlns:a16="http://schemas.microsoft.com/office/drawing/2014/main" id="{B9AA4489-72E5-47A0-8506-825FA7EC4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434" y="885970"/>
            <a:ext cx="4683916" cy="4540177"/>
          </a:xfrm>
          <a:prstGeom prst="rect">
            <a:avLst/>
          </a:prstGeom>
          <a:ln>
            <a:noFill/>
          </a:ln>
          <a:effectLst>
            <a:outerShdw blurRad="292100" dist="139700" dir="2700000" algn="tl" rotWithShape="0">
              <a:srgbClr val="333333">
                <a:alpha val="65000"/>
              </a:srgbClr>
            </a:outerShdw>
          </a:effectLst>
        </p:spPr>
      </p:pic>
      <p:pic>
        <p:nvPicPr>
          <p:cNvPr id="17" name="Picture 16" descr="A close up of a map&#10;&#10;Description automatically generated">
            <a:extLst>
              <a:ext uri="{FF2B5EF4-FFF2-40B4-BE49-F238E27FC236}">
                <a16:creationId xmlns:a16="http://schemas.microsoft.com/office/drawing/2014/main" id="{7273FFFE-CAB3-4668-90CD-58978AF731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9506" y="885971"/>
            <a:ext cx="5000543" cy="4540176"/>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4B75FE88-6531-40BA-B2A1-FBDCDC9BA04B}"/>
              </a:ext>
            </a:extLst>
          </p:cNvPr>
          <p:cNvSpPr txBox="1"/>
          <p:nvPr/>
        </p:nvSpPr>
        <p:spPr>
          <a:xfrm>
            <a:off x="1942578" y="5595127"/>
            <a:ext cx="2413629" cy="461665"/>
          </a:xfrm>
          <a:prstGeom prst="rect">
            <a:avLst/>
          </a:prstGeom>
          <a:noFill/>
        </p:spPr>
        <p:txBody>
          <a:bodyPr wrap="square" rtlCol="0">
            <a:spAutoFit/>
          </a:bodyPr>
          <a:lstStyle/>
          <a:p>
            <a:pPr algn="ctr"/>
            <a:r>
              <a:rPr lang="en-US" sz="2400" dirty="0"/>
              <a:t>Open wound</a:t>
            </a:r>
          </a:p>
        </p:txBody>
      </p:sp>
      <p:sp>
        <p:nvSpPr>
          <p:cNvPr id="19" name="TextBox 18">
            <a:extLst>
              <a:ext uri="{FF2B5EF4-FFF2-40B4-BE49-F238E27FC236}">
                <a16:creationId xmlns:a16="http://schemas.microsoft.com/office/drawing/2014/main" id="{763E51E7-6C49-4024-93A7-19A89AAF1B3D}"/>
              </a:ext>
            </a:extLst>
          </p:cNvPr>
          <p:cNvSpPr txBox="1"/>
          <p:nvPr/>
        </p:nvSpPr>
        <p:spPr>
          <a:xfrm>
            <a:off x="6439506" y="5487100"/>
            <a:ext cx="5000543" cy="830997"/>
          </a:xfrm>
          <a:prstGeom prst="rect">
            <a:avLst/>
          </a:prstGeom>
          <a:noFill/>
        </p:spPr>
        <p:txBody>
          <a:bodyPr wrap="square" rtlCol="0">
            <a:spAutoFit/>
          </a:bodyPr>
          <a:lstStyle/>
          <a:p>
            <a:pPr algn="ctr"/>
            <a:r>
              <a:rPr lang="en-US" sz="2400" dirty="0"/>
              <a:t>1. Identify bleeding </a:t>
            </a:r>
          </a:p>
          <a:p>
            <a:pPr algn="ctr"/>
            <a:r>
              <a:rPr lang="en-US" sz="2400" dirty="0"/>
              <a:t>2. Compress vessels against bone</a:t>
            </a:r>
          </a:p>
        </p:txBody>
      </p:sp>
      <p:sp>
        <p:nvSpPr>
          <p:cNvPr id="10" name="Rectangle 9">
            <a:extLst>
              <a:ext uri="{FF2B5EF4-FFF2-40B4-BE49-F238E27FC236}">
                <a16:creationId xmlns:a16="http://schemas.microsoft.com/office/drawing/2014/main" id="{C6810DAE-37AD-4C5E-BF63-DBEEB823F157}"/>
              </a:ext>
            </a:extLst>
          </p:cNvPr>
          <p:cNvSpPr/>
          <p:nvPr/>
        </p:nvSpPr>
        <p:spPr>
          <a:xfrm>
            <a:off x="532658" y="260043"/>
            <a:ext cx="11377691" cy="523220"/>
          </a:xfrm>
          <a:prstGeom prst="rect">
            <a:avLst/>
          </a:prstGeom>
        </p:spPr>
        <p:txBody>
          <a:bodyPr wrap="square">
            <a:spAutoFit/>
          </a:bodyPr>
          <a:lstStyle/>
          <a:p>
            <a:r>
              <a:rPr lang="en-US" sz="2800" dirty="0">
                <a:solidFill>
                  <a:schemeClr val="bg1">
                    <a:lumMod val="50000"/>
                  </a:schemeClr>
                </a:solidFill>
              </a:rPr>
              <a:t>Objective 4: </a:t>
            </a:r>
            <a:r>
              <a:rPr lang="en-US" sz="2000" dirty="0">
                <a:solidFill>
                  <a:schemeClr val="bg1">
                    <a:lumMod val="50000"/>
                  </a:schemeClr>
                </a:solidFill>
              </a:rPr>
              <a:t>Discuss and demonstrate digital pressure for hemorrhage control. </a:t>
            </a:r>
            <a:r>
              <a:rPr lang="en-US" sz="1400" dirty="0">
                <a:solidFill>
                  <a:srgbClr val="00B050"/>
                </a:solidFill>
              </a:rPr>
              <a:t>(extremity) </a:t>
            </a:r>
            <a:endParaRPr lang="en-US" sz="2000" dirty="0">
              <a:solidFill>
                <a:srgbClr val="C00000"/>
              </a:solidFill>
            </a:endParaRPr>
          </a:p>
        </p:txBody>
      </p:sp>
    </p:spTree>
    <p:extLst>
      <p:ext uri="{BB962C8B-B14F-4D97-AF65-F5344CB8AC3E}">
        <p14:creationId xmlns:p14="http://schemas.microsoft.com/office/powerpoint/2010/main" val="816882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19</a:t>
            </a:fld>
            <a:endParaRPr lang="en-US" dirty="0">
              <a:solidFill>
                <a:prstClr val="white"/>
              </a:solidFill>
            </a:endParaRPr>
          </a:p>
        </p:txBody>
      </p:sp>
      <p:pic>
        <p:nvPicPr>
          <p:cNvPr id="6" name="Picture 5" descr="A close up of a logo&#10;&#10;Description automatically generated">
            <a:extLst>
              <a:ext uri="{FF2B5EF4-FFF2-40B4-BE49-F238E27FC236}">
                <a16:creationId xmlns:a16="http://schemas.microsoft.com/office/drawing/2014/main" id="{87BE24B8-587B-42FB-B629-9FDBAA1B9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6704" y="1133094"/>
            <a:ext cx="4993336" cy="4975860"/>
          </a:xfrm>
          <a:prstGeom prst="rect">
            <a:avLst/>
          </a:prstGeom>
        </p:spPr>
      </p:pic>
      <p:sp>
        <p:nvSpPr>
          <p:cNvPr id="9" name="Rectangle 8">
            <a:extLst>
              <a:ext uri="{FF2B5EF4-FFF2-40B4-BE49-F238E27FC236}">
                <a16:creationId xmlns:a16="http://schemas.microsoft.com/office/drawing/2014/main" id="{A84AC23F-A22D-4865-8DEF-0A9E1FD42998}"/>
              </a:ext>
            </a:extLst>
          </p:cNvPr>
          <p:cNvSpPr/>
          <p:nvPr/>
        </p:nvSpPr>
        <p:spPr>
          <a:xfrm>
            <a:off x="2610140" y="3429000"/>
            <a:ext cx="3862378" cy="954107"/>
          </a:xfrm>
          <a:prstGeom prst="rect">
            <a:avLst/>
          </a:prstGeom>
        </p:spPr>
        <p:txBody>
          <a:bodyPr wrap="square">
            <a:spAutoFit/>
          </a:bodyPr>
          <a:lstStyle/>
          <a:p>
            <a:r>
              <a:rPr lang="en-US" sz="2800" b="1" dirty="0">
                <a:solidFill>
                  <a:schemeClr val="bg1">
                    <a:lumMod val="50000"/>
                  </a:schemeClr>
                </a:solidFill>
                <a:latin typeface="+mj-lt"/>
              </a:rPr>
              <a:t>Wound packing</a:t>
            </a:r>
            <a:r>
              <a:rPr lang="en-US" sz="2800" i="1" dirty="0">
                <a:solidFill>
                  <a:schemeClr val="bg1">
                    <a:lumMod val="65000"/>
                  </a:schemeClr>
                </a:solidFill>
                <a:latin typeface="+mj-lt"/>
              </a:rPr>
              <a:t> </a:t>
            </a:r>
          </a:p>
          <a:p>
            <a:r>
              <a:rPr lang="en-US" sz="2800" i="1" dirty="0">
                <a:solidFill>
                  <a:srgbClr val="00B0F0"/>
                </a:solidFill>
                <a:latin typeface="+mj-lt"/>
              </a:rPr>
              <a:t>Junctional</a:t>
            </a:r>
            <a:r>
              <a:rPr lang="en-US" sz="2800" b="1" i="1" dirty="0">
                <a:solidFill>
                  <a:srgbClr val="00B0F0"/>
                </a:solidFill>
                <a:latin typeface="+mj-lt"/>
              </a:rPr>
              <a:t> </a:t>
            </a:r>
          </a:p>
        </p:txBody>
      </p:sp>
    </p:spTree>
    <p:extLst>
      <p:ext uri="{BB962C8B-B14F-4D97-AF65-F5344CB8AC3E}">
        <p14:creationId xmlns:p14="http://schemas.microsoft.com/office/powerpoint/2010/main" val="3455415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2</a:t>
            </a:fld>
            <a:endParaRPr lang="en-US" dirty="0">
              <a:solidFill>
                <a:prstClr val="white"/>
              </a:solidFill>
            </a:endParaRPr>
          </a:p>
        </p:txBody>
      </p:sp>
      <p:sp>
        <p:nvSpPr>
          <p:cNvPr id="3" name="Rectangle 2">
            <a:extLst>
              <a:ext uri="{FF2B5EF4-FFF2-40B4-BE49-F238E27FC236}">
                <a16:creationId xmlns:a16="http://schemas.microsoft.com/office/drawing/2014/main" id="{F98ACC27-61D2-4E0B-9490-EE984D005898}"/>
              </a:ext>
            </a:extLst>
          </p:cNvPr>
          <p:cNvSpPr/>
          <p:nvPr/>
        </p:nvSpPr>
        <p:spPr>
          <a:xfrm>
            <a:off x="584536" y="1142238"/>
            <a:ext cx="6366679" cy="4832092"/>
          </a:xfrm>
          <a:prstGeom prst="rect">
            <a:avLst/>
          </a:prstGeom>
        </p:spPr>
        <p:txBody>
          <a:bodyPr wrap="square">
            <a:spAutoFit/>
          </a:bodyPr>
          <a:lstStyle/>
          <a:p>
            <a:r>
              <a:rPr lang="en-US" sz="2800" b="1" dirty="0"/>
              <a:t>Warranty: </a:t>
            </a:r>
            <a:r>
              <a:rPr lang="en-US" sz="2800" dirty="0"/>
              <a:t>The proper use of hemorrhage </a:t>
            </a:r>
            <a:r>
              <a:rPr lang="en-US" sz="2800" dirty="0">
                <a:solidFill>
                  <a:schemeClr val="bg1">
                    <a:lumMod val="50000"/>
                  </a:schemeClr>
                </a:solidFill>
              </a:rPr>
              <a:t>(</a:t>
            </a:r>
            <a:r>
              <a:rPr lang="en-US" sz="2800" i="1" dirty="0">
                <a:solidFill>
                  <a:schemeClr val="bg1">
                    <a:lumMod val="50000"/>
                  </a:schemeClr>
                </a:solidFill>
              </a:rPr>
              <a:t>bleeding</a:t>
            </a:r>
            <a:r>
              <a:rPr lang="en-US" sz="2800" dirty="0">
                <a:solidFill>
                  <a:schemeClr val="bg1">
                    <a:lumMod val="50000"/>
                  </a:schemeClr>
                </a:solidFill>
              </a:rPr>
              <a:t>) </a:t>
            </a:r>
            <a:r>
              <a:rPr lang="en-US" sz="2800" dirty="0"/>
              <a:t>control products necessitates reasonable familiarization and training. North American Rescue, LLC. warrants its hemorrhage control product line as merchantable expressly for the indications detailed. North American Rescue disclaims all other implied warranties relating to these products, to include use beyond their identified purpose, or when utilized by the untrained.</a:t>
            </a:r>
            <a:r>
              <a:rPr lang="en-US" sz="2800" b="1" dirty="0">
                <a:latin typeface="AntennaCond-Bold"/>
              </a:rPr>
              <a:t> </a:t>
            </a:r>
          </a:p>
        </p:txBody>
      </p:sp>
      <p:pic>
        <p:nvPicPr>
          <p:cNvPr id="6" name="Picture 5" descr="A close up of a logo&#10;&#10;Description automatically generated">
            <a:extLst>
              <a:ext uri="{FF2B5EF4-FFF2-40B4-BE49-F238E27FC236}">
                <a16:creationId xmlns:a16="http://schemas.microsoft.com/office/drawing/2014/main" id="{6071F953-4CCD-4AF6-BC3A-7D2E5E3746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6704" y="1142238"/>
            <a:ext cx="4993336" cy="4975860"/>
          </a:xfrm>
          <a:prstGeom prst="rect">
            <a:avLst/>
          </a:prstGeom>
        </p:spPr>
      </p:pic>
    </p:spTree>
    <p:extLst>
      <p:ext uri="{BB962C8B-B14F-4D97-AF65-F5344CB8AC3E}">
        <p14:creationId xmlns:p14="http://schemas.microsoft.com/office/powerpoint/2010/main" val="3976193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4EFF4C86-939E-48F9-8F8C-75F0DFED9994}"/>
              </a:ext>
            </a:extLst>
          </p:cNvPr>
          <p:cNvSpPr>
            <a:spLocks noGrp="1"/>
          </p:cNvSpPr>
          <p:nvPr>
            <p:ph type="sldNum" sz="quarter" idx="4"/>
          </p:nvPr>
        </p:nvSpPr>
        <p:spPr/>
        <p:txBody>
          <a:bodyPr/>
          <a:lstStyle/>
          <a:p>
            <a:pPr defTabSz="457177">
              <a:defRPr/>
            </a:pPr>
            <a:fld id="{2FED3E49-FDCD-5D46-88C6-CE1FDFB21B04}" type="slidenum">
              <a:rPr lang="en-US" smtClean="0">
                <a:solidFill>
                  <a:prstClr val="white"/>
                </a:solidFill>
              </a:rPr>
              <a:pPr defTabSz="457177">
                <a:defRPr/>
              </a:pPr>
              <a:t>20</a:t>
            </a:fld>
            <a:endParaRPr lang="en-US" dirty="0">
              <a:solidFill>
                <a:prstClr val="white"/>
              </a:solidFill>
            </a:endParaRPr>
          </a:p>
        </p:txBody>
      </p:sp>
      <p:pic>
        <p:nvPicPr>
          <p:cNvPr id="11" name="Picture 10" descr="A picture containing text, map&#10;&#10;Description automatically generated">
            <a:extLst>
              <a:ext uri="{FF2B5EF4-FFF2-40B4-BE49-F238E27FC236}">
                <a16:creationId xmlns:a16="http://schemas.microsoft.com/office/drawing/2014/main" id="{D144EB57-725B-4459-AC07-9F058B0FD7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387" b="9957"/>
          <a:stretch/>
        </p:blipFill>
        <p:spPr>
          <a:xfrm>
            <a:off x="499961" y="983608"/>
            <a:ext cx="5131404" cy="4890784"/>
          </a:xfrm>
          <a:prstGeom prst="rect">
            <a:avLst/>
          </a:prstGeom>
          <a:ln>
            <a:noFill/>
          </a:ln>
          <a:effectLst>
            <a:outerShdw blurRad="292100" dist="139700" dir="2700000" algn="tl" rotWithShape="0">
              <a:srgbClr val="333333">
                <a:alpha val="65000"/>
              </a:srgbClr>
            </a:outerShdw>
          </a:effectLst>
        </p:spPr>
      </p:pic>
      <p:pic>
        <p:nvPicPr>
          <p:cNvPr id="13" name="Picture 12" descr="A picture containing text, map&#10;&#10;Description automatically generated">
            <a:extLst>
              <a:ext uri="{FF2B5EF4-FFF2-40B4-BE49-F238E27FC236}">
                <a16:creationId xmlns:a16="http://schemas.microsoft.com/office/drawing/2014/main" id="{5A87968A-861E-4A1F-98E6-5AC092478A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18" b="10670"/>
          <a:stretch/>
        </p:blipFill>
        <p:spPr>
          <a:xfrm>
            <a:off x="5895939" y="983608"/>
            <a:ext cx="5796100" cy="4890784"/>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9929A126-0C0A-4145-A262-4F4022393497}"/>
              </a:ext>
            </a:extLst>
          </p:cNvPr>
          <p:cNvSpPr/>
          <p:nvPr/>
        </p:nvSpPr>
        <p:spPr>
          <a:xfrm>
            <a:off x="392788" y="244904"/>
            <a:ext cx="11799212" cy="523220"/>
          </a:xfrm>
          <a:prstGeom prst="rect">
            <a:avLst/>
          </a:prstGeom>
        </p:spPr>
        <p:txBody>
          <a:bodyPr wrap="square">
            <a:spAutoFit/>
          </a:bodyPr>
          <a:lstStyle/>
          <a:p>
            <a:r>
              <a:rPr lang="en-US" sz="2800" dirty="0">
                <a:solidFill>
                  <a:schemeClr val="bg1">
                    <a:lumMod val="50000"/>
                  </a:schemeClr>
                </a:solidFill>
              </a:rPr>
              <a:t>Objective 5: </a:t>
            </a:r>
            <a:r>
              <a:rPr lang="en-US" sz="2000" dirty="0">
                <a:solidFill>
                  <a:schemeClr val="bg1">
                    <a:lumMod val="50000"/>
                  </a:schemeClr>
                </a:solidFill>
              </a:rPr>
              <a:t>Discuss and demonstrate wound packing for hemorrhage control.</a:t>
            </a:r>
            <a:r>
              <a:rPr lang="en-US" sz="1400" dirty="0">
                <a:solidFill>
                  <a:srgbClr val="C00000"/>
                </a:solidFill>
              </a:rPr>
              <a:t> </a:t>
            </a:r>
            <a:r>
              <a:rPr lang="en-US" sz="1400" dirty="0">
                <a:solidFill>
                  <a:srgbClr val="0070C0"/>
                </a:solidFill>
              </a:rPr>
              <a:t>(junctional)</a:t>
            </a:r>
            <a:r>
              <a:rPr lang="en-US" sz="2000" dirty="0">
                <a:solidFill>
                  <a:srgbClr val="0070C0"/>
                </a:solidFill>
              </a:rPr>
              <a:t> </a:t>
            </a:r>
            <a:endParaRPr lang="en-US" sz="2800" dirty="0">
              <a:solidFill>
                <a:srgbClr val="0070C0"/>
              </a:solidFill>
            </a:endParaRPr>
          </a:p>
        </p:txBody>
      </p:sp>
      <p:sp>
        <p:nvSpPr>
          <p:cNvPr id="15" name="Rectangle 14">
            <a:extLst>
              <a:ext uri="{FF2B5EF4-FFF2-40B4-BE49-F238E27FC236}">
                <a16:creationId xmlns:a16="http://schemas.microsoft.com/office/drawing/2014/main" id="{866426C3-6189-49D4-A452-BEA80360EF90}"/>
              </a:ext>
            </a:extLst>
          </p:cNvPr>
          <p:cNvSpPr/>
          <p:nvPr/>
        </p:nvSpPr>
        <p:spPr>
          <a:xfrm>
            <a:off x="643363" y="6433359"/>
            <a:ext cx="10569134" cy="369332"/>
          </a:xfrm>
          <a:prstGeom prst="rect">
            <a:avLst/>
          </a:prstGeom>
        </p:spPr>
        <p:txBody>
          <a:bodyPr wrap="square">
            <a:spAutoFit/>
          </a:bodyPr>
          <a:lstStyle/>
          <a:p>
            <a:pPr algn="ctr"/>
            <a:r>
              <a:rPr lang="en-US" b="1" dirty="0">
                <a:solidFill>
                  <a:schemeClr val="bg1">
                    <a:lumMod val="50000"/>
                  </a:schemeClr>
                </a:solidFill>
              </a:rPr>
              <a:t>Compress and pack bleeding vascular structures against bone </a:t>
            </a:r>
            <a:r>
              <a:rPr lang="en-US" b="1" dirty="0"/>
              <a:t>regardless of age or size.</a:t>
            </a:r>
            <a:endParaRPr lang="en-US" dirty="0"/>
          </a:p>
        </p:txBody>
      </p:sp>
      <p:sp>
        <p:nvSpPr>
          <p:cNvPr id="16" name="TextBox 15">
            <a:extLst>
              <a:ext uri="{FF2B5EF4-FFF2-40B4-BE49-F238E27FC236}">
                <a16:creationId xmlns:a16="http://schemas.microsoft.com/office/drawing/2014/main" id="{5B850ED9-FAFD-453A-A563-E32A4D573BCF}"/>
              </a:ext>
            </a:extLst>
          </p:cNvPr>
          <p:cNvSpPr txBox="1"/>
          <p:nvPr/>
        </p:nvSpPr>
        <p:spPr>
          <a:xfrm>
            <a:off x="6096000" y="5043395"/>
            <a:ext cx="3471081" cy="830997"/>
          </a:xfrm>
          <a:prstGeom prst="rect">
            <a:avLst/>
          </a:prstGeom>
          <a:noFill/>
          <a:ln>
            <a:noFill/>
          </a:ln>
        </p:spPr>
        <p:txBody>
          <a:bodyPr wrap="square" rtlCol="0">
            <a:spAutoFit/>
          </a:bodyPr>
          <a:lstStyle/>
          <a:p>
            <a:pPr algn="ctr"/>
            <a:r>
              <a:rPr lang="en-US" sz="2400" dirty="0"/>
              <a:t>COMPLETELY PACK INJURY</a:t>
            </a:r>
          </a:p>
          <a:p>
            <a:pPr algn="ctr"/>
            <a:r>
              <a:rPr lang="en-US" sz="2400" b="1" dirty="0">
                <a:solidFill>
                  <a:srgbClr val="C00000"/>
                </a:solidFill>
              </a:rPr>
              <a:t>MAINTAIN PRESSURE</a:t>
            </a:r>
          </a:p>
        </p:txBody>
      </p:sp>
      <p:sp>
        <p:nvSpPr>
          <p:cNvPr id="17" name="TextBox 16">
            <a:extLst>
              <a:ext uri="{FF2B5EF4-FFF2-40B4-BE49-F238E27FC236}">
                <a16:creationId xmlns:a16="http://schemas.microsoft.com/office/drawing/2014/main" id="{0D499893-779F-45AB-B93A-2A1695A7167A}"/>
              </a:ext>
            </a:extLst>
          </p:cNvPr>
          <p:cNvSpPr txBox="1"/>
          <p:nvPr/>
        </p:nvSpPr>
        <p:spPr>
          <a:xfrm>
            <a:off x="235387" y="1099205"/>
            <a:ext cx="2265442" cy="707886"/>
          </a:xfrm>
          <a:prstGeom prst="rect">
            <a:avLst/>
          </a:prstGeom>
          <a:solidFill>
            <a:schemeClr val="bg1"/>
          </a:solidFill>
          <a:ln>
            <a:solidFill>
              <a:schemeClr val="tx1"/>
            </a:solidFill>
          </a:ln>
        </p:spPr>
        <p:txBody>
          <a:bodyPr wrap="square" rtlCol="0">
            <a:spAutoFit/>
          </a:bodyPr>
          <a:lstStyle/>
          <a:p>
            <a:pPr algn="ctr"/>
            <a:r>
              <a:rPr lang="en-US" sz="2000" dirty="0"/>
              <a:t>Vessels compressed against bone</a:t>
            </a:r>
          </a:p>
        </p:txBody>
      </p:sp>
    </p:spTree>
    <p:extLst>
      <p:ext uri="{BB962C8B-B14F-4D97-AF65-F5344CB8AC3E}">
        <p14:creationId xmlns:p14="http://schemas.microsoft.com/office/powerpoint/2010/main" val="578868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21</a:t>
            </a:fld>
            <a:endParaRPr lang="en-US" dirty="0">
              <a:solidFill>
                <a:prstClr val="white"/>
              </a:solidFill>
            </a:endParaRPr>
          </a:p>
        </p:txBody>
      </p:sp>
      <p:pic>
        <p:nvPicPr>
          <p:cNvPr id="6" name="Picture 5" descr="A close up of a logo&#10;&#10;Description automatically generated">
            <a:extLst>
              <a:ext uri="{FF2B5EF4-FFF2-40B4-BE49-F238E27FC236}">
                <a16:creationId xmlns:a16="http://schemas.microsoft.com/office/drawing/2014/main" id="{87BE24B8-587B-42FB-B629-9FDBAA1B9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6704" y="1133094"/>
            <a:ext cx="4993336" cy="4975860"/>
          </a:xfrm>
          <a:prstGeom prst="rect">
            <a:avLst/>
          </a:prstGeom>
        </p:spPr>
      </p:pic>
      <p:sp>
        <p:nvSpPr>
          <p:cNvPr id="9" name="Rectangle 8">
            <a:extLst>
              <a:ext uri="{FF2B5EF4-FFF2-40B4-BE49-F238E27FC236}">
                <a16:creationId xmlns:a16="http://schemas.microsoft.com/office/drawing/2014/main" id="{A84AC23F-A22D-4865-8DEF-0A9E1FD42998}"/>
              </a:ext>
            </a:extLst>
          </p:cNvPr>
          <p:cNvSpPr/>
          <p:nvPr/>
        </p:nvSpPr>
        <p:spPr>
          <a:xfrm>
            <a:off x="2610140" y="3429000"/>
            <a:ext cx="3862378" cy="954107"/>
          </a:xfrm>
          <a:prstGeom prst="rect">
            <a:avLst/>
          </a:prstGeom>
        </p:spPr>
        <p:txBody>
          <a:bodyPr wrap="square">
            <a:spAutoFit/>
          </a:bodyPr>
          <a:lstStyle/>
          <a:p>
            <a:r>
              <a:rPr lang="en-US" sz="2800" b="1" dirty="0">
                <a:solidFill>
                  <a:schemeClr val="bg1">
                    <a:lumMod val="50000"/>
                  </a:schemeClr>
                </a:solidFill>
                <a:latin typeface="+mj-lt"/>
              </a:rPr>
              <a:t>Wound packing</a:t>
            </a:r>
            <a:r>
              <a:rPr lang="en-US" sz="2800" i="1" dirty="0">
                <a:solidFill>
                  <a:schemeClr val="bg1">
                    <a:lumMod val="65000"/>
                  </a:schemeClr>
                </a:solidFill>
                <a:latin typeface="+mj-lt"/>
              </a:rPr>
              <a:t> </a:t>
            </a:r>
            <a:r>
              <a:rPr lang="en-US" sz="2800" b="1" i="1" dirty="0">
                <a:solidFill>
                  <a:srgbClr val="00B0F0"/>
                </a:solidFill>
                <a:latin typeface="+mj-lt"/>
              </a:rPr>
              <a:t> </a:t>
            </a:r>
          </a:p>
          <a:p>
            <a:r>
              <a:rPr lang="en-US" sz="2800" i="1" dirty="0">
                <a:solidFill>
                  <a:srgbClr val="00B050"/>
                </a:solidFill>
                <a:latin typeface="+mj-lt"/>
              </a:rPr>
              <a:t>Extremity</a:t>
            </a:r>
          </a:p>
        </p:txBody>
      </p:sp>
    </p:spTree>
    <p:extLst>
      <p:ext uri="{BB962C8B-B14F-4D97-AF65-F5344CB8AC3E}">
        <p14:creationId xmlns:p14="http://schemas.microsoft.com/office/powerpoint/2010/main" val="3733975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DCD9F6-3E07-422D-B2F7-23D22B01FCEC}"/>
              </a:ext>
            </a:extLst>
          </p:cNvPr>
          <p:cNvSpPr>
            <a:spLocks noGrp="1"/>
          </p:cNvSpPr>
          <p:nvPr>
            <p:ph type="sldNum" sz="quarter" idx="4"/>
          </p:nvPr>
        </p:nvSpPr>
        <p:spPr/>
        <p:txBody>
          <a:bodyPr/>
          <a:lstStyle/>
          <a:p>
            <a:pPr defTabSz="457177">
              <a:defRPr/>
            </a:pPr>
            <a:fld id="{2FED3E49-FDCD-5D46-88C6-CE1FDFB21B04}" type="slidenum">
              <a:rPr lang="en-US" smtClean="0">
                <a:solidFill>
                  <a:prstClr val="white"/>
                </a:solidFill>
              </a:rPr>
              <a:pPr defTabSz="457177">
                <a:defRPr/>
              </a:pPr>
              <a:t>22</a:t>
            </a:fld>
            <a:endParaRPr lang="en-US" dirty="0">
              <a:solidFill>
                <a:prstClr val="white"/>
              </a:solidFill>
            </a:endParaRPr>
          </a:p>
        </p:txBody>
      </p:sp>
      <p:pic>
        <p:nvPicPr>
          <p:cNvPr id="7" name="Picture 6" descr="A picture containing text, map&#10;&#10;Description automatically generated">
            <a:extLst>
              <a:ext uri="{FF2B5EF4-FFF2-40B4-BE49-F238E27FC236}">
                <a16:creationId xmlns:a16="http://schemas.microsoft.com/office/drawing/2014/main" id="{F81D760B-D931-4052-8E3F-1532E7804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865" y="881542"/>
            <a:ext cx="3601919" cy="5077158"/>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5755E7DB-EE7F-4DF5-A916-1D5C030491EB}"/>
              </a:ext>
            </a:extLst>
          </p:cNvPr>
          <p:cNvSpPr/>
          <p:nvPr/>
        </p:nvSpPr>
        <p:spPr>
          <a:xfrm>
            <a:off x="430298" y="6126764"/>
            <a:ext cx="11151065" cy="461665"/>
          </a:xfrm>
          <a:prstGeom prst="rect">
            <a:avLst/>
          </a:prstGeom>
        </p:spPr>
        <p:txBody>
          <a:bodyPr wrap="square">
            <a:spAutoFit/>
          </a:bodyPr>
          <a:lstStyle/>
          <a:p>
            <a:pPr algn="ctr"/>
            <a:r>
              <a:rPr lang="en-US" sz="2400" b="1" dirty="0">
                <a:solidFill>
                  <a:schemeClr val="bg1">
                    <a:lumMod val="50000"/>
                  </a:schemeClr>
                </a:solidFill>
              </a:rPr>
              <a:t>Compress and pack bleeding vascular structures against bone </a:t>
            </a:r>
            <a:r>
              <a:rPr lang="en-US" sz="2400" b="1" dirty="0"/>
              <a:t>regardless of age or size.</a:t>
            </a:r>
            <a:endParaRPr lang="en-US" sz="2400" dirty="0"/>
          </a:p>
        </p:txBody>
      </p:sp>
      <p:sp>
        <p:nvSpPr>
          <p:cNvPr id="9" name="Rectangle 8">
            <a:extLst>
              <a:ext uri="{FF2B5EF4-FFF2-40B4-BE49-F238E27FC236}">
                <a16:creationId xmlns:a16="http://schemas.microsoft.com/office/drawing/2014/main" id="{A6401B87-D5E4-4C40-B4A9-E7E171117341}"/>
              </a:ext>
            </a:extLst>
          </p:cNvPr>
          <p:cNvSpPr/>
          <p:nvPr/>
        </p:nvSpPr>
        <p:spPr>
          <a:xfrm>
            <a:off x="497150" y="260043"/>
            <a:ext cx="11252890" cy="523220"/>
          </a:xfrm>
          <a:prstGeom prst="rect">
            <a:avLst/>
          </a:prstGeom>
        </p:spPr>
        <p:txBody>
          <a:bodyPr wrap="square">
            <a:spAutoFit/>
          </a:bodyPr>
          <a:lstStyle/>
          <a:p>
            <a:r>
              <a:rPr lang="en-US" sz="2800" dirty="0">
                <a:solidFill>
                  <a:schemeClr val="bg1">
                    <a:lumMod val="50000"/>
                  </a:schemeClr>
                </a:solidFill>
              </a:rPr>
              <a:t>Objective 5: </a:t>
            </a:r>
            <a:r>
              <a:rPr lang="en-US" sz="2000" dirty="0">
                <a:solidFill>
                  <a:schemeClr val="bg1">
                    <a:lumMod val="50000"/>
                  </a:schemeClr>
                </a:solidFill>
              </a:rPr>
              <a:t>Discuss and demonstrate wound packing</a:t>
            </a:r>
            <a:r>
              <a:rPr lang="en-US" sz="2000" b="1" dirty="0">
                <a:solidFill>
                  <a:schemeClr val="bg1">
                    <a:lumMod val="50000"/>
                  </a:schemeClr>
                </a:solidFill>
              </a:rPr>
              <a:t> </a:t>
            </a:r>
            <a:r>
              <a:rPr lang="en-US" sz="2000" dirty="0">
                <a:solidFill>
                  <a:schemeClr val="bg1">
                    <a:lumMod val="50000"/>
                  </a:schemeClr>
                </a:solidFill>
              </a:rPr>
              <a:t>for hemorrhage control. </a:t>
            </a:r>
            <a:r>
              <a:rPr lang="en-US" sz="1400" dirty="0">
                <a:solidFill>
                  <a:srgbClr val="00B050"/>
                </a:solidFill>
              </a:rPr>
              <a:t>(extremity)</a:t>
            </a:r>
            <a:endParaRPr lang="en-US" sz="2800" dirty="0">
              <a:solidFill>
                <a:schemeClr val="bg1">
                  <a:lumMod val="50000"/>
                </a:schemeClr>
              </a:solidFill>
            </a:endParaRPr>
          </a:p>
        </p:txBody>
      </p:sp>
      <p:pic>
        <p:nvPicPr>
          <p:cNvPr id="3" name="Picture 2" descr="A close up of a map&#10;&#10;Description automatically generated">
            <a:extLst>
              <a:ext uri="{FF2B5EF4-FFF2-40B4-BE49-F238E27FC236}">
                <a16:creationId xmlns:a16="http://schemas.microsoft.com/office/drawing/2014/main" id="{EB85E762-3F36-4DEA-8BEC-8628D154C1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5830" y="881542"/>
            <a:ext cx="5233704" cy="4409986"/>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3225C26A-B041-473B-8FBC-900B3524FA31}"/>
              </a:ext>
            </a:extLst>
          </p:cNvPr>
          <p:cNvSpPr txBox="1"/>
          <p:nvPr/>
        </p:nvSpPr>
        <p:spPr>
          <a:xfrm>
            <a:off x="4762958" y="4653229"/>
            <a:ext cx="2666083" cy="1077218"/>
          </a:xfrm>
          <a:prstGeom prst="rect">
            <a:avLst/>
          </a:prstGeom>
          <a:solidFill>
            <a:schemeClr val="bg1"/>
          </a:solidFill>
          <a:ln>
            <a:solidFill>
              <a:schemeClr val="tx1"/>
            </a:solidFill>
          </a:ln>
        </p:spPr>
        <p:txBody>
          <a:bodyPr wrap="square" rtlCol="0">
            <a:spAutoFit/>
          </a:bodyPr>
          <a:lstStyle/>
          <a:p>
            <a:pPr algn="ctr"/>
            <a:r>
              <a:rPr lang="en-US" sz="3200" i="1" dirty="0">
                <a:solidFill>
                  <a:srgbClr val="C00000"/>
                </a:solidFill>
              </a:rPr>
              <a:t>If it won’t quit Tourniquet!</a:t>
            </a:r>
          </a:p>
        </p:txBody>
      </p:sp>
      <p:pic>
        <p:nvPicPr>
          <p:cNvPr id="10" name="Picture 9" descr="A close up of a map&#10;&#10;Description automatically generated">
            <a:extLst>
              <a:ext uri="{FF2B5EF4-FFF2-40B4-BE49-F238E27FC236}">
                <a16:creationId xmlns:a16="http://schemas.microsoft.com/office/drawing/2014/main" id="{0B4B3288-AD43-403F-B982-DAEA27BE48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3308" y="1007544"/>
            <a:ext cx="2304425" cy="2092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6306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repeatCount="indefinite" fill="hold" grpId="0" nodeType="withEffect">
                                  <p:stCondLst>
                                    <p:cond delay="0"/>
                                  </p:stCondLst>
                                  <p:childTnLst>
                                    <p:anim calcmode="discrete" valueType="str">
                                      <p:cBhvr override="childStyle">
                                        <p:cTn id="6" dur="5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marL="0" marR="0" lvl="0" indent="0" algn="ctr" defTabSz="457177" rtl="0" eaLnBrk="1" fontAlgn="auto" latinLnBrk="0" hangingPunct="1">
              <a:lnSpc>
                <a:spcPct val="100000"/>
              </a:lnSpc>
              <a:spcBef>
                <a:spcPts val="0"/>
              </a:spcBef>
              <a:spcAft>
                <a:spcPts val="0"/>
              </a:spcAft>
              <a:buClrTx/>
              <a:buSzTx/>
              <a:buFontTx/>
              <a:buNone/>
              <a:tabLst/>
              <a:defRPr/>
            </a:pPr>
            <a:fld id="{2FED3E49-FDCD-5D46-88C6-CE1FDFB21B04}" type="slidenum">
              <a:rPr kumimoji="0" lang="en-US" sz="1001"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457177" rtl="0" eaLnBrk="1" fontAlgn="auto" latinLnBrk="0" hangingPunct="1">
                <a:lnSpc>
                  <a:spcPct val="100000"/>
                </a:lnSpc>
                <a:spcBef>
                  <a:spcPts val="0"/>
                </a:spcBef>
                <a:spcAft>
                  <a:spcPts val="0"/>
                </a:spcAft>
                <a:buClrTx/>
                <a:buSzTx/>
                <a:buFontTx/>
                <a:buNone/>
                <a:tabLst/>
                <a:defRPr/>
              </a:pPr>
              <a:t>23</a:t>
            </a:fld>
            <a:endParaRPr kumimoji="0" lang="en-US" sz="100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52C3E1C-23AA-46B8-9928-B75357CEBDBB}"/>
              </a:ext>
            </a:extLst>
          </p:cNvPr>
          <p:cNvSpPr/>
          <p:nvPr/>
        </p:nvSpPr>
        <p:spPr>
          <a:xfrm>
            <a:off x="497150" y="260043"/>
            <a:ext cx="11252890" cy="523220"/>
          </a:xfrm>
          <a:prstGeom prst="rect">
            <a:avLst/>
          </a:prstGeom>
        </p:spPr>
        <p:txBody>
          <a:bodyPr wrap="square">
            <a:spAutoFit/>
          </a:bodyPr>
          <a:lstStyle/>
          <a:p>
            <a:r>
              <a:rPr lang="en-US" sz="2800" dirty="0">
                <a:solidFill>
                  <a:schemeClr val="bg1">
                    <a:lumMod val="50000"/>
                  </a:schemeClr>
                </a:solidFill>
              </a:rPr>
              <a:t>Objective 5: </a:t>
            </a:r>
            <a:r>
              <a:rPr lang="en-US" sz="2000" dirty="0">
                <a:solidFill>
                  <a:schemeClr val="bg1">
                    <a:lumMod val="50000"/>
                  </a:schemeClr>
                </a:solidFill>
              </a:rPr>
              <a:t>Discuss and demonstrate wound packing for hemorrhage control.</a:t>
            </a:r>
            <a:r>
              <a:rPr lang="en-US" sz="1400" dirty="0">
                <a:solidFill>
                  <a:srgbClr val="C00000"/>
                </a:solidFill>
              </a:rPr>
              <a:t> </a:t>
            </a:r>
            <a:r>
              <a:rPr lang="en-US" sz="1400" dirty="0">
                <a:solidFill>
                  <a:srgbClr val="00B050"/>
                </a:solidFill>
              </a:rPr>
              <a:t>(extremity)</a:t>
            </a:r>
            <a:r>
              <a:rPr lang="en-US" sz="2000" dirty="0">
                <a:solidFill>
                  <a:schemeClr val="bg1">
                    <a:lumMod val="50000"/>
                  </a:schemeClr>
                </a:solidFill>
              </a:rPr>
              <a:t> </a:t>
            </a:r>
            <a:endParaRPr lang="en-US" sz="2800" dirty="0">
              <a:solidFill>
                <a:schemeClr val="bg1">
                  <a:lumMod val="50000"/>
                </a:schemeClr>
              </a:solidFill>
            </a:endParaRPr>
          </a:p>
        </p:txBody>
      </p:sp>
      <p:sp>
        <p:nvSpPr>
          <p:cNvPr id="10" name="TextBox 9">
            <a:extLst>
              <a:ext uri="{FF2B5EF4-FFF2-40B4-BE49-F238E27FC236}">
                <a16:creationId xmlns:a16="http://schemas.microsoft.com/office/drawing/2014/main" id="{B7B90C15-4E83-49D1-AA84-F32531BCB2F2}"/>
              </a:ext>
            </a:extLst>
          </p:cNvPr>
          <p:cNvSpPr txBox="1"/>
          <p:nvPr/>
        </p:nvSpPr>
        <p:spPr>
          <a:xfrm>
            <a:off x="521382" y="6106421"/>
            <a:ext cx="11564006" cy="769441"/>
          </a:xfrm>
          <a:prstGeom prst="rect">
            <a:avLst/>
          </a:prstGeom>
          <a:noFill/>
        </p:spPr>
        <p:txBody>
          <a:bodyPr wrap="square" rtlCol="0">
            <a:spAutoFit/>
          </a:bodyPr>
          <a:lstStyle/>
          <a:p>
            <a:pPr algn="ctr"/>
            <a:r>
              <a:rPr lang="en-US" sz="2400" b="1" u="sng" dirty="0">
                <a:solidFill>
                  <a:srgbClr val="C00000"/>
                </a:solidFill>
              </a:rPr>
              <a:t>Pack entire wound cavity</a:t>
            </a:r>
            <a:r>
              <a:rPr lang="en-US" sz="2400" b="1" dirty="0">
                <a:solidFill>
                  <a:srgbClr val="C00000"/>
                </a:solidFill>
              </a:rPr>
              <a:t> </a:t>
            </a:r>
            <a:r>
              <a:rPr lang="en-US" sz="2400" dirty="0">
                <a:solidFill>
                  <a:srgbClr val="C00000"/>
                </a:solidFill>
              </a:rPr>
              <a:t>while maintaining vessel pressure against bone. </a:t>
            </a:r>
          </a:p>
          <a:p>
            <a:pPr algn="ctr"/>
            <a:r>
              <a:rPr lang="en-US" sz="2000" dirty="0">
                <a:solidFill>
                  <a:srgbClr val="C00000"/>
                </a:solidFill>
              </a:rPr>
              <a:t>Once FULLY PACKED, hold for three (3) minutes before placing pressure bandage.</a:t>
            </a:r>
          </a:p>
        </p:txBody>
      </p:sp>
      <p:pic>
        <p:nvPicPr>
          <p:cNvPr id="14" name="Picture 13" descr="A picture containing text, map&#10;&#10;Description automatically generated">
            <a:extLst>
              <a:ext uri="{FF2B5EF4-FFF2-40B4-BE49-F238E27FC236}">
                <a16:creationId xmlns:a16="http://schemas.microsoft.com/office/drawing/2014/main" id="{DF05DDD5-CE7C-4980-849C-C943EE7EF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525285" y="168117"/>
            <a:ext cx="5065048" cy="6635283"/>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316652FB-59A7-4FF0-BEC8-B8223F08BBFD}"/>
              </a:ext>
            </a:extLst>
          </p:cNvPr>
          <p:cNvSpPr txBox="1"/>
          <p:nvPr/>
        </p:nvSpPr>
        <p:spPr>
          <a:xfrm>
            <a:off x="220955" y="1116504"/>
            <a:ext cx="2853743" cy="1077218"/>
          </a:xfrm>
          <a:prstGeom prst="rect">
            <a:avLst/>
          </a:prstGeom>
          <a:solidFill>
            <a:schemeClr val="bg1"/>
          </a:solidFill>
          <a:ln>
            <a:solidFill>
              <a:schemeClr val="tx1"/>
            </a:solidFill>
          </a:ln>
        </p:spPr>
        <p:txBody>
          <a:bodyPr wrap="square" rtlCol="0">
            <a:spAutoFit/>
          </a:bodyPr>
          <a:lstStyle/>
          <a:p>
            <a:pPr algn="ctr"/>
            <a:r>
              <a:rPr lang="en-US" sz="3200" i="1" dirty="0">
                <a:solidFill>
                  <a:srgbClr val="C00000"/>
                </a:solidFill>
              </a:rPr>
              <a:t>If it won’t quit Tourniquet!</a:t>
            </a:r>
          </a:p>
        </p:txBody>
      </p:sp>
      <p:sp>
        <p:nvSpPr>
          <p:cNvPr id="2" name="TextBox 1">
            <a:extLst>
              <a:ext uri="{FF2B5EF4-FFF2-40B4-BE49-F238E27FC236}">
                <a16:creationId xmlns:a16="http://schemas.microsoft.com/office/drawing/2014/main" id="{43D8348E-790A-43DA-8D37-9F0834867329}"/>
              </a:ext>
            </a:extLst>
          </p:cNvPr>
          <p:cNvSpPr txBox="1"/>
          <p:nvPr/>
        </p:nvSpPr>
        <p:spPr>
          <a:xfrm>
            <a:off x="8244037" y="5496374"/>
            <a:ext cx="2496196" cy="500137"/>
          </a:xfrm>
          <a:prstGeom prst="rect">
            <a:avLst/>
          </a:prstGeom>
          <a:noFill/>
        </p:spPr>
        <p:txBody>
          <a:bodyPr wrap="none" rtlCol="0">
            <a:spAutoFit/>
          </a:bodyPr>
          <a:lstStyle/>
          <a:p>
            <a:pPr algn="ctr"/>
            <a:r>
              <a:rPr lang="en-US" sz="1600" i="1" dirty="0"/>
              <a:t>Wound packing gauze</a:t>
            </a:r>
          </a:p>
          <a:p>
            <a:r>
              <a:rPr lang="en-US" sz="1050" i="1" dirty="0"/>
              <a:t>Follow Manufacturers Instructions For Use</a:t>
            </a:r>
          </a:p>
        </p:txBody>
      </p:sp>
      <p:pic>
        <p:nvPicPr>
          <p:cNvPr id="6" name="Picture 5" descr="A picture containing food&#10;&#10;Description automatically generated">
            <a:extLst>
              <a:ext uri="{FF2B5EF4-FFF2-40B4-BE49-F238E27FC236}">
                <a16:creationId xmlns:a16="http://schemas.microsoft.com/office/drawing/2014/main" id="{60316EB7-7627-46D9-9E1B-5B5698697A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3778" y="3485758"/>
            <a:ext cx="2079162" cy="2077677"/>
          </a:xfrm>
          <a:prstGeom prst="rect">
            <a:avLst/>
          </a:prstGeom>
          <a:noFill/>
          <a:ln w="15875">
            <a:noFill/>
          </a:ln>
          <a:effectLst>
            <a:outerShdw blurRad="292100" dist="139700" dir="2700000" algn="tl" rotWithShape="0">
              <a:srgbClr val="333333">
                <a:alpha val="65000"/>
              </a:srgbClr>
            </a:outerShdw>
          </a:effectLst>
        </p:spPr>
      </p:pic>
      <p:pic>
        <p:nvPicPr>
          <p:cNvPr id="9" name="Picture 8" descr="A picture containing food, shirt&#10;&#10;Description automatically generated">
            <a:extLst>
              <a:ext uri="{FF2B5EF4-FFF2-40B4-BE49-F238E27FC236}">
                <a16:creationId xmlns:a16="http://schemas.microsoft.com/office/drawing/2014/main" id="{10DB4F0C-A0C4-4EEC-979D-9A314466A4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3778" y="783263"/>
            <a:ext cx="2425960" cy="27545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638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repeatCount="indefinite" fill="hold" grpId="0" nodeType="withEffect">
                                  <p:stCondLst>
                                    <p:cond delay="0"/>
                                  </p:stCondLst>
                                  <p:childTnLst>
                                    <p:anim calcmode="discrete" valueType="str">
                                      <p:cBhvr override="childStyle">
                                        <p:cTn id="6" dur="500" fill="hold"/>
                                        <p:tgtEl>
                                          <p:spTgt spid="1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D52D2C5-5A78-45D9-8A89-57893E9DFBC1}"/>
              </a:ext>
            </a:extLst>
          </p:cNvPr>
          <p:cNvSpPr>
            <a:spLocks noGrp="1"/>
          </p:cNvSpPr>
          <p:nvPr>
            <p:ph type="sldNum" sz="quarter" idx="4"/>
          </p:nvPr>
        </p:nvSpPr>
        <p:spPr/>
        <p:txBody>
          <a:bodyPr/>
          <a:lstStyle/>
          <a:p>
            <a:pPr defTabSz="457177">
              <a:defRPr/>
            </a:pPr>
            <a:fld id="{2FED3E49-FDCD-5D46-88C6-CE1FDFB21B04}" type="slidenum">
              <a:rPr lang="en-US" smtClean="0">
                <a:solidFill>
                  <a:prstClr val="white"/>
                </a:solidFill>
              </a:rPr>
              <a:pPr defTabSz="457177">
                <a:defRPr/>
              </a:pPr>
              <a:t>24</a:t>
            </a:fld>
            <a:endParaRPr lang="en-US" dirty="0">
              <a:solidFill>
                <a:prstClr val="white"/>
              </a:solidFill>
            </a:endParaRPr>
          </a:p>
        </p:txBody>
      </p:sp>
      <p:sp>
        <p:nvSpPr>
          <p:cNvPr id="9" name="Rectangle 8">
            <a:extLst>
              <a:ext uri="{FF2B5EF4-FFF2-40B4-BE49-F238E27FC236}">
                <a16:creationId xmlns:a16="http://schemas.microsoft.com/office/drawing/2014/main" id="{0A774553-D01F-4943-AA4D-07CFAF06B6D4}"/>
              </a:ext>
            </a:extLst>
          </p:cNvPr>
          <p:cNvSpPr/>
          <p:nvPr/>
        </p:nvSpPr>
        <p:spPr>
          <a:xfrm>
            <a:off x="497150" y="260043"/>
            <a:ext cx="11252890" cy="523220"/>
          </a:xfrm>
          <a:prstGeom prst="rect">
            <a:avLst/>
          </a:prstGeom>
        </p:spPr>
        <p:txBody>
          <a:bodyPr wrap="square">
            <a:spAutoFit/>
          </a:bodyPr>
          <a:lstStyle/>
          <a:p>
            <a:r>
              <a:rPr lang="en-US" sz="2800" dirty="0">
                <a:solidFill>
                  <a:schemeClr val="bg1">
                    <a:lumMod val="50000"/>
                  </a:schemeClr>
                </a:solidFill>
              </a:rPr>
              <a:t>Objective 5: </a:t>
            </a:r>
            <a:r>
              <a:rPr lang="en-US" sz="2000" dirty="0">
                <a:solidFill>
                  <a:schemeClr val="bg1">
                    <a:lumMod val="50000"/>
                  </a:schemeClr>
                </a:solidFill>
              </a:rPr>
              <a:t>Discuss and demonstrate wound packing for hemorrhage control.</a:t>
            </a:r>
            <a:r>
              <a:rPr lang="en-US" sz="1400" dirty="0">
                <a:solidFill>
                  <a:srgbClr val="C00000"/>
                </a:solidFill>
              </a:rPr>
              <a:t> </a:t>
            </a:r>
            <a:r>
              <a:rPr lang="en-US" sz="1400" dirty="0">
                <a:solidFill>
                  <a:srgbClr val="00B050"/>
                </a:solidFill>
              </a:rPr>
              <a:t>(extremity)</a:t>
            </a:r>
            <a:r>
              <a:rPr lang="en-US" sz="2000" dirty="0">
                <a:solidFill>
                  <a:srgbClr val="00B050"/>
                </a:solidFill>
              </a:rPr>
              <a:t> </a:t>
            </a:r>
            <a:endParaRPr lang="en-US" sz="2800" dirty="0">
              <a:solidFill>
                <a:srgbClr val="00B050"/>
              </a:solidFill>
            </a:endParaRPr>
          </a:p>
        </p:txBody>
      </p:sp>
      <p:sp>
        <p:nvSpPr>
          <p:cNvPr id="10" name="Text Placeholder 9">
            <a:extLst>
              <a:ext uri="{FF2B5EF4-FFF2-40B4-BE49-F238E27FC236}">
                <a16:creationId xmlns:a16="http://schemas.microsoft.com/office/drawing/2014/main" id="{248B78BB-6B0E-468D-8A1D-C7330265C786}"/>
              </a:ext>
            </a:extLst>
          </p:cNvPr>
          <p:cNvSpPr txBox="1">
            <a:spLocks noGrp="1"/>
          </p:cNvSpPr>
          <p:nvPr>
            <p:ph type="body" sz="quarter" idx="12"/>
          </p:nvPr>
        </p:nvSpPr>
        <p:spPr>
          <a:xfrm>
            <a:off x="445370" y="2351968"/>
            <a:ext cx="4746910" cy="535531"/>
          </a:xfrm>
          <a:prstGeom prst="rect">
            <a:avLst/>
          </a:prstGeom>
          <a:noFill/>
        </p:spPr>
        <p:txBody>
          <a:bodyPr wrap="square" rtlCol="0">
            <a:spAutoFit/>
          </a:bodyPr>
          <a:lstStyle/>
          <a:p>
            <a:pPr algn="ctr"/>
            <a:r>
              <a:rPr lang="en-US" sz="3200" dirty="0">
                <a:solidFill>
                  <a:srgbClr val="C00000"/>
                </a:solidFill>
              </a:rPr>
              <a:t>Once FULLY PACKED</a:t>
            </a:r>
            <a:endParaRPr lang="en-US" sz="2800" b="1" dirty="0">
              <a:solidFill>
                <a:srgbClr val="C00000"/>
              </a:solidFill>
            </a:endParaRPr>
          </a:p>
        </p:txBody>
      </p:sp>
      <p:pic>
        <p:nvPicPr>
          <p:cNvPr id="3" name="Picture 2" descr="A picture containing drawing, mirror&#10;&#10;Description automatically generated">
            <a:extLst>
              <a:ext uri="{FF2B5EF4-FFF2-40B4-BE49-F238E27FC236}">
                <a16:creationId xmlns:a16="http://schemas.microsoft.com/office/drawing/2014/main" id="{5AD6AF3D-DE9B-4FED-9D39-FBE1BC8577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2718" y="949493"/>
            <a:ext cx="2620279" cy="5118427"/>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23F519F1-9119-4C55-A105-9C967747DD2C}"/>
              </a:ext>
            </a:extLst>
          </p:cNvPr>
          <p:cNvSpPr/>
          <p:nvPr/>
        </p:nvSpPr>
        <p:spPr>
          <a:xfrm>
            <a:off x="445370" y="2887499"/>
            <a:ext cx="4746910" cy="1569660"/>
          </a:xfrm>
          <a:prstGeom prst="rect">
            <a:avLst/>
          </a:prstGeom>
        </p:spPr>
        <p:txBody>
          <a:bodyPr wrap="square">
            <a:spAutoFit/>
          </a:bodyPr>
          <a:lstStyle/>
          <a:p>
            <a:pPr algn="ctr"/>
            <a:r>
              <a:rPr lang="en-US" sz="3200" b="1" dirty="0">
                <a:solidFill>
                  <a:srgbClr val="C00000"/>
                </a:solidFill>
              </a:rPr>
              <a:t>Hold pressure for three </a:t>
            </a:r>
          </a:p>
          <a:p>
            <a:pPr algn="ctr"/>
            <a:r>
              <a:rPr lang="en-US" sz="3200" b="1" dirty="0">
                <a:solidFill>
                  <a:srgbClr val="C00000"/>
                </a:solidFill>
              </a:rPr>
              <a:t>(3) minutes before placing pressure bandage.</a:t>
            </a:r>
            <a:endParaRPr lang="en-US" sz="3200" dirty="0"/>
          </a:p>
        </p:txBody>
      </p:sp>
      <p:pic>
        <p:nvPicPr>
          <p:cNvPr id="11" name="Picture 10" descr="A close up of a logo&#10;&#10;Description automatically generated">
            <a:extLst>
              <a:ext uri="{FF2B5EF4-FFF2-40B4-BE49-F238E27FC236}">
                <a16:creationId xmlns:a16="http://schemas.microsoft.com/office/drawing/2014/main" id="{A01A6C33-BB38-49F8-A053-4FD4527A7A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346941">
            <a:off x="6549695" y="1360427"/>
            <a:ext cx="2486741" cy="2725195"/>
          </a:xfrm>
          <a:prstGeom prst="rect">
            <a:avLst/>
          </a:prstGeom>
        </p:spPr>
      </p:pic>
      <p:pic>
        <p:nvPicPr>
          <p:cNvPr id="12" name="Picture 11" descr="A picture containing text, map&#10;&#10;Description automatically generated">
            <a:extLst>
              <a:ext uri="{FF2B5EF4-FFF2-40B4-BE49-F238E27FC236}">
                <a16:creationId xmlns:a16="http://schemas.microsoft.com/office/drawing/2014/main" id="{1FC0BF91-D8F9-4355-8A80-D80ACED071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3992"/>
          <a:stretch/>
        </p:blipFill>
        <p:spPr>
          <a:xfrm>
            <a:off x="8916660" y="2843831"/>
            <a:ext cx="2402144" cy="2136494"/>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CC49FED2-407E-4B42-84A6-90D4A2E777C2}"/>
              </a:ext>
            </a:extLst>
          </p:cNvPr>
          <p:cNvSpPr txBox="1"/>
          <p:nvPr/>
        </p:nvSpPr>
        <p:spPr>
          <a:xfrm>
            <a:off x="8651946" y="5044333"/>
            <a:ext cx="2931572" cy="1200329"/>
          </a:xfrm>
          <a:prstGeom prst="rect">
            <a:avLst/>
          </a:prstGeom>
          <a:noFill/>
        </p:spPr>
        <p:txBody>
          <a:bodyPr wrap="none" rtlCol="0">
            <a:spAutoFit/>
          </a:bodyPr>
          <a:lstStyle/>
          <a:p>
            <a:pPr algn="ctr"/>
            <a:r>
              <a:rPr lang="en-US" sz="2400" dirty="0">
                <a:solidFill>
                  <a:srgbClr val="C00000"/>
                </a:solidFill>
              </a:rPr>
              <a:t>Tight packing and</a:t>
            </a:r>
          </a:p>
          <a:p>
            <a:pPr algn="ctr"/>
            <a:r>
              <a:rPr lang="en-US" sz="2400" dirty="0">
                <a:solidFill>
                  <a:srgbClr val="C00000"/>
                </a:solidFill>
              </a:rPr>
              <a:t>maintenance of direct</a:t>
            </a:r>
          </a:p>
          <a:p>
            <a:pPr algn="ctr"/>
            <a:r>
              <a:rPr lang="en-US" sz="2400" dirty="0">
                <a:solidFill>
                  <a:srgbClr val="C00000"/>
                </a:solidFill>
              </a:rPr>
              <a:t>pressure are critical!</a:t>
            </a:r>
          </a:p>
        </p:txBody>
      </p:sp>
      <p:pic>
        <p:nvPicPr>
          <p:cNvPr id="15" name="Picture 14" descr="A close up of a screen&#10;&#10;Description automatically generated">
            <a:extLst>
              <a:ext uri="{FF2B5EF4-FFF2-40B4-BE49-F238E27FC236}">
                <a16:creationId xmlns:a16="http://schemas.microsoft.com/office/drawing/2014/main" id="{423C1BD2-BD66-41C9-859F-DC938C5DE4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006955">
            <a:off x="5782474" y="3290402"/>
            <a:ext cx="1484047" cy="436608"/>
          </a:xfrm>
          <a:prstGeom prst="rect">
            <a:avLst/>
          </a:prstGeom>
        </p:spPr>
      </p:pic>
    </p:spTree>
    <p:extLst>
      <p:ext uri="{BB962C8B-B14F-4D97-AF65-F5344CB8AC3E}">
        <p14:creationId xmlns:p14="http://schemas.microsoft.com/office/powerpoint/2010/main" val="384864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25</a:t>
            </a:fld>
            <a:endParaRPr lang="en-US" dirty="0">
              <a:solidFill>
                <a:prstClr val="white"/>
              </a:solidFill>
            </a:endParaRPr>
          </a:p>
        </p:txBody>
      </p:sp>
      <p:pic>
        <p:nvPicPr>
          <p:cNvPr id="6" name="Picture 5" descr="A close up of a logo&#10;&#10;Description automatically generated">
            <a:extLst>
              <a:ext uri="{FF2B5EF4-FFF2-40B4-BE49-F238E27FC236}">
                <a16:creationId xmlns:a16="http://schemas.microsoft.com/office/drawing/2014/main" id="{87BE24B8-587B-42FB-B629-9FDBAA1B9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6704" y="1133094"/>
            <a:ext cx="4993336" cy="4975860"/>
          </a:xfrm>
          <a:prstGeom prst="rect">
            <a:avLst/>
          </a:prstGeom>
        </p:spPr>
      </p:pic>
      <p:sp>
        <p:nvSpPr>
          <p:cNvPr id="9" name="Rectangle 8">
            <a:extLst>
              <a:ext uri="{FF2B5EF4-FFF2-40B4-BE49-F238E27FC236}">
                <a16:creationId xmlns:a16="http://schemas.microsoft.com/office/drawing/2014/main" id="{A84AC23F-A22D-4865-8DEF-0A9E1FD42998}"/>
              </a:ext>
            </a:extLst>
          </p:cNvPr>
          <p:cNvSpPr/>
          <p:nvPr/>
        </p:nvSpPr>
        <p:spPr>
          <a:xfrm>
            <a:off x="2809383" y="3429000"/>
            <a:ext cx="2898441" cy="523220"/>
          </a:xfrm>
          <a:prstGeom prst="rect">
            <a:avLst/>
          </a:prstGeom>
        </p:spPr>
        <p:txBody>
          <a:bodyPr wrap="square">
            <a:spAutoFit/>
          </a:bodyPr>
          <a:lstStyle/>
          <a:p>
            <a:pPr algn="ctr"/>
            <a:r>
              <a:rPr lang="en-US" sz="2800" dirty="0">
                <a:solidFill>
                  <a:schemeClr val="bg1">
                    <a:lumMod val="50000"/>
                  </a:schemeClr>
                </a:solidFill>
                <a:latin typeface="+mj-lt"/>
              </a:rPr>
              <a:t>Pressure Bandage </a:t>
            </a:r>
          </a:p>
        </p:txBody>
      </p:sp>
    </p:spTree>
    <p:extLst>
      <p:ext uri="{BB962C8B-B14F-4D97-AF65-F5344CB8AC3E}">
        <p14:creationId xmlns:p14="http://schemas.microsoft.com/office/powerpoint/2010/main" val="1752616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01810F0D-42E6-488C-BA2F-DA47E336C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342" y="783262"/>
            <a:ext cx="4642540" cy="5939417"/>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4"/>
          </p:nvPr>
        </p:nvSpPr>
        <p:spPr/>
        <p:txBody>
          <a:bodyPr/>
          <a:lstStyle/>
          <a:p>
            <a:pPr marL="0" marR="0" lvl="0" indent="0" algn="ctr" defTabSz="457177" rtl="0" eaLnBrk="1" fontAlgn="auto" latinLnBrk="0" hangingPunct="1">
              <a:lnSpc>
                <a:spcPct val="100000"/>
              </a:lnSpc>
              <a:spcBef>
                <a:spcPts val="0"/>
              </a:spcBef>
              <a:spcAft>
                <a:spcPts val="0"/>
              </a:spcAft>
              <a:buClrTx/>
              <a:buSzTx/>
              <a:buFontTx/>
              <a:buNone/>
              <a:tabLst/>
              <a:defRPr/>
            </a:pPr>
            <a:fld id="{2FED3E49-FDCD-5D46-88C6-CE1FDFB21B04}" type="slidenum">
              <a:rPr kumimoji="0" lang="en-US" sz="1001"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457177" rtl="0" eaLnBrk="1" fontAlgn="auto" latinLnBrk="0" hangingPunct="1">
                <a:lnSpc>
                  <a:spcPct val="100000"/>
                </a:lnSpc>
                <a:spcBef>
                  <a:spcPts val="0"/>
                </a:spcBef>
                <a:spcAft>
                  <a:spcPts val="0"/>
                </a:spcAft>
                <a:buClrTx/>
                <a:buSzTx/>
                <a:buFontTx/>
                <a:buNone/>
                <a:tabLst/>
                <a:defRPr/>
              </a:pPr>
              <a:t>26</a:t>
            </a:fld>
            <a:endParaRPr kumimoji="0" lang="en-US" sz="100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8A348AD5-02B0-4520-9981-10EEE0F1D411}"/>
              </a:ext>
            </a:extLst>
          </p:cNvPr>
          <p:cNvSpPr/>
          <p:nvPr/>
        </p:nvSpPr>
        <p:spPr>
          <a:xfrm>
            <a:off x="506027" y="260043"/>
            <a:ext cx="9925236" cy="523220"/>
          </a:xfrm>
          <a:prstGeom prst="rect">
            <a:avLst/>
          </a:prstGeom>
        </p:spPr>
        <p:txBody>
          <a:bodyPr wrap="square">
            <a:spAutoFit/>
          </a:bodyPr>
          <a:lstStyle/>
          <a:p>
            <a:r>
              <a:rPr lang="en-US" sz="2800" dirty="0">
                <a:solidFill>
                  <a:schemeClr val="bg1">
                    <a:lumMod val="50000"/>
                  </a:schemeClr>
                </a:solidFill>
              </a:rPr>
              <a:t>Objective 6: </a:t>
            </a:r>
            <a:r>
              <a:rPr lang="en-US" sz="2000" dirty="0">
                <a:solidFill>
                  <a:schemeClr val="bg1">
                    <a:lumMod val="50000"/>
                  </a:schemeClr>
                </a:solidFill>
              </a:rPr>
              <a:t>Discuss and demonstrate use of a pressure bandage for hemorrhage control.</a:t>
            </a:r>
            <a:endParaRPr lang="en-US" sz="2800" dirty="0">
              <a:solidFill>
                <a:schemeClr val="bg1">
                  <a:lumMod val="50000"/>
                </a:schemeClr>
              </a:solidFill>
            </a:endParaRPr>
          </a:p>
        </p:txBody>
      </p:sp>
      <p:pic>
        <p:nvPicPr>
          <p:cNvPr id="3" name="Picture 2" descr="A close up of a logo&#10;&#10;Description automatically generated">
            <a:extLst>
              <a:ext uri="{FF2B5EF4-FFF2-40B4-BE49-F238E27FC236}">
                <a16:creationId xmlns:a16="http://schemas.microsoft.com/office/drawing/2014/main" id="{CD648D04-0CC6-45AC-B8C6-8DC154A2DD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342" y="774230"/>
            <a:ext cx="4642541" cy="5939418"/>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3B84C8FA-CAE6-4718-A243-5B869AE942A7}"/>
              </a:ext>
            </a:extLst>
          </p:cNvPr>
          <p:cNvSpPr txBox="1"/>
          <p:nvPr/>
        </p:nvSpPr>
        <p:spPr>
          <a:xfrm>
            <a:off x="838566" y="825827"/>
            <a:ext cx="4642541" cy="2246769"/>
          </a:xfrm>
          <a:prstGeom prst="rect">
            <a:avLst/>
          </a:prstGeom>
          <a:noFill/>
        </p:spPr>
        <p:txBody>
          <a:bodyPr wrap="square" rtlCol="0">
            <a:spAutoFit/>
          </a:bodyPr>
          <a:lstStyle/>
          <a:p>
            <a:pPr algn="ctr"/>
            <a:r>
              <a:rPr lang="en-US" sz="2800" b="1" dirty="0">
                <a:solidFill>
                  <a:srgbClr val="C00000"/>
                </a:solidFill>
              </a:rPr>
              <a:t>Pressure bandage </a:t>
            </a:r>
            <a:r>
              <a:rPr lang="en-US" sz="2800" dirty="0">
                <a:solidFill>
                  <a:srgbClr val="C00000"/>
                </a:solidFill>
              </a:rPr>
              <a:t>applied to create additional pressure on wound packing material </a:t>
            </a:r>
          </a:p>
          <a:p>
            <a:pPr algn="ctr"/>
            <a:r>
              <a:rPr lang="en-US" sz="2800" dirty="0">
                <a:solidFill>
                  <a:srgbClr val="C00000"/>
                </a:solidFill>
              </a:rPr>
              <a:t>- AND - </a:t>
            </a:r>
          </a:p>
          <a:p>
            <a:pPr algn="ctr"/>
            <a:r>
              <a:rPr lang="en-US" sz="2800" dirty="0">
                <a:solidFill>
                  <a:srgbClr val="C00000"/>
                </a:solidFill>
              </a:rPr>
              <a:t>prevent additional blood loss.</a:t>
            </a:r>
          </a:p>
        </p:txBody>
      </p:sp>
      <p:sp>
        <p:nvSpPr>
          <p:cNvPr id="9" name="TextBox 8">
            <a:extLst>
              <a:ext uri="{FF2B5EF4-FFF2-40B4-BE49-F238E27FC236}">
                <a16:creationId xmlns:a16="http://schemas.microsoft.com/office/drawing/2014/main" id="{0BFC959E-E5AF-427B-B3F1-C201C168A20A}"/>
              </a:ext>
            </a:extLst>
          </p:cNvPr>
          <p:cNvSpPr txBox="1"/>
          <p:nvPr/>
        </p:nvSpPr>
        <p:spPr>
          <a:xfrm>
            <a:off x="2293256" y="6375094"/>
            <a:ext cx="1733167" cy="338554"/>
          </a:xfrm>
          <a:prstGeom prst="rect">
            <a:avLst/>
          </a:prstGeom>
          <a:noFill/>
        </p:spPr>
        <p:txBody>
          <a:bodyPr wrap="none" rtlCol="0">
            <a:spAutoFit/>
          </a:bodyPr>
          <a:lstStyle/>
          <a:p>
            <a:r>
              <a:rPr lang="en-US" sz="1600" i="1" dirty="0"/>
              <a:t>Pressure Dressings</a:t>
            </a:r>
          </a:p>
        </p:txBody>
      </p:sp>
      <p:pic>
        <p:nvPicPr>
          <p:cNvPr id="4" name="Picture 3" descr="A picture containing cup, sitting, table, paper&#10;&#10;Description automatically generated">
            <a:extLst>
              <a:ext uri="{FF2B5EF4-FFF2-40B4-BE49-F238E27FC236}">
                <a16:creationId xmlns:a16="http://schemas.microsoft.com/office/drawing/2014/main" id="{D057062A-3D5B-4C92-8AAB-50EA95D8E1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0466" y="3115161"/>
            <a:ext cx="3178743" cy="31787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781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marL="0" marR="0" lvl="0" indent="0" algn="ctr" defTabSz="457177" rtl="0" eaLnBrk="1" fontAlgn="auto" latinLnBrk="0" hangingPunct="1">
              <a:lnSpc>
                <a:spcPct val="100000"/>
              </a:lnSpc>
              <a:spcBef>
                <a:spcPts val="0"/>
              </a:spcBef>
              <a:spcAft>
                <a:spcPts val="0"/>
              </a:spcAft>
              <a:buClrTx/>
              <a:buSzTx/>
              <a:buFontTx/>
              <a:buNone/>
              <a:tabLst/>
              <a:defRPr/>
            </a:pPr>
            <a:fld id="{2FED3E49-FDCD-5D46-88C6-CE1FDFB21B04}" type="slidenum">
              <a:rPr kumimoji="0" lang="en-US" sz="1001"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457177" rtl="0" eaLnBrk="1" fontAlgn="auto" latinLnBrk="0" hangingPunct="1">
                <a:lnSpc>
                  <a:spcPct val="100000"/>
                </a:lnSpc>
                <a:spcBef>
                  <a:spcPts val="0"/>
                </a:spcBef>
                <a:spcAft>
                  <a:spcPts val="0"/>
                </a:spcAft>
                <a:buClrTx/>
                <a:buSzTx/>
                <a:buFontTx/>
                <a:buNone/>
                <a:tabLst/>
                <a:defRPr/>
              </a:pPr>
              <a:t>27</a:t>
            </a:fld>
            <a:endParaRPr kumimoji="0" lang="en-US" sz="100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8A348AD5-02B0-4520-9981-10EEE0F1D411}"/>
              </a:ext>
            </a:extLst>
          </p:cNvPr>
          <p:cNvSpPr/>
          <p:nvPr/>
        </p:nvSpPr>
        <p:spPr>
          <a:xfrm>
            <a:off x="506027" y="260043"/>
            <a:ext cx="9925236" cy="523220"/>
          </a:xfrm>
          <a:prstGeom prst="rect">
            <a:avLst/>
          </a:prstGeom>
        </p:spPr>
        <p:txBody>
          <a:bodyPr wrap="square">
            <a:spAutoFit/>
          </a:bodyPr>
          <a:lstStyle/>
          <a:p>
            <a:r>
              <a:rPr lang="en-US" sz="2800" dirty="0">
                <a:solidFill>
                  <a:schemeClr val="bg1">
                    <a:lumMod val="50000"/>
                  </a:schemeClr>
                </a:solidFill>
              </a:rPr>
              <a:t>Objective 6: </a:t>
            </a:r>
            <a:r>
              <a:rPr lang="en-US" sz="2000" dirty="0">
                <a:solidFill>
                  <a:schemeClr val="bg1">
                    <a:lumMod val="50000"/>
                  </a:schemeClr>
                </a:solidFill>
              </a:rPr>
              <a:t>Discuss and demonstrate use of a pressure bandage for hemorrhage control.</a:t>
            </a:r>
            <a:endParaRPr lang="en-US" sz="2800" dirty="0">
              <a:solidFill>
                <a:schemeClr val="bg1">
                  <a:lumMod val="50000"/>
                </a:schemeClr>
              </a:solidFill>
            </a:endParaRPr>
          </a:p>
        </p:txBody>
      </p:sp>
      <p:sp>
        <p:nvSpPr>
          <p:cNvPr id="9" name="TextBox 8">
            <a:extLst>
              <a:ext uri="{FF2B5EF4-FFF2-40B4-BE49-F238E27FC236}">
                <a16:creationId xmlns:a16="http://schemas.microsoft.com/office/drawing/2014/main" id="{7B0C5355-9BFF-4E00-9F36-24F7D882018D}"/>
              </a:ext>
            </a:extLst>
          </p:cNvPr>
          <p:cNvSpPr txBox="1"/>
          <p:nvPr/>
        </p:nvSpPr>
        <p:spPr>
          <a:xfrm>
            <a:off x="822472" y="2951203"/>
            <a:ext cx="4767879" cy="1384995"/>
          </a:xfrm>
          <a:prstGeom prst="rect">
            <a:avLst/>
          </a:prstGeom>
          <a:noFill/>
        </p:spPr>
        <p:txBody>
          <a:bodyPr wrap="square" rtlCol="0">
            <a:spAutoFit/>
          </a:bodyPr>
          <a:lstStyle/>
          <a:p>
            <a:pPr algn="ctr"/>
            <a:r>
              <a:rPr lang="en-US" sz="2800" b="1" dirty="0"/>
              <a:t>continue to apply manual pressure and reassess patient for bleeding.</a:t>
            </a:r>
          </a:p>
        </p:txBody>
      </p:sp>
      <p:pic>
        <p:nvPicPr>
          <p:cNvPr id="6" name="Picture 5" descr="A close up of a logo&#10;&#10;Description automatically generated">
            <a:extLst>
              <a:ext uri="{FF2B5EF4-FFF2-40B4-BE49-F238E27FC236}">
                <a16:creationId xmlns:a16="http://schemas.microsoft.com/office/drawing/2014/main" id="{6ED00077-E15B-4BA4-9A7C-4D923AAB0A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1076" y="882271"/>
            <a:ext cx="5144485" cy="5341065"/>
          </a:xfrm>
          <a:prstGeom prst="rect">
            <a:avLst/>
          </a:prstGeom>
          <a:ln>
            <a:noFill/>
          </a:ln>
          <a:effectLst>
            <a:outerShdw blurRad="292100" dist="139700" dir="2700000" algn="tl" rotWithShape="0">
              <a:srgbClr val="333333">
                <a:alpha val="65000"/>
              </a:srgbClr>
            </a:outerShdw>
          </a:effectLst>
        </p:spPr>
      </p:pic>
      <p:pic>
        <p:nvPicPr>
          <p:cNvPr id="3" name="Picture 2" descr="A close up of a logo&#10;&#10;Description automatically generated">
            <a:extLst>
              <a:ext uri="{FF2B5EF4-FFF2-40B4-BE49-F238E27FC236}">
                <a16:creationId xmlns:a16="http://schemas.microsoft.com/office/drawing/2014/main" id="{BB857AF3-85E9-4E80-B806-4C69EB9208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234585">
            <a:off x="7108563" y="2090036"/>
            <a:ext cx="2023590" cy="2217633"/>
          </a:xfrm>
          <a:prstGeom prst="rect">
            <a:avLst/>
          </a:prstGeom>
        </p:spPr>
      </p:pic>
      <p:sp>
        <p:nvSpPr>
          <p:cNvPr id="2" name="Rectangle 1">
            <a:extLst>
              <a:ext uri="{FF2B5EF4-FFF2-40B4-BE49-F238E27FC236}">
                <a16:creationId xmlns:a16="http://schemas.microsoft.com/office/drawing/2014/main" id="{71F1457A-DB37-43A5-9B35-24B121EDBA06}"/>
              </a:ext>
            </a:extLst>
          </p:cNvPr>
          <p:cNvSpPr/>
          <p:nvPr/>
        </p:nvSpPr>
        <p:spPr>
          <a:xfrm>
            <a:off x="822473" y="2077413"/>
            <a:ext cx="4767878" cy="954107"/>
          </a:xfrm>
          <a:prstGeom prst="rect">
            <a:avLst/>
          </a:prstGeom>
        </p:spPr>
        <p:txBody>
          <a:bodyPr wrap="square">
            <a:spAutoFit/>
          </a:bodyPr>
          <a:lstStyle/>
          <a:p>
            <a:pPr algn="ctr"/>
            <a:r>
              <a:rPr lang="en-US" sz="2800" dirty="0"/>
              <a:t>After the application of</a:t>
            </a:r>
          </a:p>
          <a:p>
            <a:pPr algn="ctr"/>
            <a:r>
              <a:rPr lang="en-US" sz="2800" dirty="0"/>
              <a:t>pressure bandage</a:t>
            </a:r>
          </a:p>
        </p:txBody>
      </p:sp>
    </p:spTree>
    <p:extLst>
      <p:ext uri="{BB962C8B-B14F-4D97-AF65-F5344CB8AC3E}">
        <p14:creationId xmlns:p14="http://schemas.microsoft.com/office/powerpoint/2010/main" val="330327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28</a:t>
            </a:fld>
            <a:endParaRPr lang="en-US" dirty="0">
              <a:solidFill>
                <a:prstClr val="white"/>
              </a:solidFill>
            </a:endParaRPr>
          </a:p>
        </p:txBody>
      </p:sp>
      <p:pic>
        <p:nvPicPr>
          <p:cNvPr id="6" name="Picture 5" descr="A close up of a logo&#10;&#10;Description automatically generated">
            <a:extLst>
              <a:ext uri="{FF2B5EF4-FFF2-40B4-BE49-F238E27FC236}">
                <a16:creationId xmlns:a16="http://schemas.microsoft.com/office/drawing/2014/main" id="{87BE24B8-587B-42FB-B629-9FDBAA1B9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6704" y="1133094"/>
            <a:ext cx="4993336" cy="4975860"/>
          </a:xfrm>
          <a:prstGeom prst="rect">
            <a:avLst/>
          </a:prstGeom>
        </p:spPr>
      </p:pic>
      <p:sp>
        <p:nvSpPr>
          <p:cNvPr id="9" name="Rectangle 8">
            <a:extLst>
              <a:ext uri="{FF2B5EF4-FFF2-40B4-BE49-F238E27FC236}">
                <a16:creationId xmlns:a16="http://schemas.microsoft.com/office/drawing/2014/main" id="{A84AC23F-A22D-4865-8DEF-0A9E1FD42998}"/>
              </a:ext>
            </a:extLst>
          </p:cNvPr>
          <p:cNvSpPr/>
          <p:nvPr/>
        </p:nvSpPr>
        <p:spPr>
          <a:xfrm>
            <a:off x="2732961" y="3429000"/>
            <a:ext cx="2791761" cy="523220"/>
          </a:xfrm>
          <a:prstGeom prst="rect">
            <a:avLst/>
          </a:prstGeom>
        </p:spPr>
        <p:txBody>
          <a:bodyPr wrap="square">
            <a:spAutoFit/>
          </a:bodyPr>
          <a:lstStyle/>
          <a:p>
            <a:r>
              <a:rPr lang="en-US" sz="2800" dirty="0">
                <a:solidFill>
                  <a:schemeClr val="bg1">
                    <a:lumMod val="50000"/>
                  </a:schemeClr>
                </a:solidFill>
                <a:latin typeface="+mj-lt"/>
              </a:rPr>
              <a:t>Tourniquet Usage </a:t>
            </a:r>
          </a:p>
        </p:txBody>
      </p:sp>
    </p:spTree>
    <p:extLst>
      <p:ext uri="{BB962C8B-B14F-4D97-AF65-F5344CB8AC3E}">
        <p14:creationId xmlns:p14="http://schemas.microsoft.com/office/powerpoint/2010/main" val="2593951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29</a:t>
            </a:fld>
            <a:endParaRPr lang="en-US" dirty="0">
              <a:solidFill>
                <a:prstClr val="white"/>
              </a:solidFill>
            </a:endParaRPr>
          </a:p>
        </p:txBody>
      </p:sp>
      <p:pic>
        <p:nvPicPr>
          <p:cNvPr id="6" name="Picture 5" descr="A close up of a logo&#10;&#10;Description automatically generated">
            <a:extLst>
              <a:ext uri="{FF2B5EF4-FFF2-40B4-BE49-F238E27FC236}">
                <a16:creationId xmlns:a16="http://schemas.microsoft.com/office/drawing/2014/main" id="{87BE24B8-587B-42FB-B629-9FDBAA1B9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6704" y="1133094"/>
            <a:ext cx="4993336" cy="4975860"/>
          </a:xfrm>
          <a:prstGeom prst="rect">
            <a:avLst/>
          </a:prstGeom>
        </p:spPr>
      </p:pic>
      <p:sp>
        <p:nvSpPr>
          <p:cNvPr id="9" name="Rectangle 8">
            <a:extLst>
              <a:ext uri="{FF2B5EF4-FFF2-40B4-BE49-F238E27FC236}">
                <a16:creationId xmlns:a16="http://schemas.microsoft.com/office/drawing/2014/main" id="{A84AC23F-A22D-4865-8DEF-0A9E1FD42998}"/>
              </a:ext>
            </a:extLst>
          </p:cNvPr>
          <p:cNvSpPr/>
          <p:nvPr/>
        </p:nvSpPr>
        <p:spPr>
          <a:xfrm>
            <a:off x="540148" y="1005596"/>
            <a:ext cx="6366679" cy="523220"/>
          </a:xfrm>
          <a:prstGeom prst="rect">
            <a:avLst/>
          </a:prstGeom>
        </p:spPr>
        <p:txBody>
          <a:bodyPr wrap="square">
            <a:spAutoFit/>
          </a:bodyPr>
          <a:lstStyle/>
          <a:p>
            <a:r>
              <a:rPr lang="en-US" sz="2800" b="1" dirty="0"/>
              <a:t>Limitation of Liability:</a:t>
            </a:r>
            <a:endParaRPr lang="en-US" sz="2800" b="1" dirty="0">
              <a:latin typeface="AntennaCond-Bold"/>
            </a:endParaRPr>
          </a:p>
        </p:txBody>
      </p:sp>
      <p:sp>
        <p:nvSpPr>
          <p:cNvPr id="2" name="Rectangle 1">
            <a:extLst>
              <a:ext uri="{FF2B5EF4-FFF2-40B4-BE49-F238E27FC236}">
                <a16:creationId xmlns:a16="http://schemas.microsoft.com/office/drawing/2014/main" id="{2002F5D9-BDCF-43F2-8BA4-319E0346449F}"/>
              </a:ext>
            </a:extLst>
          </p:cNvPr>
          <p:cNvSpPr/>
          <p:nvPr/>
        </p:nvSpPr>
        <p:spPr>
          <a:xfrm>
            <a:off x="540148" y="1720840"/>
            <a:ext cx="6866492" cy="3416320"/>
          </a:xfrm>
          <a:prstGeom prst="rect">
            <a:avLst/>
          </a:prstGeom>
        </p:spPr>
        <p:txBody>
          <a:bodyPr wrap="square">
            <a:spAutoFit/>
          </a:bodyPr>
          <a:lstStyle/>
          <a:p>
            <a:r>
              <a:rPr lang="en-US" sz="2400" b="1" dirty="0"/>
              <a:t>C-A-T®</a:t>
            </a:r>
            <a:r>
              <a:rPr lang="en-US" sz="2400" dirty="0"/>
              <a:t> Resources, LLC, its parent company Composite Resources, Inc., its employees, agents, contractors, suppliers, and distributors shall assume no liability for injury or damages arising from the application and use of the Combat Application Tourniquet®. The user assumes all risk of liability. The tourniquet should only be used as directed by user’s military service component guidelines, EMS authority, or under the supervision of a physician.</a:t>
            </a:r>
          </a:p>
        </p:txBody>
      </p:sp>
    </p:spTree>
    <p:extLst>
      <p:ext uri="{BB962C8B-B14F-4D97-AF65-F5344CB8AC3E}">
        <p14:creationId xmlns:p14="http://schemas.microsoft.com/office/powerpoint/2010/main" val="65820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marL="0" marR="0" lvl="0" indent="0" algn="ctr" defTabSz="457177" rtl="0" eaLnBrk="1" fontAlgn="auto" latinLnBrk="0" hangingPunct="1">
              <a:lnSpc>
                <a:spcPct val="100000"/>
              </a:lnSpc>
              <a:spcBef>
                <a:spcPts val="0"/>
              </a:spcBef>
              <a:spcAft>
                <a:spcPts val="0"/>
              </a:spcAft>
              <a:buClrTx/>
              <a:buSzTx/>
              <a:buFontTx/>
              <a:buNone/>
              <a:tabLst/>
              <a:defRPr/>
            </a:pPr>
            <a:fld id="{2FED3E49-FDCD-5D46-88C6-CE1FDFB21B04}" type="slidenum">
              <a:rPr kumimoji="0" lang="en-US" sz="1001"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457177" rtl="0" eaLnBrk="1" fontAlgn="auto" latinLnBrk="0" hangingPunct="1">
                <a:lnSpc>
                  <a:spcPct val="100000"/>
                </a:lnSpc>
                <a:spcBef>
                  <a:spcPts val="0"/>
                </a:spcBef>
                <a:spcAft>
                  <a:spcPts val="0"/>
                </a:spcAft>
                <a:buClrTx/>
                <a:buSzTx/>
                <a:buFontTx/>
                <a:buNone/>
                <a:tabLst/>
                <a:defRPr/>
              </a:pPr>
              <a:t>3</a:t>
            </a:fld>
            <a:endParaRPr kumimoji="0" lang="en-US" sz="100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486EC65B-19A5-495C-A4C0-AC1FBC18758B}"/>
              </a:ext>
            </a:extLst>
          </p:cNvPr>
          <p:cNvSpPr/>
          <p:nvPr/>
        </p:nvSpPr>
        <p:spPr>
          <a:xfrm>
            <a:off x="441960" y="1066478"/>
            <a:ext cx="6791874" cy="5109091"/>
          </a:xfrm>
          <a:prstGeom prst="rect">
            <a:avLst/>
          </a:prstGeom>
        </p:spPr>
        <p:txBody>
          <a:bodyPr wrap="square">
            <a:spAutoFit/>
          </a:bodyPr>
          <a:lstStyle/>
          <a:p>
            <a:r>
              <a:rPr lang="en-US" sz="2800" b="1" dirty="0"/>
              <a:t>Key Terms: </a:t>
            </a:r>
            <a:r>
              <a:rPr lang="en-US" sz="2800" dirty="0"/>
              <a:t>Small Limb, Direct Pressure, Digital Pressure, Wound Packing, Pressure Bandage, Tourniquet.</a:t>
            </a:r>
          </a:p>
          <a:p>
            <a:endParaRPr lang="en-US" sz="600" b="1" dirty="0">
              <a:solidFill>
                <a:srgbClr val="009900"/>
              </a:solidFill>
            </a:endParaRPr>
          </a:p>
          <a:p>
            <a:r>
              <a:rPr lang="en-US" sz="2800" b="1" dirty="0">
                <a:solidFill>
                  <a:srgbClr val="009900"/>
                </a:solidFill>
              </a:rPr>
              <a:t>Indication: </a:t>
            </a:r>
            <a:r>
              <a:rPr lang="en-US" sz="2800" dirty="0"/>
              <a:t>Hemorrhage control</a:t>
            </a:r>
            <a:r>
              <a:rPr lang="en-US" sz="2800" dirty="0">
                <a:solidFill>
                  <a:schemeClr val="bg1">
                    <a:lumMod val="50000"/>
                  </a:schemeClr>
                </a:solidFill>
              </a:rPr>
              <a:t> </a:t>
            </a:r>
            <a:r>
              <a:rPr lang="en-US" sz="2800" dirty="0"/>
              <a:t>is indicated anytime continuous blood flow is observed from a wound.</a:t>
            </a:r>
          </a:p>
          <a:p>
            <a:endParaRPr lang="en-US" sz="600" b="1" dirty="0">
              <a:solidFill>
                <a:srgbClr val="88191F"/>
              </a:solidFill>
            </a:endParaRPr>
          </a:p>
          <a:p>
            <a:r>
              <a:rPr lang="en-US" sz="2800" b="1" dirty="0">
                <a:solidFill>
                  <a:srgbClr val="88191F"/>
                </a:solidFill>
              </a:rPr>
              <a:t>Contraindications:</a:t>
            </a:r>
            <a:r>
              <a:rPr lang="en-US" sz="2800" b="1" dirty="0">
                <a:solidFill>
                  <a:srgbClr val="C00000"/>
                </a:solidFill>
                <a:effectLst>
                  <a:outerShdw blurRad="38100" dist="38100" dir="2700000" algn="tl">
                    <a:srgbClr val="000000">
                      <a:alpha val="43137"/>
                    </a:srgbClr>
                  </a:outerShdw>
                </a:effectLst>
              </a:rPr>
              <a:t> </a:t>
            </a:r>
            <a:r>
              <a:rPr lang="en-US" sz="2800" dirty="0"/>
              <a:t>There are no contraindications for hemorrhage control.</a:t>
            </a:r>
            <a:endParaRPr lang="en-US" sz="2800" b="1" dirty="0">
              <a:solidFill>
                <a:srgbClr val="C00000"/>
              </a:solidFill>
              <a:effectLst>
                <a:outerShdw blurRad="38100" dist="38100" dir="2700000" algn="tl">
                  <a:srgbClr val="000000">
                    <a:alpha val="43137"/>
                  </a:srgbClr>
                </a:outerShdw>
              </a:effectLst>
            </a:endParaRPr>
          </a:p>
          <a:p>
            <a:endParaRPr lang="en-US" sz="600" b="1" dirty="0">
              <a:solidFill>
                <a:srgbClr val="FF9900"/>
              </a:solidFill>
            </a:endParaRPr>
          </a:p>
          <a:p>
            <a:r>
              <a:rPr lang="en-US" sz="2800" b="1" dirty="0">
                <a:solidFill>
                  <a:srgbClr val="FF9900"/>
                </a:solidFill>
              </a:rPr>
              <a:t>Warning: </a:t>
            </a:r>
            <a:r>
              <a:rPr lang="en-US" sz="2800" dirty="0"/>
              <a:t>Failure to properly manage severe bleeding may lead to further injury, infection, or death. </a:t>
            </a:r>
            <a:endParaRPr lang="en-US" sz="2400" dirty="0"/>
          </a:p>
        </p:txBody>
      </p:sp>
      <p:pic>
        <p:nvPicPr>
          <p:cNvPr id="6" name="Picture 5" descr="A close up of a logo&#10;&#10;Description automatically generated">
            <a:extLst>
              <a:ext uri="{FF2B5EF4-FFF2-40B4-BE49-F238E27FC236}">
                <a16:creationId xmlns:a16="http://schemas.microsoft.com/office/drawing/2014/main" id="{4CA60452-E910-405E-9073-B517551270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6704" y="1133094"/>
            <a:ext cx="4993336" cy="4975860"/>
          </a:xfrm>
          <a:prstGeom prst="rect">
            <a:avLst/>
          </a:prstGeom>
        </p:spPr>
      </p:pic>
      <p:sp>
        <p:nvSpPr>
          <p:cNvPr id="7" name="Rectangle 6">
            <a:extLst>
              <a:ext uri="{FF2B5EF4-FFF2-40B4-BE49-F238E27FC236}">
                <a16:creationId xmlns:a16="http://schemas.microsoft.com/office/drawing/2014/main" id="{372E8649-0BEC-42E0-A9F9-9F1728B5B4A2}"/>
              </a:ext>
            </a:extLst>
          </p:cNvPr>
          <p:cNvSpPr/>
          <p:nvPr/>
        </p:nvSpPr>
        <p:spPr>
          <a:xfrm>
            <a:off x="2604852" y="6428496"/>
            <a:ext cx="6982296" cy="369332"/>
          </a:xfrm>
          <a:prstGeom prst="rect">
            <a:avLst/>
          </a:prstGeom>
        </p:spPr>
        <p:txBody>
          <a:bodyPr wrap="none">
            <a:spAutoFit/>
          </a:bodyPr>
          <a:lstStyle/>
          <a:p>
            <a:r>
              <a:rPr lang="en-US" dirty="0">
                <a:solidFill>
                  <a:schemeClr val="bg1">
                    <a:lumMod val="50000"/>
                  </a:schemeClr>
                </a:solidFill>
              </a:rPr>
              <a:t>Consider visiting this helpful website:  https://www.bleedingcontrol.org/</a:t>
            </a:r>
          </a:p>
        </p:txBody>
      </p:sp>
      <p:sp>
        <p:nvSpPr>
          <p:cNvPr id="9" name="TextBox 8">
            <a:extLst>
              <a:ext uri="{FF2B5EF4-FFF2-40B4-BE49-F238E27FC236}">
                <a16:creationId xmlns:a16="http://schemas.microsoft.com/office/drawing/2014/main" id="{54C73248-7A17-4BAF-BC18-232025EED374}"/>
              </a:ext>
            </a:extLst>
          </p:cNvPr>
          <p:cNvSpPr txBox="1"/>
          <p:nvPr/>
        </p:nvSpPr>
        <p:spPr>
          <a:xfrm>
            <a:off x="0" y="70090"/>
            <a:ext cx="12192000" cy="748795"/>
          </a:xfrm>
          <a:prstGeom prst="rect">
            <a:avLst/>
          </a:prstGeom>
          <a:noFill/>
        </p:spPr>
        <p:txBody>
          <a:bodyPr wrap="square" rtlCol="0">
            <a:spAutoFit/>
          </a:bodyPr>
          <a:lstStyle/>
          <a:p>
            <a:pPr algn="ctr"/>
            <a:r>
              <a:rPr lang="en-US" sz="2133" i="1" dirty="0">
                <a:solidFill>
                  <a:prstClr val="black"/>
                </a:solidFill>
              </a:rPr>
              <a:t>The following materials were developed for the purpose of </a:t>
            </a:r>
            <a:r>
              <a:rPr lang="en-US" sz="2133" b="1" i="1" dirty="0">
                <a:solidFill>
                  <a:prstClr val="black"/>
                </a:solidFill>
              </a:rPr>
              <a:t>hemorrhage control </a:t>
            </a:r>
          </a:p>
          <a:p>
            <a:pPr algn="ctr"/>
            <a:r>
              <a:rPr lang="en-US" sz="2133" i="1" dirty="0">
                <a:solidFill>
                  <a:schemeClr val="bg1">
                    <a:lumMod val="50000"/>
                  </a:schemeClr>
                </a:solidFill>
              </a:rPr>
              <a:t>(bleeding management) </a:t>
            </a:r>
            <a:r>
              <a:rPr lang="en-US" sz="2133" b="1" i="1" dirty="0">
                <a:solidFill>
                  <a:prstClr val="black"/>
                </a:solidFill>
              </a:rPr>
              <a:t>education and training </a:t>
            </a:r>
            <a:r>
              <a:rPr lang="en-US" sz="2133" i="1" dirty="0">
                <a:solidFill>
                  <a:prstClr val="black"/>
                </a:solidFill>
              </a:rPr>
              <a:t>when presented </a:t>
            </a:r>
            <a:r>
              <a:rPr lang="en-US" sz="2133" b="1" i="1" dirty="0">
                <a:solidFill>
                  <a:prstClr val="black"/>
                </a:solidFill>
              </a:rPr>
              <a:t>with small limbs.</a:t>
            </a:r>
            <a:endParaRPr lang="en-US" sz="2133" i="1" dirty="0">
              <a:solidFill>
                <a:schemeClr val="bg1">
                  <a:lumMod val="50000"/>
                </a:schemeClr>
              </a:solidFill>
            </a:endParaRPr>
          </a:p>
        </p:txBody>
      </p:sp>
    </p:spTree>
    <p:extLst>
      <p:ext uri="{BB962C8B-B14F-4D97-AF65-F5344CB8AC3E}">
        <p14:creationId xmlns:p14="http://schemas.microsoft.com/office/powerpoint/2010/main" val="2341050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30</a:t>
            </a:fld>
            <a:endParaRPr lang="en-US" dirty="0">
              <a:solidFill>
                <a:prstClr val="white"/>
              </a:solidFill>
            </a:endParaRPr>
          </a:p>
        </p:txBody>
      </p:sp>
      <p:pic>
        <p:nvPicPr>
          <p:cNvPr id="5" name="Picture 4" descr="A close up of a logo&#10;&#10;Description automatically generated">
            <a:extLst>
              <a:ext uri="{FF2B5EF4-FFF2-40B4-BE49-F238E27FC236}">
                <a16:creationId xmlns:a16="http://schemas.microsoft.com/office/drawing/2014/main" id="{0E7B80B1-229C-4468-A7B7-455F781EE7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6704" y="1133094"/>
            <a:ext cx="4993336" cy="4975860"/>
          </a:xfrm>
          <a:prstGeom prst="rect">
            <a:avLst/>
          </a:prstGeom>
        </p:spPr>
      </p:pic>
      <p:sp>
        <p:nvSpPr>
          <p:cNvPr id="4" name="Rectangle 3">
            <a:extLst>
              <a:ext uri="{FF2B5EF4-FFF2-40B4-BE49-F238E27FC236}">
                <a16:creationId xmlns:a16="http://schemas.microsoft.com/office/drawing/2014/main" id="{FC1EC6B3-3080-4617-9F11-F8871F4FB71C}"/>
              </a:ext>
            </a:extLst>
          </p:cNvPr>
          <p:cNvSpPr/>
          <p:nvPr/>
        </p:nvSpPr>
        <p:spPr>
          <a:xfrm>
            <a:off x="540148" y="1037712"/>
            <a:ext cx="6366679" cy="523220"/>
          </a:xfrm>
          <a:prstGeom prst="rect">
            <a:avLst/>
          </a:prstGeom>
        </p:spPr>
        <p:txBody>
          <a:bodyPr wrap="square">
            <a:spAutoFit/>
          </a:bodyPr>
          <a:lstStyle/>
          <a:p>
            <a:r>
              <a:rPr lang="en-US" sz="2800" b="1" dirty="0"/>
              <a:t>Standard Use Guidelines:</a:t>
            </a:r>
            <a:endParaRPr lang="en-US" sz="2800" b="1" dirty="0">
              <a:latin typeface="AntennaCond-Bold"/>
            </a:endParaRPr>
          </a:p>
        </p:txBody>
      </p:sp>
      <p:sp>
        <p:nvSpPr>
          <p:cNvPr id="2" name="Rectangle 1">
            <a:extLst>
              <a:ext uri="{FF2B5EF4-FFF2-40B4-BE49-F238E27FC236}">
                <a16:creationId xmlns:a16="http://schemas.microsoft.com/office/drawing/2014/main" id="{BF424542-EF76-4AEB-9CF3-C9E675E917BC}"/>
              </a:ext>
            </a:extLst>
          </p:cNvPr>
          <p:cNvSpPr/>
          <p:nvPr/>
        </p:nvSpPr>
        <p:spPr>
          <a:xfrm>
            <a:off x="540148" y="1649897"/>
            <a:ext cx="7067660" cy="4524315"/>
          </a:xfrm>
          <a:prstGeom prst="rect">
            <a:avLst/>
          </a:prstGeom>
        </p:spPr>
        <p:txBody>
          <a:bodyPr wrap="square">
            <a:spAutoFit/>
          </a:bodyPr>
          <a:lstStyle/>
          <a:p>
            <a:r>
              <a:rPr lang="en-US" sz="2400" dirty="0"/>
              <a:t>When applied in accordance with directions, the </a:t>
            </a:r>
            <a:r>
              <a:rPr lang="en-US" sz="2400" b="1" dirty="0"/>
              <a:t>C</a:t>
            </a:r>
            <a:r>
              <a:rPr lang="en-US" sz="2400" dirty="0"/>
              <a:t>ombat </a:t>
            </a:r>
            <a:r>
              <a:rPr lang="en-US" sz="2400" b="1" dirty="0"/>
              <a:t>A</a:t>
            </a:r>
            <a:r>
              <a:rPr lang="en-US" sz="2400" dirty="0"/>
              <a:t>pplication </a:t>
            </a:r>
            <a:r>
              <a:rPr lang="en-US" sz="2400" b="1" dirty="0"/>
              <a:t>T</a:t>
            </a:r>
            <a:r>
              <a:rPr lang="en-US" sz="2400" dirty="0"/>
              <a:t>ourniquet® is a safe and effective device for controlling life-threatening extremity bleeding. If you cannot be sure or cannot take the additional time to examine where the bleeding is coming from, based on the situation, the tourniquet can be effectively applied over clothing as high on the arm or leg as possible. The tourniquet must NOT be applied over solid objects within the clothing. As soon as the situation permits, the injured limb should be evaluated and the </a:t>
            </a:r>
            <a:r>
              <a:rPr lang="en-US" sz="2400" b="1" dirty="0"/>
              <a:t>C-A-T</a:t>
            </a:r>
            <a:r>
              <a:rPr lang="en-US" sz="2400" dirty="0"/>
              <a:t>® re-positioned 2”-3” above the injury, directly to the skin.</a:t>
            </a:r>
          </a:p>
        </p:txBody>
      </p:sp>
    </p:spTree>
    <p:extLst>
      <p:ext uri="{BB962C8B-B14F-4D97-AF65-F5344CB8AC3E}">
        <p14:creationId xmlns:p14="http://schemas.microsoft.com/office/powerpoint/2010/main" val="2230034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4EFF4C86-939E-48F9-8F8C-75F0DFED9994}"/>
              </a:ext>
            </a:extLst>
          </p:cNvPr>
          <p:cNvSpPr>
            <a:spLocks noGrp="1"/>
          </p:cNvSpPr>
          <p:nvPr>
            <p:ph type="sldNum" sz="quarter" idx="4"/>
          </p:nvPr>
        </p:nvSpPr>
        <p:spPr/>
        <p:txBody>
          <a:bodyPr/>
          <a:lstStyle/>
          <a:p>
            <a:pPr defTabSz="457177">
              <a:defRPr/>
            </a:pPr>
            <a:fld id="{2FED3E49-FDCD-5D46-88C6-CE1FDFB21B04}" type="slidenum">
              <a:rPr lang="en-US" smtClean="0">
                <a:solidFill>
                  <a:prstClr val="white"/>
                </a:solidFill>
              </a:rPr>
              <a:pPr defTabSz="457177">
                <a:defRPr/>
              </a:pPr>
              <a:t>31</a:t>
            </a:fld>
            <a:endParaRPr lang="en-US" dirty="0">
              <a:solidFill>
                <a:prstClr val="white"/>
              </a:solidFill>
            </a:endParaRPr>
          </a:p>
        </p:txBody>
      </p:sp>
      <p:sp>
        <p:nvSpPr>
          <p:cNvPr id="14" name="Rectangle 13">
            <a:extLst>
              <a:ext uri="{FF2B5EF4-FFF2-40B4-BE49-F238E27FC236}">
                <a16:creationId xmlns:a16="http://schemas.microsoft.com/office/drawing/2014/main" id="{9929A126-0C0A-4145-A262-4F4022393497}"/>
              </a:ext>
            </a:extLst>
          </p:cNvPr>
          <p:cNvSpPr/>
          <p:nvPr/>
        </p:nvSpPr>
        <p:spPr>
          <a:xfrm>
            <a:off x="497150" y="260043"/>
            <a:ext cx="10569134" cy="523220"/>
          </a:xfrm>
          <a:prstGeom prst="rect">
            <a:avLst/>
          </a:prstGeom>
        </p:spPr>
        <p:txBody>
          <a:bodyPr wrap="square">
            <a:spAutoFit/>
          </a:bodyPr>
          <a:lstStyle/>
          <a:p>
            <a:r>
              <a:rPr lang="en-US" sz="2800" dirty="0">
                <a:solidFill>
                  <a:schemeClr val="bg1">
                    <a:lumMod val="50000"/>
                  </a:schemeClr>
                </a:solidFill>
              </a:rPr>
              <a:t>Objective 7: </a:t>
            </a:r>
            <a:r>
              <a:rPr lang="en-US" sz="2000" dirty="0">
                <a:solidFill>
                  <a:schemeClr val="bg1">
                    <a:lumMod val="50000"/>
                  </a:schemeClr>
                </a:solidFill>
              </a:rPr>
              <a:t>Discuss and demonstrate tourniquet usage for hemorrhage control. </a:t>
            </a:r>
            <a:endParaRPr lang="en-US" sz="2800" dirty="0">
              <a:solidFill>
                <a:schemeClr val="bg1">
                  <a:lumMod val="50000"/>
                </a:schemeClr>
              </a:solidFill>
            </a:endParaRPr>
          </a:p>
        </p:txBody>
      </p:sp>
      <p:sp>
        <p:nvSpPr>
          <p:cNvPr id="18" name="TextBox 17">
            <a:extLst>
              <a:ext uri="{FF2B5EF4-FFF2-40B4-BE49-F238E27FC236}">
                <a16:creationId xmlns:a16="http://schemas.microsoft.com/office/drawing/2014/main" id="{4E26B2FA-3FF0-45B9-9C9E-A032A9029D63}"/>
              </a:ext>
            </a:extLst>
          </p:cNvPr>
          <p:cNvSpPr txBox="1"/>
          <p:nvPr/>
        </p:nvSpPr>
        <p:spPr>
          <a:xfrm>
            <a:off x="348780" y="841750"/>
            <a:ext cx="4363678" cy="3862596"/>
          </a:xfrm>
          <a:prstGeom prst="rect">
            <a:avLst/>
          </a:prstGeom>
          <a:noFill/>
          <a:ln>
            <a:noFill/>
          </a:ln>
        </p:spPr>
        <p:txBody>
          <a:bodyPr wrap="square" rtlCol="0">
            <a:spAutoFit/>
          </a:bodyPr>
          <a:lstStyle/>
          <a:p>
            <a:pPr algn="ctr"/>
            <a:r>
              <a:rPr lang="en-US" sz="2800" dirty="0"/>
              <a:t>If able,</a:t>
            </a:r>
          </a:p>
          <a:p>
            <a:pPr algn="ctr"/>
            <a:r>
              <a:rPr lang="en-US" sz="2800" b="1" dirty="0"/>
              <a:t>compress vessels</a:t>
            </a:r>
          </a:p>
          <a:p>
            <a:pPr algn="ctr"/>
            <a:r>
              <a:rPr lang="en-US" sz="2800" dirty="0"/>
              <a:t>against bone while preparing to apply</a:t>
            </a:r>
          </a:p>
          <a:p>
            <a:pPr algn="ctr"/>
            <a:r>
              <a:rPr lang="en-US" sz="2800" b="1" dirty="0"/>
              <a:t>C-A-T</a:t>
            </a:r>
            <a:r>
              <a:rPr lang="en-US" sz="2800" dirty="0"/>
              <a:t>® Tourniquet.</a:t>
            </a:r>
          </a:p>
          <a:p>
            <a:pPr algn="ctr"/>
            <a:endParaRPr lang="en-US" sz="400" dirty="0"/>
          </a:p>
          <a:p>
            <a:pPr algn="ctr"/>
            <a:r>
              <a:rPr lang="en-US" sz="3200" b="1" dirty="0">
                <a:solidFill>
                  <a:srgbClr val="C00000"/>
                </a:solidFill>
              </a:rPr>
              <a:t>MAINTAIN PRESSURE</a:t>
            </a:r>
          </a:p>
          <a:p>
            <a:pPr algn="ctr"/>
            <a:r>
              <a:rPr lang="en-US" sz="3200" i="1" dirty="0">
                <a:solidFill>
                  <a:srgbClr val="C00000"/>
                </a:solidFill>
              </a:rPr>
              <a:t>during tourniquet</a:t>
            </a:r>
          </a:p>
          <a:p>
            <a:pPr algn="ctr"/>
            <a:r>
              <a:rPr lang="en-US" sz="3200" i="1" dirty="0">
                <a:solidFill>
                  <a:srgbClr val="C00000"/>
                </a:solidFill>
              </a:rPr>
              <a:t>application.</a:t>
            </a:r>
            <a:endParaRPr lang="en-US" i="1" dirty="0">
              <a:solidFill>
                <a:srgbClr val="C00000"/>
              </a:solidFill>
            </a:endParaRPr>
          </a:p>
        </p:txBody>
      </p:sp>
      <p:pic>
        <p:nvPicPr>
          <p:cNvPr id="4" name="Picture 3" descr="A close up of a piece of paper&#10;&#10;Description automatically generated">
            <a:extLst>
              <a:ext uri="{FF2B5EF4-FFF2-40B4-BE49-F238E27FC236}">
                <a16:creationId xmlns:a16="http://schemas.microsoft.com/office/drawing/2014/main" id="{CF430B21-42D6-41A8-B4D8-0F65EA1457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1489" y="990537"/>
            <a:ext cx="6698256" cy="5205951"/>
          </a:xfrm>
          <a:prstGeom prst="rect">
            <a:avLst/>
          </a:prstGeom>
          <a:ln>
            <a:noFill/>
          </a:ln>
          <a:effectLst>
            <a:outerShdw blurRad="292100" dist="139700" dir="2700000" algn="tl" rotWithShape="0">
              <a:srgbClr val="333333">
                <a:alpha val="65000"/>
              </a:srgbClr>
            </a:outerShdw>
          </a:effectLst>
        </p:spPr>
      </p:pic>
      <p:pic>
        <p:nvPicPr>
          <p:cNvPr id="6" name="Picture 5" descr="A close up of a logo&#10;&#10;Description automatically generated">
            <a:extLst>
              <a:ext uri="{FF2B5EF4-FFF2-40B4-BE49-F238E27FC236}">
                <a16:creationId xmlns:a16="http://schemas.microsoft.com/office/drawing/2014/main" id="{E991A699-AF9F-4E72-B73E-6A1EB42E9B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1334" y="990537"/>
            <a:ext cx="6698256" cy="5205951"/>
          </a:xfrm>
          <a:prstGeom prst="rect">
            <a:avLst/>
          </a:prstGeom>
          <a:ln>
            <a:noFill/>
          </a:ln>
          <a:effectLst>
            <a:outerShdw blurRad="292100" dist="139700" dir="2700000" algn="tl" rotWithShape="0">
              <a:srgbClr val="333333">
                <a:alpha val="65000"/>
              </a:srgbClr>
            </a:outerShdw>
          </a:effectLst>
        </p:spPr>
      </p:pic>
      <p:pic>
        <p:nvPicPr>
          <p:cNvPr id="9" name="Picture 8" descr="A close up of a map&#10;&#10;Description automatically generated">
            <a:extLst>
              <a:ext uri="{FF2B5EF4-FFF2-40B4-BE49-F238E27FC236}">
                <a16:creationId xmlns:a16="http://schemas.microsoft.com/office/drawing/2014/main" id="{788D0228-13F1-44EF-9E47-7384700F7D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6412" y="990537"/>
            <a:ext cx="6698256" cy="5205952"/>
          </a:xfrm>
          <a:prstGeom prst="rect">
            <a:avLst/>
          </a:prstGeom>
          <a:ln>
            <a:noFill/>
          </a:ln>
          <a:effectLst>
            <a:outerShdw blurRad="292100" dist="139700" dir="2700000" algn="tl" rotWithShape="0">
              <a:srgbClr val="333333">
                <a:alpha val="65000"/>
              </a:srgbClr>
            </a:outerShdw>
          </a:effectLst>
        </p:spPr>
      </p:pic>
      <p:pic>
        <p:nvPicPr>
          <p:cNvPr id="3074" name="Picture 2" descr="Combat Application Tourniquet (C-A-T) - Trainer Blue">
            <a:extLst>
              <a:ext uri="{FF2B5EF4-FFF2-40B4-BE49-F238E27FC236}">
                <a16:creationId xmlns:a16="http://schemas.microsoft.com/office/drawing/2014/main" id="{E890D2EF-7A13-44E6-82A9-3DD76E706C7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520" b="15664"/>
          <a:stretch/>
        </p:blipFill>
        <p:spPr bwMode="auto">
          <a:xfrm>
            <a:off x="1815343" y="4704158"/>
            <a:ext cx="1715765" cy="11978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Combat Application Tourniquet (C-A-T) - Rescue Orange">
            <a:extLst>
              <a:ext uri="{FF2B5EF4-FFF2-40B4-BE49-F238E27FC236}">
                <a16:creationId xmlns:a16="http://schemas.microsoft.com/office/drawing/2014/main" id="{E8005C7D-6509-420B-99A8-C1BDACCF00D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4688" b="12718"/>
          <a:stretch/>
        </p:blipFill>
        <p:spPr bwMode="auto">
          <a:xfrm>
            <a:off x="3642189" y="4709963"/>
            <a:ext cx="1642110" cy="11920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Combat Application Tourniquet (C-A-T) - Tactical Black">
            <a:extLst>
              <a:ext uri="{FF2B5EF4-FFF2-40B4-BE49-F238E27FC236}">
                <a16:creationId xmlns:a16="http://schemas.microsoft.com/office/drawing/2014/main" id="{30FB2986-6E33-45B5-BA0C-F1E812E095E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085" y="4704159"/>
            <a:ext cx="1597177" cy="11978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70F0E4F-A1C2-49B1-930F-CCEA8217D7BC}"/>
              </a:ext>
            </a:extLst>
          </p:cNvPr>
          <p:cNvSpPr txBox="1"/>
          <p:nvPr/>
        </p:nvSpPr>
        <p:spPr>
          <a:xfrm>
            <a:off x="1845498" y="5966333"/>
            <a:ext cx="1759649" cy="338554"/>
          </a:xfrm>
          <a:prstGeom prst="rect">
            <a:avLst/>
          </a:prstGeom>
          <a:noFill/>
        </p:spPr>
        <p:txBody>
          <a:bodyPr wrap="none" rtlCol="0">
            <a:spAutoFit/>
          </a:bodyPr>
          <a:lstStyle/>
          <a:p>
            <a:r>
              <a:rPr lang="en-US" sz="1600" b="1" dirty="0"/>
              <a:t>C-A-T</a:t>
            </a:r>
            <a:r>
              <a:rPr lang="en-US" sz="1600" i="1" dirty="0"/>
              <a:t>® Tourniquets</a:t>
            </a:r>
          </a:p>
        </p:txBody>
      </p:sp>
      <p:sp>
        <p:nvSpPr>
          <p:cNvPr id="16" name="TextBox 15">
            <a:extLst>
              <a:ext uri="{FF2B5EF4-FFF2-40B4-BE49-F238E27FC236}">
                <a16:creationId xmlns:a16="http://schemas.microsoft.com/office/drawing/2014/main" id="{4F8723F5-30BF-4893-8E6C-1C03DBD3FC14}"/>
              </a:ext>
            </a:extLst>
          </p:cNvPr>
          <p:cNvSpPr txBox="1"/>
          <p:nvPr/>
        </p:nvSpPr>
        <p:spPr>
          <a:xfrm>
            <a:off x="5559534" y="4871421"/>
            <a:ext cx="2997872" cy="892552"/>
          </a:xfrm>
          <a:prstGeom prst="rect">
            <a:avLst/>
          </a:prstGeom>
          <a:noFill/>
        </p:spPr>
        <p:txBody>
          <a:bodyPr wrap="none" rtlCol="0">
            <a:spAutoFit/>
          </a:bodyPr>
          <a:lstStyle/>
          <a:p>
            <a:pPr algn="ctr"/>
            <a:r>
              <a:rPr lang="en-US" dirty="0"/>
              <a:t>Scientific evidence supports</a:t>
            </a:r>
          </a:p>
          <a:p>
            <a:pPr algn="ctr"/>
            <a:r>
              <a:rPr lang="en-US" b="1" dirty="0"/>
              <a:t>C-A-T</a:t>
            </a:r>
            <a:r>
              <a:rPr lang="en-US" sz="1600" b="1" dirty="0"/>
              <a:t>®</a:t>
            </a:r>
            <a:r>
              <a:rPr lang="en-US" sz="1600" dirty="0"/>
              <a:t> Tourniquet use with </a:t>
            </a:r>
          </a:p>
          <a:p>
            <a:pPr algn="ctr"/>
            <a:r>
              <a:rPr lang="en-US" sz="1600" dirty="0"/>
              <a:t>school-age children </a:t>
            </a:r>
            <a:r>
              <a:rPr lang="en-US" sz="1600" dirty="0">
                <a:solidFill>
                  <a:schemeClr val="bg1">
                    <a:lumMod val="50000"/>
                  </a:schemeClr>
                </a:solidFill>
              </a:rPr>
              <a:t>(small limbs)</a:t>
            </a:r>
          </a:p>
        </p:txBody>
      </p:sp>
      <p:sp>
        <p:nvSpPr>
          <p:cNvPr id="2" name="Rectangle 1">
            <a:extLst>
              <a:ext uri="{FF2B5EF4-FFF2-40B4-BE49-F238E27FC236}">
                <a16:creationId xmlns:a16="http://schemas.microsoft.com/office/drawing/2014/main" id="{9FB39554-AD9D-4698-B9A2-B24A88BFD606}"/>
              </a:ext>
            </a:extLst>
          </p:cNvPr>
          <p:cNvSpPr/>
          <p:nvPr/>
        </p:nvSpPr>
        <p:spPr>
          <a:xfrm>
            <a:off x="1327657" y="6449993"/>
            <a:ext cx="8908119" cy="307777"/>
          </a:xfrm>
          <a:prstGeom prst="rect">
            <a:avLst/>
          </a:prstGeom>
        </p:spPr>
        <p:txBody>
          <a:bodyPr wrap="square">
            <a:spAutoFit/>
          </a:bodyPr>
          <a:lstStyle/>
          <a:p>
            <a:pPr algn="ctr"/>
            <a:r>
              <a:rPr lang="en-US" sz="1400" dirty="0"/>
              <a:t>Harcke, H.T. et al. </a:t>
            </a:r>
            <a:r>
              <a:rPr lang="en-US" sz="1400" b="1" dirty="0"/>
              <a:t>Adult Tourniquet for Use in School-Age Emergencies; </a:t>
            </a:r>
            <a:r>
              <a:rPr lang="en-US" sz="1400" i="1" dirty="0"/>
              <a:t>Pediatrics </a:t>
            </a:r>
            <a:r>
              <a:rPr lang="en-US" sz="1400" dirty="0"/>
              <a:t>2019 143(6). </a:t>
            </a:r>
            <a:r>
              <a:rPr lang="en-US" sz="1400" b="1" dirty="0"/>
              <a:t>See reference section. </a:t>
            </a:r>
          </a:p>
        </p:txBody>
      </p:sp>
      <p:pic>
        <p:nvPicPr>
          <p:cNvPr id="21" name="Picture 20" descr="A close up of a screen&#10;&#10;Description automatically generated">
            <a:extLst>
              <a:ext uri="{FF2B5EF4-FFF2-40B4-BE49-F238E27FC236}">
                <a16:creationId xmlns:a16="http://schemas.microsoft.com/office/drawing/2014/main" id="{41E0DB66-7E58-4C2F-BB08-F836C3AD19D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4185344">
            <a:off x="8352775" y="3160731"/>
            <a:ext cx="1056954" cy="310957"/>
          </a:xfrm>
          <a:prstGeom prst="rect">
            <a:avLst/>
          </a:prstGeom>
        </p:spPr>
      </p:pic>
      <p:pic>
        <p:nvPicPr>
          <p:cNvPr id="22" name="Picture 21" descr="A close up of a screen&#10;&#10;Description automatically generated">
            <a:extLst>
              <a:ext uri="{FF2B5EF4-FFF2-40B4-BE49-F238E27FC236}">
                <a16:creationId xmlns:a16="http://schemas.microsoft.com/office/drawing/2014/main" id="{FEBA3A47-7BC4-49EB-B8AA-1F329789309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343991">
            <a:off x="7811407" y="3843119"/>
            <a:ext cx="1056954" cy="310957"/>
          </a:xfrm>
          <a:prstGeom prst="rect">
            <a:avLst/>
          </a:prstGeom>
        </p:spPr>
      </p:pic>
      <p:pic>
        <p:nvPicPr>
          <p:cNvPr id="23" name="Picture 22" descr="A close up of a screen&#10;&#10;Description automatically generated">
            <a:extLst>
              <a:ext uri="{FF2B5EF4-FFF2-40B4-BE49-F238E27FC236}">
                <a16:creationId xmlns:a16="http://schemas.microsoft.com/office/drawing/2014/main" id="{BE801A92-404C-4350-8942-78CEB22726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5283552">
            <a:off x="8952417" y="4826600"/>
            <a:ext cx="1056954" cy="310957"/>
          </a:xfrm>
          <a:prstGeom prst="rect">
            <a:avLst/>
          </a:prstGeom>
        </p:spPr>
      </p:pic>
      <p:pic>
        <p:nvPicPr>
          <p:cNvPr id="24" name="Picture 23" descr="A close up of a screen&#10;&#10;Description automatically generated">
            <a:extLst>
              <a:ext uri="{FF2B5EF4-FFF2-40B4-BE49-F238E27FC236}">
                <a16:creationId xmlns:a16="http://schemas.microsoft.com/office/drawing/2014/main" id="{1AF98542-327F-4172-B2BB-5B47126BEB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1039782">
            <a:off x="9548649" y="4149079"/>
            <a:ext cx="1056954" cy="310957"/>
          </a:xfrm>
          <a:prstGeom prst="rect">
            <a:avLst/>
          </a:prstGeom>
        </p:spPr>
      </p:pic>
    </p:spTree>
    <p:extLst>
      <p:ext uri="{BB962C8B-B14F-4D97-AF65-F5344CB8AC3E}">
        <p14:creationId xmlns:p14="http://schemas.microsoft.com/office/powerpoint/2010/main" val="368941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2458FE16-A2B7-448A-80BE-339AFFB9B0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7516" y="863166"/>
            <a:ext cx="6331084" cy="5334675"/>
          </a:xfrm>
          <a:prstGeom prst="rect">
            <a:avLst/>
          </a:prstGeom>
          <a:ln>
            <a:noFill/>
          </a:ln>
          <a:effectLst>
            <a:outerShdw blurRad="292100" dist="139700" dir="2700000" algn="tl" rotWithShape="0">
              <a:srgbClr val="333333">
                <a:alpha val="65000"/>
              </a:srgbClr>
            </a:outerShdw>
          </a:effectLst>
        </p:spPr>
      </p:pic>
      <p:sp>
        <p:nvSpPr>
          <p:cNvPr id="8" name="Slide Number Placeholder 7">
            <a:extLst>
              <a:ext uri="{FF2B5EF4-FFF2-40B4-BE49-F238E27FC236}">
                <a16:creationId xmlns:a16="http://schemas.microsoft.com/office/drawing/2014/main" id="{4EFF4C86-939E-48F9-8F8C-75F0DFED9994}"/>
              </a:ext>
            </a:extLst>
          </p:cNvPr>
          <p:cNvSpPr>
            <a:spLocks noGrp="1"/>
          </p:cNvSpPr>
          <p:nvPr>
            <p:ph type="sldNum" sz="quarter" idx="4"/>
          </p:nvPr>
        </p:nvSpPr>
        <p:spPr/>
        <p:txBody>
          <a:bodyPr/>
          <a:lstStyle/>
          <a:p>
            <a:pPr defTabSz="457177">
              <a:defRPr/>
            </a:pPr>
            <a:fld id="{2FED3E49-FDCD-5D46-88C6-CE1FDFB21B04}" type="slidenum">
              <a:rPr lang="en-US" smtClean="0">
                <a:solidFill>
                  <a:prstClr val="white"/>
                </a:solidFill>
              </a:rPr>
              <a:pPr defTabSz="457177">
                <a:defRPr/>
              </a:pPr>
              <a:t>32</a:t>
            </a:fld>
            <a:endParaRPr lang="en-US" dirty="0">
              <a:solidFill>
                <a:prstClr val="white"/>
              </a:solidFill>
            </a:endParaRPr>
          </a:p>
        </p:txBody>
      </p:sp>
      <p:sp>
        <p:nvSpPr>
          <p:cNvPr id="14" name="Rectangle 13">
            <a:extLst>
              <a:ext uri="{FF2B5EF4-FFF2-40B4-BE49-F238E27FC236}">
                <a16:creationId xmlns:a16="http://schemas.microsoft.com/office/drawing/2014/main" id="{9929A126-0C0A-4145-A262-4F4022393497}"/>
              </a:ext>
            </a:extLst>
          </p:cNvPr>
          <p:cNvSpPr/>
          <p:nvPr/>
        </p:nvSpPr>
        <p:spPr>
          <a:xfrm>
            <a:off x="497150" y="260043"/>
            <a:ext cx="10569134" cy="523220"/>
          </a:xfrm>
          <a:prstGeom prst="rect">
            <a:avLst/>
          </a:prstGeom>
        </p:spPr>
        <p:txBody>
          <a:bodyPr wrap="square">
            <a:spAutoFit/>
          </a:bodyPr>
          <a:lstStyle/>
          <a:p>
            <a:r>
              <a:rPr lang="en-US" sz="2800" dirty="0">
                <a:solidFill>
                  <a:schemeClr val="bg1">
                    <a:lumMod val="50000"/>
                  </a:schemeClr>
                </a:solidFill>
              </a:rPr>
              <a:t>Objective 7: </a:t>
            </a:r>
            <a:r>
              <a:rPr lang="en-US" sz="2000" dirty="0">
                <a:solidFill>
                  <a:schemeClr val="bg1">
                    <a:lumMod val="50000"/>
                  </a:schemeClr>
                </a:solidFill>
              </a:rPr>
              <a:t>Discuss and demonstrate tourniquet usage for hemorrhage control. </a:t>
            </a:r>
            <a:endParaRPr lang="en-US" sz="2800" dirty="0">
              <a:solidFill>
                <a:schemeClr val="bg1">
                  <a:lumMod val="50000"/>
                </a:schemeClr>
              </a:solidFill>
            </a:endParaRPr>
          </a:p>
        </p:txBody>
      </p:sp>
      <p:sp>
        <p:nvSpPr>
          <p:cNvPr id="16" name="TextBox 15">
            <a:extLst>
              <a:ext uri="{FF2B5EF4-FFF2-40B4-BE49-F238E27FC236}">
                <a16:creationId xmlns:a16="http://schemas.microsoft.com/office/drawing/2014/main" id="{5B850ED9-FAFD-453A-A563-E32A4D573BCF}"/>
              </a:ext>
            </a:extLst>
          </p:cNvPr>
          <p:cNvSpPr txBox="1"/>
          <p:nvPr/>
        </p:nvSpPr>
        <p:spPr>
          <a:xfrm>
            <a:off x="5781718" y="4993965"/>
            <a:ext cx="2494182" cy="738664"/>
          </a:xfrm>
          <a:prstGeom prst="rect">
            <a:avLst/>
          </a:prstGeom>
          <a:solidFill>
            <a:schemeClr val="bg1"/>
          </a:solidFill>
          <a:ln>
            <a:solidFill>
              <a:schemeClr val="tx1"/>
            </a:solidFill>
          </a:ln>
        </p:spPr>
        <p:txBody>
          <a:bodyPr wrap="square" rtlCol="0">
            <a:spAutoFit/>
          </a:bodyPr>
          <a:lstStyle/>
          <a:p>
            <a:pPr algn="ctr"/>
            <a:r>
              <a:rPr lang="en-US" sz="1400" b="1" dirty="0">
                <a:solidFill>
                  <a:srgbClr val="C00000"/>
                </a:solidFill>
              </a:rPr>
              <a:t>MAINTAIN PRESSURE</a:t>
            </a:r>
          </a:p>
          <a:p>
            <a:pPr algn="ctr"/>
            <a:r>
              <a:rPr lang="en-US" sz="1400" dirty="0"/>
              <a:t>on bleeding vessel(s) </a:t>
            </a:r>
          </a:p>
          <a:p>
            <a:pPr algn="ctr"/>
            <a:r>
              <a:rPr lang="en-US" sz="1400" b="1" dirty="0"/>
              <a:t>during tourniquet placement </a:t>
            </a:r>
            <a:endParaRPr lang="en-US" sz="1200" b="1" dirty="0"/>
          </a:p>
        </p:txBody>
      </p:sp>
      <p:sp>
        <p:nvSpPr>
          <p:cNvPr id="7" name="TextBox 6">
            <a:extLst>
              <a:ext uri="{FF2B5EF4-FFF2-40B4-BE49-F238E27FC236}">
                <a16:creationId xmlns:a16="http://schemas.microsoft.com/office/drawing/2014/main" id="{B190DC33-663B-4FE7-BCF7-9CE00846D3DC}"/>
              </a:ext>
            </a:extLst>
          </p:cNvPr>
          <p:cNvSpPr txBox="1"/>
          <p:nvPr/>
        </p:nvSpPr>
        <p:spPr>
          <a:xfrm>
            <a:off x="374075" y="1039036"/>
            <a:ext cx="4645152" cy="4324261"/>
          </a:xfrm>
          <a:prstGeom prst="rect">
            <a:avLst/>
          </a:prstGeom>
          <a:noFill/>
        </p:spPr>
        <p:txBody>
          <a:bodyPr wrap="square" rtlCol="0">
            <a:spAutoFit/>
          </a:bodyPr>
          <a:lstStyle/>
          <a:p>
            <a:pPr algn="ctr"/>
            <a:r>
              <a:rPr lang="en-US" sz="2800" b="1" dirty="0">
                <a:solidFill>
                  <a:srgbClr val="C00000"/>
                </a:solidFill>
              </a:rPr>
              <a:t>Route tourniquet band</a:t>
            </a:r>
          </a:p>
          <a:p>
            <a:pPr algn="ctr"/>
            <a:r>
              <a:rPr lang="en-US" sz="2800" b="1" dirty="0">
                <a:solidFill>
                  <a:srgbClr val="C00000"/>
                </a:solidFill>
              </a:rPr>
              <a:t>around limb.</a:t>
            </a:r>
          </a:p>
          <a:p>
            <a:pPr algn="ctr"/>
            <a:endParaRPr lang="en-US" sz="2400" b="1" dirty="0">
              <a:solidFill>
                <a:schemeClr val="accent1">
                  <a:lumMod val="75000"/>
                </a:schemeClr>
              </a:solidFill>
            </a:endParaRPr>
          </a:p>
          <a:p>
            <a:pPr algn="ctr"/>
            <a:r>
              <a:rPr lang="en-US" sz="2800" b="1" dirty="0">
                <a:solidFill>
                  <a:srgbClr val="C00000"/>
                </a:solidFill>
              </a:rPr>
              <a:t>Pass RED TIP </a:t>
            </a:r>
            <a:r>
              <a:rPr lang="en-US" sz="2800" dirty="0"/>
              <a:t>(</a:t>
            </a:r>
            <a:r>
              <a:rPr lang="en-US" sz="2800" i="1" dirty="0"/>
              <a:t>free end of band</a:t>
            </a:r>
            <a:r>
              <a:rPr lang="en-US" sz="2800" dirty="0"/>
              <a:t>)</a:t>
            </a:r>
            <a:r>
              <a:rPr lang="en-US" sz="2800" b="1" dirty="0">
                <a:solidFill>
                  <a:srgbClr val="C00000"/>
                </a:solidFill>
              </a:rPr>
              <a:t> through buckle slit.</a:t>
            </a:r>
          </a:p>
          <a:p>
            <a:pPr algn="ctr"/>
            <a:endParaRPr lang="en-US" sz="2400" b="1" dirty="0">
              <a:solidFill>
                <a:schemeClr val="tx1">
                  <a:lumMod val="95000"/>
                  <a:lumOff val="5000"/>
                </a:schemeClr>
              </a:solidFill>
            </a:endParaRPr>
          </a:p>
          <a:p>
            <a:pPr algn="ctr"/>
            <a:r>
              <a:rPr lang="en-US" sz="2800" b="1" dirty="0">
                <a:solidFill>
                  <a:srgbClr val="C00000"/>
                </a:solidFill>
              </a:rPr>
              <a:t>Position tourniquet</a:t>
            </a:r>
          </a:p>
          <a:p>
            <a:pPr algn="ctr"/>
            <a:r>
              <a:rPr lang="en-US" sz="2800" b="1" dirty="0">
                <a:solidFill>
                  <a:srgbClr val="C00000"/>
                </a:solidFill>
              </a:rPr>
              <a:t>2-3 inches above injury.</a:t>
            </a:r>
          </a:p>
          <a:p>
            <a:pPr algn="ctr"/>
            <a:r>
              <a:rPr lang="en-US" sz="1100" dirty="0">
                <a:solidFill>
                  <a:schemeClr val="tx1">
                    <a:lumMod val="95000"/>
                    <a:lumOff val="5000"/>
                  </a:schemeClr>
                </a:solidFill>
              </a:rPr>
              <a:t> </a:t>
            </a:r>
          </a:p>
          <a:p>
            <a:pPr algn="ctr"/>
            <a:r>
              <a:rPr lang="en-US" sz="2400" i="1" dirty="0"/>
              <a:t>*Or as high as possible on extremity</a:t>
            </a:r>
          </a:p>
          <a:p>
            <a:pPr algn="ctr"/>
            <a:r>
              <a:rPr lang="en-US" sz="2400" i="1" dirty="0">
                <a:solidFill>
                  <a:schemeClr val="bg1">
                    <a:lumMod val="50000"/>
                  </a:schemeClr>
                </a:solidFill>
              </a:rPr>
              <a:t>if unsure where injury is located.</a:t>
            </a:r>
            <a:endParaRPr lang="en-US" sz="2000" i="1" dirty="0">
              <a:solidFill>
                <a:schemeClr val="bg1">
                  <a:lumMod val="50000"/>
                </a:schemeClr>
              </a:solidFill>
            </a:endParaRPr>
          </a:p>
        </p:txBody>
      </p:sp>
      <p:sp>
        <p:nvSpPr>
          <p:cNvPr id="10" name="Rectangle 9">
            <a:extLst>
              <a:ext uri="{FF2B5EF4-FFF2-40B4-BE49-F238E27FC236}">
                <a16:creationId xmlns:a16="http://schemas.microsoft.com/office/drawing/2014/main" id="{3076B963-E55A-4633-BCEB-6EBA6BA06734}"/>
              </a:ext>
            </a:extLst>
          </p:cNvPr>
          <p:cNvSpPr/>
          <p:nvPr/>
        </p:nvSpPr>
        <p:spPr>
          <a:xfrm>
            <a:off x="811433" y="6413286"/>
            <a:ext cx="10569134" cy="338554"/>
          </a:xfrm>
          <a:prstGeom prst="rect">
            <a:avLst/>
          </a:prstGeom>
        </p:spPr>
        <p:txBody>
          <a:bodyPr wrap="square">
            <a:spAutoFit/>
          </a:bodyPr>
          <a:lstStyle/>
          <a:p>
            <a:pPr algn="ctr"/>
            <a:r>
              <a:rPr lang="en-US" sz="1600" b="1" dirty="0">
                <a:solidFill>
                  <a:schemeClr val="bg1">
                    <a:lumMod val="50000"/>
                  </a:schemeClr>
                </a:solidFill>
              </a:rPr>
              <a:t>While placing tourniquet, and if able, compress bleeding vascular structures against bone </a:t>
            </a:r>
            <a:r>
              <a:rPr lang="en-US" sz="1600" b="1" dirty="0"/>
              <a:t>regardless of age or size. </a:t>
            </a:r>
            <a:endParaRPr lang="en-US" sz="1600" dirty="0"/>
          </a:p>
        </p:txBody>
      </p:sp>
    </p:spTree>
    <p:extLst>
      <p:ext uri="{BB962C8B-B14F-4D97-AF65-F5344CB8AC3E}">
        <p14:creationId xmlns:p14="http://schemas.microsoft.com/office/powerpoint/2010/main" val="303607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id="{CB1162A3-DECF-41D5-BBB4-0EC5677FB0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5134" y="867515"/>
            <a:ext cx="5272297" cy="5344888"/>
          </a:xfrm>
          <a:prstGeom prst="rect">
            <a:avLst/>
          </a:prstGeom>
          <a:ln>
            <a:noFill/>
          </a:ln>
          <a:effectLst>
            <a:outerShdw blurRad="292100" dist="139700" dir="2700000" algn="tl" rotWithShape="0">
              <a:srgbClr val="333333">
                <a:alpha val="65000"/>
              </a:srgbClr>
            </a:outerShdw>
          </a:effectLst>
        </p:spPr>
      </p:pic>
      <p:sp>
        <p:nvSpPr>
          <p:cNvPr id="8" name="Slide Number Placeholder 7">
            <a:extLst>
              <a:ext uri="{FF2B5EF4-FFF2-40B4-BE49-F238E27FC236}">
                <a16:creationId xmlns:a16="http://schemas.microsoft.com/office/drawing/2014/main" id="{4EFF4C86-939E-48F9-8F8C-75F0DFED9994}"/>
              </a:ext>
            </a:extLst>
          </p:cNvPr>
          <p:cNvSpPr>
            <a:spLocks noGrp="1"/>
          </p:cNvSpPr>
          <p:nvPr>
            <p:ph type="sldNum" sz="quarter" idx="4"/>
          </p:nvPr>
        </p:nvSpPr>
        <p:spPr/>
        <p:txBody>
          <a:bodyPr/>
          <a:lstStyle/>
          <a:p>
            <a:pPr defTabSz="457177">
              <a:defRPr/>
            </a:pPr>
            <a:fld id="{2FED3E49-FDCD-5D46-88C6-CE1FDFB21B04}" type="slidenum">
              <a:rPr lang="en-US" smtClean="0">
                <a:solidFill>
                  <a:prstClr val="white"/>
                </a:solidFill>
              </a:rPr>
              <a:pPr defTabSz="457177">
                <a:defRPr/>
              </a:pPr>
              <a:t>33</a:t>
            </a:fld>
            <a:endParaRPr lang="en-US" dirty="0">
              <a:solidFill>
                <a:prstClr val="white"/>
              </a:solidFill>
            </a:endParaRPr>
          </a:p>
        </p:txBody>
      </p:sp>
      <p:sp>
        <p:nvSpPr>
          <p:cNvPr id="14" name="Rectangle 13">
            <a:extLst>
              <a:ext uri="{FF2B5EF4-FFF2-40B4-BE49-F238E27FC236}">
                <a16:creationId xmlns:a16="http://schemas.microsoft.com/office/drawing/2014/main" id="{9929A126-0C0A-4145-A262-4F4022393497}"/>
              </a:ext>
            </a:extLst>
          </p:cNvPr>
          <p:cNvSpPr/>
          <p:nvPr/>
        </p:nvSpPr>
        <p:spPr>
          <a:xfrm>
            <a:off x="497150" y="260043"/>
            <a:ext cx="10569134" cy="523220"/>
          </a:xfrm>
          <a:prstGeom prst="rect">
            <a:avLst/>
          </a:prstGeom>
        </p:spPr>
        <p:txBody>
          <a:bodyPr wrap="square">
            <a:spAutoFit/>
          </a:bodyPr>
          <a:lstStyle/>
          <a:p>
            <a:r>
              <a:rPr lang="en-US" sz="2800" dirty="0">
                <a:solidFill>
                  <a:schemeClr val="bg1">
                    <a:lumMod val="50000"/>
                  </a:schemeClr>
                </a:solidFill>
              </a:rPr>
              <a:t>Objective 7: </a:t>
            </a:r>
            <a:r>
              <a:rPr lang="en-US" sz="2000" dirty="0">
                <a:solidFill>
                  <a:schemeClr val="bg1">
                    <a:lumMod val="50000"/>
                  </a:schemeClr>
                </a:solidFill>
              </a:rPr>
              <a:t>Discuss and demonstrate tourniquet usage for hemorrhage control. </a:t>
            </a:r>
            <a:endParaRPr lang="en-US" sz="2800" dirty="0">
              <a:solidFill>
                <a:schemeClr val="bg1">
                  <a:lumMod val="50000"/>
                </a:schemeClr>
              </a:solidFill>
            </a:endParaRPr>
          </a:p>
        </p:txBody>
      </p:sp>
      <p:sp>
        <p:nvSpPr>
          <p:cNvPr id="11" name="TextBox 10">
            <a:extLst>
              <a:ext uri="{FF2B5EF4-FFF2-40B4-BE49-F238E27FC236}">
                <a16:creationId xmlns:a16="http://schemas.microsoft.com/office/drawing/2014/main" id="{B0BBA90C-65E1-434B-BA5D-944E4AD0A1F9}"/>
              </a:ext>
            </a:extLst>
          </p:cNvPr>
          <p:cNvSpPr txBox="1"/>
          <p:nvPr/>
        </p:nvSpPr>
        <p:spPr>
          <a:xfrm>
            <a:off x="595428" y="1373837"/>
            <a:ext cx="5186289" cy="4216539"/>
          </a:xfrm>
          <a:prstGeom prst="rect">
            <a:avLst/>
          </a:prstGeom>
          <a:noFill/>
        </p:spPr>
        <p:txBody>
          <a:bodyPr wrap="square" rtlCol="0">
            <a:spAutoFit/>
          </a:bodyPr>
          <a:lstStyle/>
          <a:p>
            <a:pPr algn="ctr"/>
            <a:r>
              <a:rPr lang="en-US" sz="3200" b="1" dirty="0">
                <a:solidFill>
                  <a:srgbClr val="C00000"/>
                </a:solidFill>
              </a:rPr>
              <a:t>Pull tourniquet band tightly</a:t>
            </a:r>
          </a:p>
          <a:p>
            <a:pPr algn="ctr"/>
            <a:r>
              <a:rPr lang="en-US" sz="2800" i="1" dirty="0"/>
              <a:t>while pressing buckle</a:t>
            </a:r>
          </a:p>
          <a:p>
            <a:pPr algn="ctr"/>
            <a:r>
              <a:rPr lang="en-US" sz="2800" i="1" dirty="0"/>
              <a:t>against skin.</a:t>
            </a:r>
          </a:p>
          <a:p>
            <a:pPr algn="ctr"/>
            <a:r>
              <a:rPr lang="en-US" sz="3200" dirty="0"/>
              <a:t>Fasten band back on itself</a:t>
            </a:r>
          </a:p>
          <a:p>
            <a:pPr algn="ctr"/>
            <a:r>
              <a:rPr lang="en-US" sz="3200" dirty="0"/>
              <a:t>around limb.</a:t>
            </a:r>
          </a:p>
          <a:p>
            <a:pPr algn="ctr"/>
            <a:endParaRPr lang="en-US" sz="1600" dirty="0">
              <a:solidFill>
                <a:srgbClr val="C00000"/>
              </a:solidFill>
            </a:endParaRPr>
          </a:p>
          <a:p>
            <a:pPr algn="ctr"/>
            <a:r>
              <a:rPr lang="en-US" sz="3200" u="sng" dirty="0">
                <a:solidFill>
                  <a:srgbClr val="C00000"/>
                </a:solidFill>
              </a:rPr>
              <a:t>Tourniquet band MUST BE TIGHT</a:t>
            </a:r>
            <a:r>
              <a:rPr lang="en-US" sz="3200" dirty="0">
                <a:solidFill>
                  <a:srgbClr val="C00000"/>
                </a:solidFill>
              </a:rPr>
              <a:t> on extremity</a:t>
            </a:r>
          </a:p>
          <a:p>
            <a:pPr algn="ctr"/>
            <a:r>
              <a:rPr lang="en-US" sz="3200" u="sng" dirty="0">
                <a:solidFill>
                  <a:srgbClr val="C00000"/>
                </a:solidFill>
              </a:rPr>
              <a:t>BEFORE turning rod.</a:t>
            </a:r>
            <a:endParaRPr lang="en-US" sz="2800" u="sng" dirty="0">
              <a:solidFill>
                <a:srgbClr val="C00000"/>
              </a:solidFill>
            </a:endParaRPr>
          </a:p>
        </p:txBody>
      </p:sp>
      <p:sp>
        <p:nvSpPr>
          <p:cNvPr id="10" name="Rectangle 9">
            <a:extLst>
              <a:ext uri="{FF2B5EF4-FFF2-40B4-BE49-F238E27FC236}">
                <a16:creationId xmlns:a16="http://schemas.microsoft.com/office/drawing/2014/main" id="{9D199183-7B1F-48B7-883A-00A71B7F93F3}"/>
              </a:ext>
            </a:extLst>
          </p:cNvPr>
          <p:cNvSpPr/>
          <p:nvPr/>
        </p:nvSpPr>
        <p:spPr>
          <a:xfrm>
            <a:off x="811433" y="6413286"/>
            <a:ext cx="10569134" cy="338554"/>
          </a:xfrm>
          <a:prstGeom prst="rect">
            <a:avLst/>
          </a:prstGeom>
        </p:spPr>
        <p:txBody>
          <a:bodyPr wrap="square">
            <a:spAutoFit/>
          </a:bodyPr>
          <a:lstStyle/>
          <a:p>
            <a:pPr algn="ctr"/>
            <a:r>
              <a:rPr lang="en-US" sz="1600" b="1" dirty="0">
                <a:solidFill>
                  <a:schemeClr val="bg1">
                    <a:lumMod val="50000"/>
                  </a:schemeClr>
                </a:solidFill>
              </a:rPr>
              <a:t>While placing tourniquet, and if able, compress bleeding vascular structures against bone </a:t>
            </a:r>
            <a:r>
              <a:rPr lang="en-US" sz="1600" b="1" dirty="0"/>
              <a:t>regardless of age or size. </a:t>
            </a:r>
            <a:endParaRPr lang="en-US" sz="1600" dirty="0"/>
          </a:p>
        </p:txBody>
      </p:sp>
      <p:sp>
        <p:nvSpPr>
          <p:cNvPr id="12" name="TextBox 11">
            <a:extLst>
              <a:ext uri="{FF2B5EF4-FFF2-40B4-BE49-F238E27FC236}">
                <a16:creationId xmlns:a16="http://schemas.microsoft.com/office/drawing/2014/main" id="{59D55D93-23BD-47B7-ABA1-7CFE3DDE1430}"/>
              </a:ext>
            </a:extLst>
          </p:cNvPr>
          <p:cNvSpPr txBox="1"/>
          <p:nvPr/>
        </p:nvSpPr>
        <p:spPr>
          <a:xfrm>
            <a:off x="5642822" y="5321486"/>
            <a:ext cx="2494182" cy="738664"/>
          </a:xfrm>
          <a:prstGeom prst="rect">
            <a:avLst/>
          </a:prstGeom>
          <a:solidFill>
            <a:schemeClr val="bg1"/>
          </a:solidFill>
          <a:ln>
            <a:solidFill>
              <a:schemeClr val="tx1"/>
            </a:solidFill>
          </a:ln>
        </p:spPr>
        <p:txBody>
          <a:bodyPr wrap="square" rtlCol="0">
            <a:spAutoFit/>
          </a:bodyPr>
          <a:lstStyle/>
          <a:p>
            <a:pPr algn="ctr"/>
            <a:r>
              <a:rPr lang="en-US" sz="1400" b="1" dirty="0">
                <a:solidFill>
                  <a:srgbClr val="C00000"/>
                </a:solidFill>
              </a:rPr>
              <a:t>MAINTAIN PRESSURE</a:t>
            </a:r>
          </a:p>
          <a:p>
            <a:pPr algn="ctr"/>
            <a:r>
              <a:rPr lang="en-US" sz="1400" dirty="0"/>
              <a:t>on bleeding vessel(s) </a:t>
            </a:r>
          </a:p>
          <a:p>
            <a:pPr algn="ctr"/>
            <a:r>
              <a:rPr lang="en-US" sz="1400" b="1" dirty="0"/>
              <a:t>during tourniquet placement </a:t>
            </a:r>
            <a:endParaRPr lang="en-US" sz="1200" b="1" dirty="0"/>
          </a:p>
        </p:txBody>
      </p:sp>
    </p:spTree>
    <p:extLst>
      <p:ext uri="{BB962C8B-B14F-4D97-AF65-F5344CB8AC3E}">
        <p14:creationId xmlns:p14="http://schemas.microsoft.com/office/powerpoint/2010/main" val="1142289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4EFF4C86-939E-48F9-8F8C-75F0DFED9994}"/>
              </a:ext>
            </a:extLst>
          </p:cNvPr>
          <p:cNvSpPr>
            <a:spLocks noGrp="1"/>
          </p:cNvSpPr>
          <p:nvPr>
            <p:ph type="sldNum" sz="quarter" idx="4"/>
          </p:nvPr>
        </p:nvSpPr>
        <p:spPr/>
        <p:txBody>
          <a:bodyPr/>
          <a:lstStyle/>
          <a:p>
            <a:pPr defTabSz="457177">
              <a:defRPr/>
            </a:pPr>
            <a:fld id="{2FED3E49-FDCD-5D46-88C6-CE1FDFB21B04}" type="slidenum">
              <a:rPr lang="en-US" smtClean="0">
                <a:solidFill>
                  <a:prstClr val="white"/>
                </a:solidFill>
              </a:rPr>
              <a:pPr defTabSz="457177">
                <a:defRPr/>
              </a:pPr>
              <a:t>34</a:t>
            </a:fld>
            <a:endParaRPr lang="en-US" dirty="0">
              <a:solidFill>
                <a:prstClr val="white"/>
              </a:solidFill>
            </a:endParaRPr>
          </a:p>
        </p:txBody>
      </p:sp>
      <p:sp>
        <p:nvSpPr>
          <p:cNvPr id="14" name="Rectangle 13">
            <a:extLst>
              <a:ext uri="{FF2B5EF4-FFF2-40B4-BE49-F238E27FC236}">
                <a16:creationId xmlns:a16="http://schemas.microsoft.com/office/drawing/2014/main" id="{9929A126-0C0A-4145-A262-4F4022393497}"/>
              </a:ext>
            </a:extLst>
          </p:cNvPr>
          <p:cNvSpPr/>
          <p:nvPr/>
        </p:nvSpPr>
        <p:spPr>
          <a:xfrm>
            <a:off x="497150" y="260043"/>
            <a:ext cx="10569134" cy="523220"/>
          </a:xfrm>
          <a:prstGeom prst="rect">
            <a:avLst/>
          </a:prstGeom>
        </p:spPr>
        <p:txBody>
          <a:bodyPr wrap="square">
            <a:spAutoFit/>
          </a:bodyPr>
          <a:lstStyle/>
          <a:p>
            <a:r>
              <a:rPr lang="en-US" sz="2800" dirty="0">
                <a:solidFill>
                  <a:schemeClr val="bg1">
                    <a:lumMod val="50000"/>
                  </a:schemeClr>
                </a:solidFill>
              </a:rPr>
              <a:t>Objective 7: </a:t>
            </a:r>
            <a:r>
              <a:rPr lang="en-US" sz="2000" dirty="0">
                <a:solidFill>
                  <a:schemeClr val="bg1">
                    <a:lumMod val="50000"/>
                  </a:schemeClr>
                </a:solidFill>
              </a:rPr>
              <a:t>Discuss and demonstrate tourniquet usage for hemorrhage control. </a:t>
            </a:r>
            <a:endParaRPr lang="en-US" sz="2800" dirty="0">
              <a:solidFill>
                <a:schemeClr val="bg1">
                  <a:lumMod val="50000"/>
                </a:schemeClr>
              </a:solidFill>
            </a:endParaRPr>
          </a:p>
        </p:txBody>
      </p:sp>
      <p:sp>
        <p:nvSpPr>
          <p:cNvPr id="11" name="TextBox 10">
            <a:extLst>
              <a:ext uri="{FF2B5EF4-FFF2-40B4-BE49-F238E27FC236}">
                <a16:creationId xmlns:a16="http://schemas.microsoft.com/office/drawing/2014/main" id="{B0BBA90C-65E1-434B-BA5D-944E4AD0A1F9}"/>
              </a:ext>
            </a:extLst>
          </p:cNvPr>
          <p:cNvSpPr txBox="1"/>
          <p:nvPr/>
        </p:nvSpPr>
        <p:spPr>
          <a:xfrm>
            <a:off x="497150" y="1636200"/>
            <a:ext cx="4678354" cy="3585597"/>
          </a:xfrm>
          <a:prstGeom prst="rect">
            <a:avLst/>
          </a:prstGeom>
          <a:noFill/>
        </p:spPr>
        <p:txBody>
          <a:bodyPr wrap="square" rtlCol="0">
            <a:spAutoFit/>
          </a:bodyPr>
          <a:lstStyle/>
          <a:p>
            <a:pPr algn="ctr"/>
            <a:r>
              <a:rPr lang="en-US" sz="2400" dirty="0">
                <a:solidFill>
                  <a:schemeClr val="bg1">
                    <a:lumMod val="50000"/>
                  </a:schemeClr>
                </a:solidFill>
              </a:rPr>
              <a:t>Tourniquet band</a:t>
            </a:r>
          </a:p>
          <a:p>
            <a:pPr algn="ctr"/>
            <a:r>
              <a:rPr lang="en-US" sz="2400" dirty="0">
                <a:solidFill>
                  <a:schemeClr val="bg1">
                    <a:lumMod val="50000"/>
                  </a:schemeClr>
                </a:solidFill>
              </a:rPr>
              <a:t>MUST BE TIGHT </a:t>
            </a:r>
          </a:p>
          <a:p>
            <a:pPr algn="ctr"/>
            <a:r>
              <a:rPr lang="en-US" sz="2400" dirty="0">
                <a:solidFill>
                  <a:schemeClr val="bg1">
                    <a:lumMod val="50000"/>
                  </a:schemeClr>
                </a:solidFill>
              </a:rPr>
              <a:t>before turning rod.</a:t>
            </a:r>
          </a:p>
          <a:p>
            <a:pPr algn="ctr"/>
            <a:endParaRPr lang="en-US" sz="1100" dirty="0">
              <a:solidFill>
                <a:srgbClr val="C00000"/>
              </a:solidFill>
            </a:endParaRPr>
          </a:p>
          <a:p>
            <a:pPr algn="ctr"/>
            <a:r>
              <a:rPr lang="en-US" sz="2400" dirty="0">
                <a:solidFill>
                  <a:srgbClr val="C00000"/>
                </a:solidFill>
              </a:rPr>
              <a:t>Band should be tight enough</a:t>
            </a:r>
          </a:p>
          <a:p>
            <a:pPr algn="ctr"/>
            <a:r>
              <a:rPr lang="en-US" sz="2400" dirty="0">
                <a:solidFill>
                  <a:srgbClr val="C00000"/>
                </a:solidFill>
              </a:rPr>
              <a:t>that tips of three (3) fingers CANNOT be slid between the band and limb. If the tips of three (3) fingers slide under band, retighten and re-secure tourniquet.</a:t>
            </a:r>
            <a:endParaRPr lang="en-US" sz="2000" dirty="0">
              <a:solidFill>
                <a:srgbClr val="C00000"/>
              </a:solidFill>
            </a:endParaRPr>
          </a:p>
        </p:txBody>
      </p:sp>
      <p:pic>
        <p:nvPicPr>
          <p:cNvPr id="6" name="Picture 5" descr="A close up of a piece of paper&#10;&#10;Description automatically generated">
            <a:extLst>
              <a:ext uri="{FF2B5EF4-FFF2-40B4-BE49-F238E27FC236}">
                <a16:creationId xmlns:a16="http://schemas.microsoft.com/office/drawing/2014/main" id="{81653435-4E17-4D81-B46F-AAFA244B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14" t="169" r="11093" b="-169"/>
          <a:stretch/>
        </p:blipFill>
        <p:spPr>
          <a:xfrm>
            <a:off x="5709446" y="867515"/>
            <a:ext cx="5985404" cy="5351909"/>
          </a:xfrm>
          <a:prstGeom prst="rect">
            <a:avLst/>
          </a:prstGeom>
          <a:ln>
            <a:noFill/>
          </a:ln>
          <a:effectLst>
            <a:outerShdw blurRad="292100" dist="139700" dir="2700000" algn="tl" rotWithShape="0">
              <a:srgbClr val="333333">
                <a:alpha val="65000"/>
              </a:srgbClr>
            </a:outerShdw>
          </a:effectLst>
        </p:spPr>
      </p:pic>
      <p:pic>
        <p:nvPicPr>
          <p:cNvPr id="10" name="Picture 9" descr="A close up of a logo&#10;&#10;Description automatically generated">
            <a:extLst>
              <a:ext uri="{FF2B5EF4-FFF2-40B4-BE49-F238E27FC236}">
                <a16:creationId xmlns:a16="http://schemas.microsoft.com/office/drawing/2014/main" id="{0E18A107-1B1F-46B3-9639-4762F2C9DE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05094">
            <a:off x="9224360" y="1878054"/>
            <a:ext cx="2938134" cy="3219873"/>
          </a:xfrm>
          <a:prstGeom prst="rect">
            <a:avLst/>
          </a:prstGeom>
        </p:spPr>
      </p:pic>
      <p:sp>
        <p:nvSpPr>
          <p:cNvPr id="12" name="Rectangle 11">
            <a:extLst>
              <a:ext uri="{FF2B5EF4-FFF2-40B4-BE49-F238E27FC236}">
                <a16:creationId xmlns:a16="http://schemas.microsoft.com/office/drawing/2014/main" id="{46D879CF-16D4-41E0-A176-091E029DD31A}"/>
              </a:ext>
            </a:extLst>
          </p:cNvPr>
          <p:cNvSpPr/>
          <p:nvPr/>
        </p:nvSpPr>
        <p:spPr>
          <a:xfrm>
            <a:off x="811433" y="6413286"/>
            <a:ext cx="10569134" cy="338554"/>
          </a:xfrm>
          <a:prstGeom prst="rect">
            <a:avLst/>
          </a:prstGeom>
        </p:spPr>
        <p:txBody>
          <a:bodyPr wrap="square">
            <a:spAutoFit/>
          </a:bodyPr>
          <a:lstStyle/>
          <a:p>
            <a:pPr algn="ctr"/>
            <a:r>
              <a:rPr lang="en-US" sz="1600" b="1" dirty="0">
                <a:solidFill>
                  <a:schemeClr val="bg1">
                    <a:lumMod val="50000"/>
                  </a:schemeClr>
                </a:solidFill>
              </a:rPr>
              <a:t>While placing tourniquet, and if able, compress bleeding vascular structures against bone </a:t>
            </a:r>
            <a:r>
              <a:rPr lang="en-US" sz="1600" b="1" dirty="0"/>
              <a:t>regardless of age or size. </a:t>
            </a:r>
            <a:endParaRPr lang="en-US" sz="1600" dirty="0"/>
          </a:p>
        </p:txBody>
      </p:sp>
      <p:sp>
        <p:nvSpPr>
          <p:cNvPr id="15" name="TextBox 14">
            <a:extLst>
              <a:ext uri="{FF2B5EF4-FFF2-40B4-BE49-F238E27FC236}">
                <a16:creationId xmlns:a16="http://schemas.microsoft.com/office/drawing/2014/main" id="{460DD43F-6AEF-479B-92A4-B3646A0A34D7}"/>
              </a:ext>
            </a:extLst>
          </p:cNvPr>
          <p:cNvSpPr txBox="1"/>
          <p:nvPr/>
        </p:nvSpPr>
        <p:spPr>
          <a:xfrm>
            <a:off x="8071228" y="5300071"/>
            <a:ext cx="2494182" cy="738664"/>
          </a:xfrm>
          <a:prstGeom prst="rect">
            <a:avLst/>
          </a:prstGeom>
          <a:solidFill>
            <a:schemeClr val="bg1"/>
          </a:solidFill>
          <a:ln>
            <a:solidFill>
              <a:schemeClr val="tx1"/>
            </a:solidFill>
          </a:ln>
        </p:spPr>
        <p:txBody>
          <a:bodyPr wrap="square" rtlCol="0">
            <a:spAutoFit/>
          </a:bodyPr>
          <a:lstStyle/>
          <a:p>
            <a:pPr algn="ctr"/>
            <a:r>
              <a:rPr lang="en-US" sz="1400" b="1" dirty="0">
                <a:solidFill>
                  <a:srgbClr val="C00000"/>
                </a:solidFill>
              </a:rPr>
              <a:t>MAINTAIN PRESSURE</a:t>
            </a:r>
          </a:p>
          <a:p>
            <a:pPr algn="ctr"/>
            <a:r>
              <a:rPr lang="en-US" sz="1400" dirty="0"/>
              <a:t>on bleeding vessel(s) </a:t>
            </a:r>
          </a:p>
          <a:p>
            <a:pPr algn="ctr"/>
            <a:r>
              <a:rPr lang="en-US" sz="1400" b="1" dirty="0"/>
              <a:t>during tourniquet placement </a:t>
            </a:r>
            <a:endParaRPr lang="en-US" sz="1200" b="1" dirty="0"/>
          </a:p>
        </p:txBody>
      </p:sp>
    </p:spTree>
    <p:extLst>
      <p:ext uri="{BB962C8B-B14F-4D97-AF65-F5344CB8AC3E}">
        <p14:creationId xmlns:p14="http://schemas.microsoft.com/office/powerpoint/2010/main" val="35996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0"/>
                                        <p:tgtEl>
                                          <p:spTgt spid="10"/>
                                        </p:tgtEl>
                                      </p:cBhvr>
                                    </p:animEffect>
                                  </p:childTnLst>
                                </p:cTn>
                              </p:par>
                            </p:childTnLst>
                          </p:cTn>
                        </p:par>
                        <p:par>
                          <p:cTn id="8" fill="hold">
                            <p:stCondLst>
                              <p:cond delay="20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4EFF4C86-939E-48F9-8F8C-75F0DFED9994}"/>
              </a:ext>
            </a:extLst>
          </p:cNvPr>
          <p:cNvSpPr>
            <a:spLocks noGrp="1"/>
          </p:cNvSpPr>
          <p:nvPr>
            <p:ph type="sldNum" sz="quarter" idx="4"/>
          </p:nvPr>
        </p:nvSpPr>
        <p:spPr/>
        <p:txBody>
          <a:bodyPr/>
          <a:lstStyle/>
          <a:p>
            <a:pPr defTabSz="457177">
              <a:defRPr/>
            </a:pPr>
            <a:fld id="{2FED3E49-FDCD-5D46-88C6-CE1FDFB21B04}" type="slidenum">
              <a:rPr lang="en-US" smtClean="0">
                <a:solidFill>
                  <a:prstClr val="white"/>
                </a:solidFill>
              </a:rPr>
              <a:pPr defTabSz="457177">
                <a:defRPr/>
              </a:pPr>
              <a:t>35</a:t>
            </a:fld>
            <a:endParaRPr lang="en-US" dirty="0">
              <a:solidFill>
                <a:prstClr val="white"/>
              </a:solidFill>
            </a:endParaRPr>
          </a:p>
        </p:txBody>
      </p:sp>
      <p:sp>
        <p:nvSpPr>
          <p:cNvPr id="14" name="Rectangle 13">
            <a:extLst>
              <a:ext uri="{FF2B5EF4-FFF2-40B4-BE49-F238E27FC236}">
                <a16:creationId xmlns:a16="http://schemas.microsoft.com/office/drawing/2014/main" id="{9929A126-0C0A-4145-A262-4F4022393497}"/>
              </a:ext>
            </a:extLst>
          </p:cNvPr>
          <p:cNvSpPr/>
          <p:nvPr/>
        </p:nvSpPr>
        <p:spPr>
          <a:xfrm>
            <a:off x="497150" y="260043"/>
            <a:ext cx="10569134" cy="523220"/>
          </a:xfrm>
          <a:prstGeom prst="rect">
            <a:avLst/>
          </a:prstGeom>
        </p:spPr>
        <p:txBody>
          <a:bodyPr wrap="square">
            <a:spAutoFit/>
          </a:bodyPr>
          <a:lstStyle/>
          <a:p>
            <a:r>
              <a:rPr lang="en-US" sz="2800" dirty="0">
                <a:solidFill>
                  <a:schemeClr val="bg1">
                    <a:lumMod val="50000"/>
                  </a:schemeClr>
                </a:solidFill>
              </a:rPr>
              <a:t>Objective 7: </a:t>
            </a:r>
            <a:r>
              <a:rPr lang="en-US" sz="2000" dirty="0">
                <a:solidFill>
                  <a:schemeClr val="bg1">
                    <a:lumMod val="50000"/>
                  </a:schemeClr>
                </a:solidFill>
              </a:rPr>
              <a:t>Discuss and demonstrate tourniquet usage for hemorrhage control. </a:t>
            </a:r>
            <a:endParaRPr lang="en-US" sz="2800" dirty="0">
              <a:solidFill>
                <a:schemeClr val="bg1">
                  <a:lumMod val="50000"/>
                </a:schemeClr>
              </a:solidFill>
            </a:endParaRPr>
          </a:p>
        </p:txBody>
      </p:sp>
      <p:pic>
        <p:nvPicPr>
          <p:cNvPr id="4" name="Picture 3" descr="A picture containing map, text, umbrella, accessory&#10;&#10;Description automatically generated">
            <a:extLst>
              <a:ext uri="{FF2B5EF4-FFF2-40B4-BE49-F238E27FC236}">
                <a16:creationId xmlns:a16="http://schemas.microsoft.com/office/drawing/2014/main" id="{92729723-79A5-45E2-93E5-02F502E0D7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1" y="808231"/>
            <a:ext cx="5285232" cy="5374173"/>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39332E28-5EF6-42D6-9309-796CEDEC706D}"/>
              </a:ext>
            </a:extLst>
          </p:cNvPr>
          <p:cNvSpPr txBox="1"/>
          <p:nvPr/>
        </p:nvSpPr>
        <p:spPr>
          <a:xfrm>
            <a:off x="811433" y="2213282"/>
            <a:ext cx="3476362" cy="2431435"/>
          </a:xfrm>
          <a:prstGeom prst="rect">
            <a:avLst/>
          </a:prstGeom>
          <a:noFill/>
        </p:spPr>
        <p:txBody>
          <a:bodyPr wrap="square" rtlCol="0">
            <a:spAutoFit/>
          </a:bodyPr>
          <a:lstStyle/>
          <a:p>
            <a:pPr algn="ctr"/>
            <a:r>
              <a:rPr lang="en-US" sz="3200" b="1" dirty="0">
                <a:solidFill>
                  <a:srgbClr val="C00000"/>
                </a:solidFill>
              </a:rPr>
              <a:t>Twist rod until bleeding stops.</a:t>
            </a:r>
          </a:p>
          <a:p>
            <a:pPr algn="ctr"/>
            <a:endParaRPr lang="en-US" sz="3200" b="1" dirty="0">
              <a:solidFill>
                <a:srgbClr val="C00000"/>
              </a:solidFill>
            </a:endParaRPr>
          </a:p>
          <a:p>
            <a:pPr algn="ctr"/>
            <a:r>
              <a:rPr lang="en-US" sz="2800" i="1" dirty="0">
                <a:solidFill>
                  <a:schemeClr val="bg1">
                    <a:lumMod val="50000"/>
                  </a:schemeClr>
                </a:solidFill>
              </a:rPr>
              <a:t>Rod may be turned either direction.</a:t>
            </a:r>
            <a:endParaRPr lang="en-US" sz="2400" i="1" dirty="0">
              <a:solidFill>
                <a:schemeClr val="bg1">
                  <a:lumMod val="50000"/>
                </a:schemeClr>
              </a:solidFill>
            </a:endParaRPr>
          </a:p>
        </p:txBody>
      </p:sp>
      <p:sp>
        <p:nvSpPr>
          <p:cNvPr id="10" name="Rectangle 9">
            <a:extLst>
              <a:ext uri="{FF2B5EF4-FFF2-40B4-BE49-F238E27FC236}">
                <a16:creationId xmlns:a16="http://schemas.microsoft.com/office/drawing/2014/main" id="{8726D7E4-155B-43C4-AB6B-C295CD982E01}"/>
              </a:ext>
            </a:extLst>
          </p:cNvPr>
          <p:cNvSpPr/>
          <p:nvPr/>
        </p:nvSpPr>
        <p:spPr>
          <a:xfrm>
            <a:off x="811433" y="6413286"/>
            <a:ext cx="10569134" cy="338554"/>
          </a:xfrm>
          <a:prstGeom prst="rect">
            <a:avLst/>
          </a:prstGeom>
        </p:spPr>
        <p:txBody>
          <a:bodyPr wrap="square">
            <a:spAutoFit/>
          </a:bodyPr>
          <a:lstStyle/>
          <a:p>
            <a:pPr algn="ctr"/>
            <a:r>
              <a:rPr lang="en-US" sz="1600" b="1" dirty="0">
                <a:solidFill>
                  <a:schemeClr val="bg1">
                    <a:lumMod val="50000"/>
                  </a:schemeClr>
                </a:solidFill>
              </a:rPr>
              <a:t>While placing tourniquet, and if able, compress bleeding vascular structures against bone </a:t>
            </a:r>
            <a:r>
              <a:rPr lang="en-US" sz="1600" b="1" dirty="0"/>
              <a:t>regardless of age or size. </a:t>
            </a:r>
            <a:endParaRPr lang="en-US" sz="1600" dirty="0"/>
          </a:p>
        </p:txBody>
      </p:sp>
      <p:sp>
        <p:nvSpPr>
          <p:cNvPr id="11" name="TextBox 10">
            <a:extLst>
              <a:ext uri="{FF2B5EF4-FFF2-40B4-BE49-F238E27FC236}">
                <a16:creationId xmlns:a16="http://schemas.microsoft.com/office/drawing/2014/main" id="{E0407FDC-256F-4AA3-B393-431691568A5D}"/>
              </a:ext>
            </a:extLst>
          </p:cNvPr>
          <p:cNvSpPr txBox="1"/>
          <p:nvPr/>
        </p:nvSpPr>
        <p:spPr>
          <a:xfrm>
            <a:off x="9144719" y="3783247"/>
            <a:ext cx="2494182" cy="738664"/>
          </a:xfrm>
          <a:prstGeom prst="rect">
            <a:avLst/>
          </a:prstGeom>
          <a:solidFill>
            <a:schemeClr val="bg1"/>
          </a:solidFill>
          <a:ln>
            <a:solidFill>
              <a:schemeClr val="tx1"/>
            </a:solidFill>
          </a:ln>
        </p:spPr>
        <p:txBody>
          <a:bodyPr wrap="square" rtlCol="0">
            <a:spAutoFit/>
          </a:bodyPr>
          <a:lstStyle/>
          <a:p>
            <a:pPr algn="ctr"/>
            <a:r>
              <a:rPr lang="en-US" sz="1400" b="1" dirty="0">
                <a:solidFill>
                  <a:srgbClr val="C00000"/>
                </a:solidFill>
              </a:rPr>
              <a:t>MAINTAIN PRESSURE</a:t>
            </a:r>
          </a:p>
          <a:p>
            <a:pPr algn="ctr"/>
            <a:r>
              <a:rPr lang="en-US" sz="1400" dirty="0"/>
              <a:t>on bleeding vessel(s) </a:t>
            </a:r>
          </a:p>
          <a:p>
            <a:pPr algn="ctr"/>
            <a:r>
              <a:rPr lang="en-US" sz="1400" b="1" dirty="0"/>
              <a:t>during tourniquet placement </a:t>
            </a:r>
            <a:endParaRPr lang="en-US" sz="1200" b="1" dirty="0"/>
          </a:p>
        </p:txBody>
      </p:sp>
    </p:spTree>
    <p:extLst>
      <p:ext uri="{BB962C8B-B14F-4D97-AF65-F5344CB8AC3E}">
        <p14:creationId xmlns:p14="http://schemas.microsoft.com/office/powerpoint/2010/main" val="43725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4EFF4C86-939E-48F9-8F8C-75F0DFED9994}"/>
              </a:ext>
            </a:extLst>
          </p:cNvPr>
          <p:cNvSpPr>
            <a:spLocks noGrp="1"/>
          </p:cNvSpPr>
          <p:nvPr>
            <p:ph type="sldNum" sz="quarter" idx="4"/>
          </p:nvPr>
        </p:nvSpPr>
        <p:spPr/>
        <p:txBody>
          <a:bodyPr/>
          <a:lstStyle/>
          <a:p>
            <a:pPr defTabSz="457177">
              <a:defRPr/>
            </a:pPr>
            <a:fld id="{2FED3E49-FDCD-5D46-88C6-CE1FDFB21B04}" type="slidenum">
              <a:rPr lang="en-US" smtClean="0">
                <a:solidFill>
                  <a:prstClr val="white"/>
                </a:solidFill>
              </a:rPr>
              <a:pPr defTabSz="457177">
                <a:defRPr/>
              </a:pPr>
              <a:t>36</a:t>
            </a:fld>
            <a:endParaRPr lang="en-US" dirty="0">
              <a:solidFill>
                <a:prstClr val="white"/>
              </a:solidFill>
            </a:endParaRPr>
          </a:p>
        </p:txBody>
      </p:sp>
      <p:sp>
        <p:nvSpPr>
          <p:cNvPr id="14" name="Rectangle 13">
            <a:extLst>
              <a:ext uri="{FF2B5EF4-FFF2-40B4-BE49-F238E27FC236}">
                <a16:creationId xmlns:a16="http://schemas.microsoft.com/office/drawing/2014/main" id="{9929A126-0C0A-4145-A262-4F4022393497}"/>
              </a:ext>
            </a:extLst>
          </p:cNvPr>
          <p:cNvSpPr/>
          <p:nvPr/>
        </p:nvSpPr>
        <p:spPr>
          <a:xfrm>
            <a:off x="497150" y="260043"/>
            <a:ext cx="10569134" cy="523220"/>
          </a:xfrm>
          <a:prstGeom prst="rect">
            <a:avLst/>
          </a:prstGeom>
        </p:spPr>
        <p:txBody>
          <a:bodyPr wrap="square">
            <a:spAutoFit/>
          </a:bodyPr>
          <a:lstStyle/>
          <a:p>
            <a:r>
              <a:rPr lang="en-US" sz="2800" dirty="0">
                <a:solidFill>
                  <a:schemeClr val="bg1">
                    <a:lumMod val="50000"/>
                  </a:schemeClr>
                </a:solidFill>
              </a:rPr>
              <a:t>Objective 7: </a:t>
            </a:r>
            <a:r>
              <a:rPr lang="en-US" sz="2000" dirty="0">
                <a:solidFill>
                  <a:schemeClr val="bg1">
                    <a:lumMod val="50000"/>
                  </a:schemeClr>
                </a:solidFill>
              </a:rPr>
              <a:t>Discuss and demonstrate tourniquet usage for hemorrhage control. </a:t>
            </a:r>
            <a:endParaRPr lang="en-US" sz="2800" dirty="0">
              <a:solidFill>
                <a:schemeClr val="bg1">
                  <a:lumMod val="50000"/>
                </a:schemeClr>
              </a:solidFill>
            </a:endParaRPr>
          </a:p>
        </p:txBody>
      </p:sp>
      <p:sp>
        <p:nvSpPr>
          <p:cNvPr id="11" name="TextBox 10">
            <a:extLst>
              <a:ext uri="{FF2B5EF4-FFF2-40B4-BE49-F238E27FC236}">
                <a16:creationId xmlns:a16="http://schemas.microsoft.com/office/drawing/2014/main" id="{B0BBA90C-65E1-434B-BA5D-944E4AD0A1F9}"/>
              </a:ext>
            </a:extLst>
          </p:cNvPr>
          <p:cNvSpPr txBox="1"/>
          <p:nvPr/>
        </p:nvSpPr>
        <p:spPr>
          <a:xfrm>
            <a:off x="414854" y="986014"/>
            <a:ext cx="5186289" cy="5186035"/>
          </a:xfrm>
          <a:prstGeom prst="rect">
            <a:avLst/>
          </a:prstGeom>
          <a:noFill/>
        </p:spPr>
        <p:txBody>
          <a:bodyPr wrap="square" rtlCol="0">
            <a:spAutoFit/>
          </a:bodyPr>
          <a:lstStyle/>
          <a:p>
            <a:pPr algn="ctr"/>
            <a:r>
              <a:rPr lang="en-US" sz="3200" b="1" dirty="0">
                <a:solidFill>
                  <a:srgbClr val="C00000"/>
                </a:solidFill>
              </a:rPr>
              <a:t>Secure rod inside clip </a:t>
            </a:r>
          </a:p>
          <a:p>
            <a:pPr algn="ctr"/>
            <a:r>
              <a:rPr lang="en-US" sz="3200" dirty="0">
                <a:solidFill>
                  <a:srgbClr val="C00000"/>
                </a:solidFill>
              </a:rPr>
              <a:t>to lock in place.</a:t>
            </a:r>
          </a:p>
          <a:p>
            <a:pPr algn="ctr"/>
            <a:endParaRPr lang="en-US" sz="1100" dirty="0">
              <a:solidFill>
                <a:srgbClr val="C00000"/>
              </a:solidFill>
            </a:endParaRPr>
          </a:p>
          <a:p>
            <a:pPr algn="ctr"/>
            <a:r>
              <a:rPr lang="en-US" sz="3200" b="1" dirty="0">
                <a:solidFill>
                  <a:srgbClr val="C00000"/>
                </a:solidFill>
              </a:rPr>
              <a:t>CHECK for bleeding </a:t>
            </a:r>
          </a:p>
          <a:p>
            <a:pPr algn="ctr"/>
            <a:r>
              <a:rPr lang="en-US" sz="3200" dirty="0">
                <a:solidFill>
                  <a:srgbClr val="C00000"/>
                </a:solidFill>
              </a:rPr>
              <a:t>and distal pulse.</a:t>
            </a:r>
          </a:p>
          <a:p>
            <a:pPr algn="ctr"/>
            <a:endParaRPr lang="en-US" sz="1100" dirty="0">
              <a:solidFill>
                <a:srgbClr val="C00000"/>
              </a:solidFill>
            </a:endParaRPr>
          </a:p>
          <a:p>
            <a:pPr algn="ctr"/>
            <a:r>
              <a:rPr lang="en-US" sz="2800" i="1" dirty="0"/>
              <a:t>If bleeding NOT controlled, or distal pulse present, consider additional tightening or use of second tourniquet side-by-side</a:t>
            </a:r>
          </a:p>
          <a:p>
            <a:pPr algn="ctr"/>
            <a:r>
              <a:rPr lang="en-US" sz="2800" i="1" dirty="0"/>
              <a:t>with first tourniquet.</a:t>
            </a:r>
          </a:p>
          <a:p>
            <a:pPr algn="ctr"/>
            <a:endParaRPr lang="en-US" sz="1050" i="1" dirty="0">
              <a:solidFill>
                <a:srgbClr val="C00000"/>
              </a:solidFill>
            </a:endParaRPr>
          </a:p>
          <a:p>
            <a:pPr algn="ctr"/>
            <a:r>
              <a:rPr lang="en-US" sz="3200" dirty="0">
                <a:solidFill>
                  <a:srgbClr val="C00000"/>
                </a:solidFill>
              </a:rPr>
              <a:t>Reassess!</a:t>
            </a:r>
          </a:p>
        </p:txBody>
      </p:sp>
      <p:pic>
        <p:nvPicPr>
          <p:cNvPr id="3" name="Picture 2" descr="A close up of a map&#10;&#10;Description automatically generated">
            <a:extLst>
              <a:ext uri="{FF2B5EF4-FFF2-40B4-BE49-F238E27FC236}">
                <a16:creationId xmlns:a16="http://schemas.microsoft.com/office/drawing/2014/main" id="{151EEB9C-9E39-4733-8945-C8976372ED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2744" y="889583"/>
            <a:ext cx="5427823" cy="5300240"/>
          </a:xfrm>
          <a:prstGeom prst="rect">
            <a:avLst/>
          </a:prstGeom>
          <a:ln>
            <a:noFill/>
          </a:ln>
          <a:effectLst>
            <a:outerShdw blurRad="292100" dist="139700" dir="2700000" algn="tl" rotWithShape="0">
              <a:srgbClr val="333333">
                <a:alpha val="65000"/>
              </a:srgbClr>
            </a:outerShdw>
          </a:effectLst>
        </p:spPr>
      </p:pic>
      <p:pic>
        <p:nvPicPr>
          <p:cNvPr id="12" name="Picture 11" descr="A close up of a logo&#10;&#10;Description automatically generated">
            <a:extLst>
              <a:ext uri="{FF2B5EF4-FFF2-40B4-BE49-F238E27FC236}">
                <a16:creationId xmlns:a16="http://schemas.microsoft.com/office/drawing/2014/main" id="{003870E6-FBF8-4B2A-83EF-FEEE6F0FEF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2509">
            <a:off x="9592482" y="2995777"/>
            <a:ext cx="2486741" cy="2725195"/>
          </a:xfrm>
          <a:prstGeom prst="rect">
            <a:avLst/>
          </a:prstGeom>
        </p:spPr>
      </p:pic>
      <p:sp>
        <p:nvSpPr>
          <p:cNvPr id="2" name="TextBox 1">
            <a:extLst>
              <a:ext uri="{FF2B5EF4-FFF2-40B4-BE49-F238E27FC236}">
                <a16:creationId xmlns:a16="http://schemas.microsoft.com/office/drawing/2014/main" id="{7EA6047D-C34C-49B7-AB26-78B3C7764B20}"/>
              </a:ext>
            </a:extLst>
          </p:cNvPr>
          <p:cNvSpPr txBox="1"/>
          <p:nvPr/>
        </p:nvSpPr>
        <p:spPr>
          <a:xfrm>
            <a:off x="10287518" y="4035208"/>
            <a:ext cx="1557531" cy="646331"/>
          </a:xfrm>
          <a:prstGeom prst="rect">
            <a:avLst/>
          </a:prstGeom>
          <a:noFill/>
        </p:spPr>
        <p:txBody>
          <a:bodyPr wrap="square" rtlCol="0">
            <a:spAutoFit/>
          </a:bodyPr>
          <a:lstStyle/>
          <a:p>
            <a:pPr algn="ctr"/>
            <a:r>
              <a:rPr lang="en-US" sz="1200" b="1" dirty="0">
                <a:solidFill>
                  <a:srgbClr val="C00000"/>
                </a:solidFill>
              </a:rPr>
              <a:t>Ensure blood flow </a:t>
            </a:r>
          </a:p>
          <a:p>
            <a:pPr algn="ctr"/>
            <a:r>
              <a:rPr lang="en-US" sz="1200" b="1" dirty="0">
                <a:solidFill>
                  <a:srgbClr val="C00000"/>
                </a:solidFill>
              </a:rPr>
              <a:t>has completely</a:t>
            </a:r>
          </a:p>
          <a:p>
            <a:pPr algn="ctr"/>
            <a:r>
              <a:rPr lang="en-US" sz="1200" b="1" dirty="0">
                <a:solidFill>
                  <a:srgbClr val="C00000"/>
                </a:solidFill>
              </a:rPr>
              <a:t>stopped</a:t>
            </a:r>
          </a:p>
        </p:txBody>
      </p:sp>
      <p:sp>
        <p:nvSpPr>
          <p:cNvPr id="4" name="Rectangle 3">
            <a:extLst>
              <a:ext uri="{FF2B5EF4-FFF2-40B4-BE49-F238E27FC236}">
                <a16:creationId xmlns:a16="http://schemas.microsoft.com/office/drawing/2014/main" id="{A0CFDA91-761E-459C-B4DE-F5083EFFE4FB}"/>
              </a:ext>
            </a:extLst>
          </p:cNvPr>
          <p:cNvSpPr/>
          <p:nvPr/>
        </p:nvSpPr>
        <p:spPr>
          <a:xfrm>
            <a:off x="6015548" y="5747296"/>
            <a:ext cx="4347473" cy="338554"/>
          </a:xfrm>
          <a:prstGeom prst="rect">
            <a:avLst/>
          </a:prstGeom>
        </p:spPr>
        <p:txBody>
          <a:bodyPr wrap="none">
            <a:spAutoFit/>
          </a:bodyPr>
          <a:lstStyle/>
          <a:p>
            <a:pPr algn="ctr"/>
            <a:r>
              <a:rPr lang="en-US" sz="1600" dirty="0"/>
              <a:t>Important:</a:t>
            </a:r>
            <a:r>
              <a:rPr lang="en-US" sz="1600" b="1" dirty="0"/>
              <a:t> </a:t>
            </a:r>
            <a:r>
              <a:rPr lang="en-US" sz="1600" b="1" u="sng" dirty="0"/>
              <a:t>DO NOT CUT </a:t>
            </a:r>
            <a:r>
              <a:rPr lang="en-US" sz="1600" dirty="0"/>
              <a:t>excess tourniquet band!</a:t>
            </a:r>
          </a:p>
        </p:txBody>
      </p:sp>
    </p:spTree>
    <p:extLst>
      <p:ext uri="{BB962C8B-B14F-4D97-AF65-F5344CB8AC3E}">
        <p14:creationId xmlns:p14="http://schemas.microsoft.com/office/powerpoint/2010/main" val="3900480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n animal&#10;&#10;Description automatically generated">
            <a:extLst>
              <a:ext uri="{FF2B5EF4-FFF2-40B4-BE49-F238E27FC236}">
                <a16:creationId xmlns:a16="http://schemas.microsoft.com/office/drawing/2014/main" id="{3F73A670-0D64-4172-80F1-576B25DCD2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2159" y="865927"/>
            <a:ext cx="5480548" cy="5351725"/>
          </a:xfrm>
          <a:prstGeom prst="rect">
            <a:avLst/>
          </a:prstGeom>
          <a:ln>
            <a:noFill/>
          </a:ln>
          <a:effectLst>
            <a:outerShdw blurRad="292100" dist="139700" dir="2700000" algn="tl" rotWithShape="0">
              <a:srgbClr val="333333">
                <a:alpha val="65000"/>
              </a:srgbClr>
            </a:outerShdw>
          </a:effectLst>
        </p:spPr>
      </p:pic>
      <p:sp>
        <p:nvSpPr>
          <p:cNvPr id="8" name="Slide Number Placeholder 7">
            <a:extLst>
              <a:ext uri="{FF2B5EF4-FFF2-40B4-BE49-F238E27FC236}">
                <a16:creationId xmlns:a16="http://schemas.microsoft.com/office/drawing/2014/main" id="{4EFF4C86-939E-48F9-8F8C-75F0DFED9994}"/>
              </a:ext>
            </a:extLst>
          </p:cNvPr>
          <p:cNvSpPr>
            <a:spLocks noGrp="1"/>
          </p:cNvSpPr>
          <p:nvPr>
            <p:ph type="sldNum" sz="quarter" idx="4"/>
          </p:nvPr>
        </p:nvSpPr>
        <p:spPr/>
        <p:txBody>
          <a:bodyPr/>
          <a:lstStyle/>
          <a:p>
            <a:pPr defTabSz="457177">
              <a:defRPr/>
            </a:pPr>
            <a:fld id="{2FED3E49-FDCD-5D46-88C6-CE1FDFB21B04}" type="slidenum">
              <a:rPr lang="en-US" smtClean="0">
                <a:solidFill>
                  <a:prstClr val="white"/>
                </a:solidFill>
              </a:rPr>
              <a:pPr defTabSz="457177">
                <a:defRPr/>
              </a:pPr>
              <a:t>37</a:t>
            </a:fld>
            <a:endParaRPr lang="en-US" dirty="0">
              <a:solidFill>
                <a:prstClr val="white"/>
              </a:solidFill>
            </a:endParaRPr>
          </a:p>
        </p:txBody>
      </p:sp>
      <p:sp>
        <p:nvSpPr>
          <p:cNvPr id="14" name="Rectangle 13">
            <a:extLst>
              <a:ext uri="{FF2B5EF4-FFF2-40B4-BE49-F238E27FC236}">
                <a16:creationId xmlns:a16="http://schemas.microsoft.com/office/drawing/2014/main" id="{9929A126-0C0A-4145-A262-4F4022393497}"/>
              </a:ext>
            </a:extLst>
          </p:cNvPr>
          <p:cNvSpPr/>
          <p:nvPr/>
        </p:nvSpPr>
        <p:spPr>
          <a:xfrm>
            <a:off x="497150" y="260043"/>
            <a:ext cx="10569134" cy="523220"/>
          </a:xfrm>
          <a:prstGeom prst="rect">
            <a:avLst/>
          </a:prstGeom>
        </p:spPr>
        <p:txBody>
          <a:bodyPr wrap="square">
            <a:spAutoFit/>
          </a:bodyPr>
          <a:lstStyle/>
          <a:p>
            <a:r>
              <a:rPr lang="en-US" sz="2800" dirty="0">
                <a:solidFill>
                  <a:schemeClr val="bg1">
                    <a:lumMod val="50000"/>
                  </a:schemeClr>
                </a:solidFill>
              </a:rPr>
              <a:t>Objective 7: </a:t>
            </a:r>
            <a:r>
              <a:rPr lang="en-US" sz="2000" dirty="0">
                <a:solidFill>
                  <a:schemeClr val="bg1">
                    <a:lumMod val="50000"/>
                  </a:schemeClr>
                </a:solidFill>
              </a:rPr>
              <a:t>Discuss and demonstrate tourniquet usage for hemorrhage control. </a:t>
            </a:r>
            <a:endParaRPr lang="en-US" sz="2800" dirty="0">
              <a:solidFill>
                <a:schemeClr val="bg1">
                  <a:lumMod val="50000"/>
                </a:schemeClr>
              </a:solidFill>
            </a:endParaRPr>
          </a:p>
        </p:txBody>
      </p:sp>
      <p:sp>
        <p:nvSpPr>
          <p:cNvPr id="11" name="TextBox 10">
            <a:extLst>
              <a:ext uri="{FF2B5EF4-FFF2-40B4-BE49-F238E27FC236}">
                <a16:creationId xmlns:a16="http://schemas.microsoft.com/office/drawing/2014/main" id="{B0BBA90C-65E1-434B-BA5D-944E4AD0A1F9}"/>
              </a:ext>
            </a:extLst>
          </p:cNvPr>
          <p:cNvSpPr txBox="1"/>
          <p:nvPr/>
        </p:nvSpPr>
        <p:spPr>
          <a:xfrm>
            <a:off x="1265181" y="2644170"/>
            <a:ext cx="3476362" cy="1569660"/>
          </a:xfrm>
          <a:prstGeom prst="rect">
            <a:avLst/>
          </a:prstGeom>
          <a:noFill/>
        </p:spPr>
        <p:txBody>
          <a:bodyPr wrap="square" rtlCol="0">
            <a:spAutoFit/>
          </a:bodyPr>
          <a:lstStyle/>
          <a:p>
            <a:pPr algn="ctr"/>
            <a:r>
              <a:rPr lang="en-US" sz="3200" b="1" dirty="0">
                <a:solidFill>
                  <a:srgbClr val="C00000"/>
                </a:solidFill>
              </a:rPr>
              <a:t>Route band between clips</a:t>
            </a:r>
          </a:p>
          <a:p>
            <a:pPr algn="ctr"/>
            <a:r>
              <a:rPr lang="en-US" sz="3200" b="1" dirty="0">
                <a:solidFill>
                  <a:srgbClr val="C00000"/>
                </a:solidFill>
              </a:rPr>
              <a:t>and over rod.</a:t>
            </a:r>
          </a:p>
        </p:txBody>
      </p:sp>
      <p:pic>
        <p:nvPicPr>
          <p:cNvPr id="12" name="Picture 11" descr="A close up of a logo&#10;&#10;Description automatically generated">
            <a:extLst>
              <a:ext uri="{FF2B5EF4-FFF2-40B4-BE49-F238E27FC236}">
                <a16:creationId xmlns:a16="http://schemas.microsoft.com/office/drawing/2014/main" id="{003870E6-FBF8-4B2A-83EF-FEEE6F0FEF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584571">
            <a:off x="9583339" y="4128486"/>
            <a:ext cx="2486741" cy="2725195"/>
          </a:xfrm>
          <a:prstGeom prst="rect">
            <a:avLst/>
          </a:prstGeom>
        </p:spPr>
      </p:pic>
      <p:sp>
        <p:nvSpPr>
          <p:cNvPr id="2" name="TextBox 1">
            <a:extLst>
              <a:ext uri="{FF2B5EF4-FFF2-40B4-BE49-F238E27FC236}">
                <a16:creationId xmlns:a16="http://schemas.microsoft.com/office/drawing/2014/main" id="{7EA6047D-C34C-49B7-AB26-78B3C7764B20}"/>
              </a:ext>
            </a:extLst>
          </p:cNvPr>
          <p:cNvSpPr txBox="1"/>
          <p:nvPr/>
        </p:nvSpPr>
        <p:spPr>
          <a:xfrm>
            <a:off x="10360183" y="5385395"/>
            <a:ext cx="1557531" cy="461665"/>
          </a:xfrm>
          <a:prstGeom prst="rect">
            <a:avLst/>
          </a:prstGeom>
          <a:noFill/>
        </p:spPr>
        <p:txBody>
          <a:bodyPr wrap="square" rtlCol="0">
            <a:spAutoFit/>
          </a:bodyPr>
          <a:lstStyle/>
          <a:p>
            <a:pPr algn="ctr"/>
            <a:r>
              <a:rPr lang="en-US" sz="1200" b="1" dirty="0">
                <a:solidFill>
                  <a:srgbClr val="C00000"/>
                </a:solidFill>
              </a:rPr>
              <a:t>Monitor </a:t>
            </a:r>
          </a:p>
          <a:p>
            <a:pPr algn="ctr"/>
            <a:r>
              <a:rPr lang="en-US" sz="1200" b="1" dirty="0">
                <a:solidFill>
                  <a:srgbClr val="C00000"/>
                </a:solidFill>
              </a:rPr>
              <a:t>for bleeding</a:t>
            </a:r>
          </a:p>
        </p:txBody>
      </p:sp>
    </p:spTree>
    <p:extLst>
      <p:ext uri="{BB962C8B-B14F-4D97-AF65-F5344CB8AC3E}">
        <p14:creationId xmlns:p14="http://schemas.microsoft.com/office/powerpoint/2010/main" val="2127339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piece of paper&#10;&#10;Description automatically generated">
            <a:extLst>
              <a:ext uri="{FF2B5EF4-FFF2-40B4-BE49-F238E27FC236}">
                <a16:creationId xmlns:a16="http://schemas.microsoft.com/office/drawing/2014/main" id="{B91BD8A6-7568-4C19-9E89-A85A64FD48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0239" y="914742"/>
            <a:ext cx="6868187" cy="5264323"/>
          </a:xfrm>
          <a:prstGeom prst="rect">
            <a:avLst/>
          </a:prstGeom>
          <a:ln>
            <a:noFill/>
          </a:ln>
          <a:effectLst>
            <a:outerShdw blurRad="292100" dist="139700" dir="2700000" algn="tl" rotWithShape="0">
              <a:srgbClr val="333333">
                <a:alpha val="65000"/>
              </a:srgbClr>
            </a:outerShdw>
          </a:effectLst>
        </p:spPr>
      </p:pic>
      <p:sp>
        <p:nvSpPr>
          <p:cNvPr id="8" name="Slide Number Placeholder 7">
            <a:extLst>
              <a:ext uri="{FF2B5EF4-FFF2-40B4-BE49-F238E27FC236}">
                <a16:creationId xmlns:a16="http://schemas.microsoft.com/office/drawing/2014/main" id="{4EFF4C86-939E-48F9-8F8C-75F0DFED9994}"/>
              </a:ext>
            </a:extLst>
          </p:cNvPr>
          <p:cNvSpPr>
            <a:spLocks noGrp="1"/>
          </p:cNvSpPr>
          <p:nvPr>
            <p:ph type="sldNum" sz="quarter" idx="4"/>
          </p:nvPr>
        </p:nvSpPr>
        <p:spPr/>
        <p:txBody>
          <a:bodyPr/>
          <a:lstStyle/>
          <a:p>
            <a:pPr defTabSz="457177">
              <a:defRPr/>
            </a:pPr>
            <a:fld id="{2FED3E49-FDCD-5D46-88C6-CE1FDFB21B04}" type="slidenum">
              <a:rPr lang="en-US" smtClean="0">
                <a:solidFill>
                  <a:prstClr val="white"/>
                </a:solidFill>
              </a:rPr>
              <a:pPr defTabSz="457177">
                <a:defRPr/>
              </a:pPr>
              <a:t>38</a:t>
            </a:fld>
            <a:endParaRPr lang="en-US" dirty="0">
              <a:solidFill>
                <a:prstClr val="white"/>
              </a:solidFill>
            </a:endParaRPr>
          </a:p>
        </p:txBody>
      </p:sp>
      <p:sp>
        <p:nvSpPr>
          <p:cNvPr id="14" name="Rectangle 13">
            <a:extLst>
              <a:ext uri="{FF2B5EF4-FFF2-40B4-BE49-F238E27FC236}">
                <a16:creationId xmlns:a16="http://schemas.microsoft.com/office/drawing/2014/main" id="{9929A126-0C0A-4145-A262-4F4022393497}"/>
              </a:ext>
            </a:extLst>
          </p:cNvPr>
          <p:cNvSpPr/>
          <p:nvPr/>
        </p:nvSpPr>
        <p:spPr>
          <a:xfrm>
            <a:off x="497150" y="260043"/>
            <a:ext cx="10569134" cy="523220"/>
          </a:xfrm>
          <a:prstGeom prst="rect">
            <a:avLst/>
          </a:prstGeom>
        </p:spPr>
        <p:txBody>
          <a:bodyPr wrap="square">
            <a:spAutoFit/>
          </a:bodyPr>
          <a:lstStyle/>
          <a:p>
            <a:r>
              <a:rPr lang="en-US" sz="2800" dirty="0">
                <a:solidFill>
                  <a:schemeClr val="bg1">
                    <a:lumMod val="50000"/>
                  </a:schemeClr>
                </a:solidFill>
              </a:rPr>
              <a:t>Objective 7: </a:t>
            </a:r>
            <a:r>
              <a:rPr lang="en-US" sz="2000" dirty="0">
                <a:solidFill>
                  <a:schemeClr val="bg1">
                    <a:lumMod val="50000"/>
                  </a:schemeClr>
                </a:solidFill>
              </a:rPr>
              <a:t>Discuss and demonstrate tourniquet usage for hemorrhage control. </a:t>
            </a:r>
            <a:endParaRPr lang="en-US" sz="2800" dirty="0">
              <a:solidFill>
                <a:schemeClr val="bg1">
                  <a:lumMod val="50000"/>
                </a:schemeClr>
              </a:solidFill>
            </a:endParaRPr>
          </a:p>
        </p:txBody>
      </p:sp>
      <p:sp>
        <p:nvSpPr>
          <p:cNvPr id="11" name="TextBox 10">
            <a:extLst>
              <a:ext uri="{FF2B5EF4-FFF2-40B4-BE49-F238E27FC236}">
                <a16:creationId xmlns:a16="http://schemas.microsoft.com/office/drawing/2014/main" id="{B0BBA90C-65E1-434B-BA5D-944E4AD0A1F9}"/>
              </a:ext>
            </a:extLst>
          </p:cNvPr>
          <p:cNvSpPr txBox="1"/>
          <p:nvPr/>
        </p:nvSpPr>
        <p:spPr>
          <a:xfrm>
            <a:off x="583574" y="1782867"/>
            <a:ext cx="3750681" cy="3046988"/>
          </a:xfrm>
          <a:prstGeom prst="rect">
            <a:avLst/>
          </a:prstGeom>
          <a:noFill/>
        </p:spPr>
        <p:txBody>
          <a:bodyPr wrap="square" rtlCol="0">
            <a:spAutoFit/>
          </a:bodyPr>
          <a:lstStyle/>
          <a:p>
            <a:pPr algn="ctr"/>
            <a:r>
              <a:rPr lang="en-US" sz="3200" b="1" dirty="0">
                <a:solidFill>
                  <a:srgbClr val="C00000"/>
                </a:solidFill>
              </a:rPr>
              <a:t>Secure rod and band with TIME strap.</a:t>
            </a:r>
          </a:p>
          <a:p>
            <a:pPr algn="ctr"/>
            <a:endParaRPr lang="en-US" sz="3200" dirty="0">
              <a:solidFill>
                <a:srgbClr val="C00000"/>
              </a:solidFill>
            </a:endParaRPr>
          </a:p>
          <a:p>
            <a:pPr algn="ctr"/>
            <a:r>
              <a:rPr lang="en-US" sz="3200" b="1" dirty="0">
                <a:solidFill>
                  <a:srgbClr val="C00000"/>
                </a:solidFill>
              </a:rPr>
              <a:t>Record time of tourniquet application.</a:t>
            </a:r>
          </a:p>
        </p:txBody>
      </p:sp>
      <p:pic>
        <p:nvPicPr>
          <p:cNvPr id="12" name="Picture 11" descr="A close up of a logo&#10;&#10;Description automatically generated">
            <a:extLst>
              <a:ext uri="{FF2B5EF4-FFF2-40B4-BE49-F238E27FC236}">
                <a16:creationId xmlns:a16="http://schemas.microsoft.com/office/drawing/2014/main" id="{003870E6-FBF8-4B2A-83EF-FEEE6F0FEF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6081">
            <a:off x="9451610" y="2672612"/>
            <a:ext cx="2486741" cy="2725195"/>
          </a:xfrm>
          <a:prstGeom prst="rect">
            <a:avLst/>
          </a:prstGeom>
        </p:spPr>
      </p:pic>
      <p:sp>
        <p:nvSpPr>
          <p:cNvPr id="6" name="TextBox 5">
            <a:extLst>
              <a:ext uri="{FF2B5EF4-FFF2-40B4-BE49-F238E27FC236}">
                <a16:creationId xmlns:a16="http://schemas.microsoft.com/office/drawing/2014/main" id="{DCE46AED-09F7-43B4-A24D-3A9FAD03746E}"/>
              </a:ext>
            </a:extLst>
          </p:cNvPr>
          <p:cNvSpPr txBox="1"/>
          <p:nvPr/>
        </p:nvSpPr>
        <p:spPr>
          <a:xfrm rot="11682783">
            <a:off x="7691924" y="2979984"/>
            <a:ext cx="656296" cy="307777"/>
          </a:xfrm>
          <a:prstGeom prst="rect">
            <a:avLst/>
          </a:prstGeom>
          <a:noFill/>
        </p:spPr>
        <p:txBody>
          <a:bodyPr wrap="square" rtlCol="0">
            <a:spAutoFit/>
          </a:bodyPr>
          <a:lstStyle/>
          <a:p>
            <a:r>
              <a:rPr lang="en-US" sz="1400" dirty="0">
                <a:solidFill>
                  <a:srgbClr val="0070C0"/>
                </a:solidFill>
                <a:latin typeface="Comic Sans MS" panose="030F0702030302020204" pitchFamily="66" charset="0"/>
              </a:rPr>
              <a:t>1231</a:t>
            </a:r>
          </a:p>
        </p:txBody>
      </p:sp>
      <p:sp>
        <p:nvSpPr>
          <p:cNvPr id="9" name="TextBox 8">
            <a:extLst>
              <a:ext uri="{FF2B5EF4-FFF2-40B4-BE49-F238E27FC236}">
                <a16:creationId xmlns:a16="http://schemas.microsoft.com/office/drawing/2014/main" id="{1985628D-0626-4CAD-A8B7-C2C74FEA62CF}"/>
              </a:ext>
            </a:extLst>
          </p:cNvPr>
          <p:cNvSpPr txBox="1"/>
          <p:nvPr/>
        </p:nvSpPr>
        <p:spPr>
          <a:xfrm>
            <a:off x="10287518" y="3684611"/>
            <a:ext cx="1557531" cy="461665"/>
          </a:xfrm>
          <a:prstGeom prst="rect">
            <a:avLst/>
          </a:prstGeom>
          <a:noFill/>
        </p:spPr>
        <p:txBody>
          <a:bodyPr wrap="square" rtlCol="0">
            <a:spAutoFit/>
          </a:bodyPr>
          <a:lstStyle/>
          <a:p>
            <a:pPr algn="ctr"/>
            <a:r>
              <a:rPr lang="en-US" sz="1200" b="1" dirty="0">
                <a:solidFill>
                  <a:srgbClr val="C00000"/>
                </a:solidFill>
              </a:rPr>
              <a:t>Monitor </a:t>
            </a:r>
          </a:p>
          <a:p>
            <a:pPr algn="ctr"/>
            <a:r>
              <a:rPr lang="en-US" sz="1200" b="1" dirty="0">
                <a:solidFill>
                  <a:srgbClr val="C00000"/>
                </a:solidFill>
              </a:rPr>
              <a:t>for bleeding</a:t>
            </a:r>
          </a:p>
        </p:txBody>
      </p:sp>
    </p:spTree>
    <p:extLst>
      <p:ext uri="{BB962C8B-B14F-4D97-AF65-F5344CB8AC3E}">
        <p14:creationId xmlns:p14="http://schemas.microsoft.com/office/powerpoint/2010/main" val="154283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9D9B7F-F174-43C5-B01D-2C22C07D3A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8070" y="1000447"/>
            <a:ext cx="6644552" cy="5092912"/>
          </a:xfrm>
          <a:prstGeom prst="rect">
            <a:avLst/>
          </a:prstGeom>
          <a:ln>
            <a:noFill/>
          </a:ln>
          <a:effectLst>
            <a:outerShdw blurRad="292100" dist="139700" dir="2700000" algn="tl" rotWithShape="0">
              <a:srgbClr val="333333">
                <a:alpha val="65000"/>
              </a:srgbClr>
            </a:outerShdw>
          </a:effectLst>
        </p:spPr>
      </p:pic>
      <p:sp>
        <p:nvSpPr>
          <p:cNvPr id="8" name="Slide Number Placeholder 7">
            <a:extLst>
              <a:ext uri="{FF2B5EF4-FFF2-40B4-BE49-F238E27FC236}">
                <a16:creationId xmlns:a16="http://schemas.microsoft.com/office/drawing/2014/main" id="{4EFF4C86-939E-48F9-8F8C-75F0DFED9994}"/>
              </a:ext>
            </a:extLst>
          </p:cNvPr>
          <p:cNvSpPr>
            <a:spLocks noGrp="1"/>
          </p:cNvSpPr>
          <p:nvPr>
            <p:ph type="sldNum" sz="quarter" idx="4"/>
          </p:nvPr>
        </p:nvSpPr>
        <p:spPr/>
        <p:txBody>
          <a:bodyPr/>
          <a:lstStyle/>
          <a:p>
            <a:pPr defTabSz="457177">
              <a:defRPr/>
            </a:pPr>
            <a:fld id="{2FED3E49-FDCD-5D46-88C6-CE1FDFB21B04}" type="slidenum">
              <a:rPr lang="en-US" smtClean="0">
                <a:solidFill>
                  <a:prstClr val="white"/>
                </a:solidFill>
              </a:rPr>
              <a:pPr defTabSz="457177">
                <a:defRPr/>
              </a:pPr>
              <a:t>39</a:t>
            </a:fld>
            <a:endParaRPr lang="en-US" dirty="0">
              <a:solidFill>
                <a:prstClr val="white"/>
              </a:solidFill>
            </a:endParaRPr>
          </a:p>
        </p:txBody>
      </p:sp>
      <p:sp>
        <p:nvSpPr>
          <p:cNvPr id="14" name="Rectangle 13">
            <a:extLst>
              <a:ext uri="{FF2B5EF4-FFF2-40B4-BE49-F238E27FC236}">
                <a16:creationId xmlns:a16="http://schemas.microsoft.com/office/drawing/2014/main" id="{9929A126-0C0A-4145-A262-4F4022393497}"/>
              </a:ext>
            </a:extLst>
          </p:cNvPr>
          <p:cNvSpPr/>
          <p:nvPr/>
        </p:nvSpPr>
        <p:spPr>
          <a:xfrm>
            <a:off x="497150" y="260043"/>
            <a:ext cx="10569134" cy="523220"/>
          </a:xfrm>
          <a:prstGeom prst="rect">
            <a:avLst/>
          </a:prstGeom>
        </p:spPr>
        <p:txBody>
          <a:bodyPr wrap="square">
            <a:spAutoFit/>
          </a:bodyPr>
          <a:lstStyle/>
          <a:p>
            <a:r>
              <a:rPr lang="en-US" sz="2800" dirty="0">
                <a:solidFill>
                  <a:schemeClr val="bg1">
                    <a:lumMod val="50000"/>
                  </a:schemeClr>
                </a:solidFill>
              </a:rPr>
              <a:t>Objective 7: </a:t>
            </a:r>
            <a:r>
              <a:rPr lang="en-US" sz="2000" dirty="0">
                <a:solidFill>
                  <a:schemeClr val="bg1">
                    <a:lumMod val="50000"/>
                  </a:schemeClr>
                </a:solidFill>
              </a:rPr>
              <a:t>Discuss and demonstrate tourniquet usage for hemorrhage control. </a:t>
            </a:r>
            <a:endParaRPr lang="en-US" sz="2800" dirty="0">
              <a:solidFill>
                <a:schemeClr val="bg1">
                  <a:lumMod val="50000"/>
                </a:schemeClr>
              </a:solidFill>
            </a:endParaRPr>
          </a:p>
        </p:txBody>
      </p:sp>
      <p:sp>
        <p:nvSpPr>
          <p:cNvPr id="11" name="TextBox 10">
            <a:extLst>
              <a:ext uri="{FF2B5EF4-FFF2-40B4-BE49-F238E27FC236}">
                <a16:creationId xmlns:a16="http://schemas.microsoft.com/office/drawing/2014/main" id="{B0BBA90C-65E1-434B-BA5D-944E4AD0A1F9}"/>
              </a:ext>
            </a:extLst>
          </p:cNvPr>
          <p:cNvSpPr txBox="1"/>
          <p:nvPr/>
        </p:nvSpPr>
        <p:spPr>
          <a:xfrm>
            <a:off x="749378" y="2762073"/>
            <a:ext cx="3438815" cy="1569660"/>
          </a:xfrm>
          <a:prstGeom prst="rect">
            <a:avLst/>
          </a:prstGeom>
          <a:noFill/>
        </p:spPr>
        <p:txBody>
          <a:bodyPr wrap="square" rtlCol="0">
            <a:spAutoFit/>
          </a:bodyPr>
          <a:lstStyle/>
          <a:p>
            <a:pPr algn="ctr"/>
            <a:r>
              <a:rPr lang="en-US" sz="3200" dirty="0"/>
              <a:t>Dress and bandage wound </a:t>
            </a:r>
            <a:r>
              <a:rPr lang="en-US" sz="3200" i="1" dirty="0"/>
              <a:t>if situation and time permit.</a:t>
            </a:r>
          </a:p>
        </p:txBody>
      </p:sp>
      <p:pic>
        <p:nvPicPr>
          <p:cNvPr id="12" name="Picture 11" descr="A close up of a logo&#10;&#10;Description automatically generated">
            <a:extLst>
              <a:ext uri="{FF2B5EF4-FFF2-40B4-BE49-F238E27FC236}">
                <a16:creationId xmlns:a16="http://schemas.microsoft.com/office/drawing/2014/main" id="{003870E6-FBF8-4B2A-83EF-FEEE6F0FEF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354170">
            <a:off x="9138012" y="2283081"/>
            <a:ext cx="2486741" cy="2725195"/>
          </a:xfrm>
          <a:prstGeom prst="rect">
            <a:avLst/>
          </a:prstGeom>
        </p:spPr>
      </p:pic>
      <p:sp>
        <p:nvSpPr>
          <p:cNvPr id="6" name="TextBox 5">
            <a:extLst>
              <a:ext uri="{FF2B5EF4-FFF2-40B4-BE49-F238E27FC236}">
                <a16:creationId xmlns:a16="http://schemas.microsoft.com/office/drawing/2014/main" id="{DCE46AED-09F7-43B4-A24D-3A9FAD03746E}"/>
              </a:ext>
            </a:extLst>
          </p:cNvPr>
          <p:cNvSpPr txBox="1"/>
          <p:nvPr/>
        </p:nvSpPr>
        <p:spPr>
          <a:xfrm rot="11682783">
            <a:off x="7667711" y="2981617"/>
            <a:ext cx="656296" cy="307777"/>
          </a:xfrm>
          <a:prstGeom prst="rect">
            <a:avLst/>
          </a:prstGeom>
          <a:noFill/>
        </p:spPr>
        <p:txBody>
          <a:bodyPr wrap="square" rtlCol="0">
            <a:spAutoFit/>
          </a:bodyPr>
          <a:lstStyle/>
          <a:p>
            <a:r>
              <a:rPr lang="en-US" sz="1400" dirty="0">
                <a:solidFill>
                  <a:srgbClr val="0070C0"/>
                </a:solidFill>
                <a:latin typeface="Comic Sans MS" panose="030F0702030302020204" pitchFamily="66" charset="0"/>
              </a:rPr>
              <a:t>1231</a:t>
            </a:r>
          </a:p>
        </p:txBody>
      </p:sp>
      <p:sp>
        <p:nvSpPr>
          <p:cNvPr id="9" name="TextBox 8">
            <a:extLst>
              <a:ext uri="{FF2B5EF4-FFF2-40B4-BE49-F238E27FC236}">
                <a16:creationId xmlns:a16="http://schemas.microsoft.com/office/drawing/2014/main" id="{1985628D-0626-4CAD-A8B7-C2C74FEA62CF}"/>
              </a:ext>
            </a:extLst>
          </p:cNvPr>
          <p:cNvSpPr txBox="1"/>
          <p:nvPr/>
        </p:nvSpPr>
        <p:spPr>
          <a:xfrm>
            <a:off x="5504525" y="5057967"/>
            <a:ext cx="2595860" cy="646331"/>
          </a:xfrm>
          <a:prstGeom prst="rect">
            <a:avLst/>
          </a:prstGeom>
          <a:noFill/>
          <a:ln>
            <a:solidFill>
              <a:schemeClr val="tx1"/>
            </a:solidFill>
          </a:ln>
        </p:spPr>
        <p:txBody>
          <a:bodyPr wrap="square" rtlCol="0">
            <a:spAutoFit/>
          </a:bodyPr>
          <a:lstStyle/>
          <a:p>
            <a:pPr algn="ctr"/>
            <a:r>
              <a:rPr lang="en-US" dirty="0">
                <a:solidFill>
                  <a:srgbClr val="C00000"/>
                </a:solidFill>
              </a:rPr>
              <a:t>Continue monitoring</a:t>
            </a:r>
          </a:p>
          <a:p>
            <a:pPr algn="ctr"/>
            <a:r>
              <a:rPr lang="en-US" dirty="0">
                <a:solidFill>
                  <a:srgbClr val="C00000"/>
                </a:solidFill>
              </a:rPr>
              <a:t>patient for bleeding</a:t>
            </a:r>
          </a:p>
        </p:txBody>
      </p:sp>
    </p:spTree>
    <p:extLst>
      <p:ext uri="{BB962C8B-B14F-4D97-AF65-F5344CB8AC3E}">
        <p14:creationId xmlns:p14="http://schemas.microsoft.com/office/powerpoint/2010/main" val="321633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marL="0" marR="0" lvl="0" indent="0" algn="ctr" defTabSz="457177" rtl="0" eaLnBrk="1" fontAlgn="auto" latinLnBrk="0" hangingPunct="1">
              <a:lnSpc>
                <a:spcPct val="100000"/>
              </a:lnSpc>
              <a:spcBef>
                <a:spcPts val="0"/>
              </a:spcBef>
              <a:spcAft>
                <a:spcPts val="0"/>
              </a:spcAft>
              <a:buClrTx/>
              <a:buSzTx/>
              <a:buFontTx/>
              <a:buNone/>
              <a:tabLst/>
              <a:defRPr/>
            </a:pPr>
            <a:fld id="{2FED3E49-FDCD-5D46-88C6-CE1FDFB21B04}" type="slidenum">
              <a:rPr kumimoji="0" lang="en-US" sz="1001"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457177" rtl="0" eaLnBrk="1" fontAlgn="auto" latinLnBrk="0" hangingPunct="1">
                <a:lnSpc>
                  <a:spcPct val="100000"/>
                </a:lnSpc>
                <a:spcBef>
                  <a:spcPts val="0"/>
                </a:spcBef>
                <a:spcAft>
                  <a:spcPts val="0"/>
                </a:spcAft>
                <a:buClrTx/>
                <a:buSzTx/>
                <a:buFontTx/>
                <a:buNone/>
                <a:tabLst/>
                <a:defRPr/>
              </a:pPr>
              <a:t>4</a:t>
            </a:fld>
            <a:endParaRPr kumimoji="0" lang="en-US" sz="100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ADD00E2-406A-47A7-86CC-8AD42E7DFCE6}"/>
              </a:ext>
            </a:extLst>
          </p:cNvPr>
          <p:cNvSpPr/>
          <p:nvPr/>
        </p:nvSpPr>
        <p:spPr>
          <a:xfrm>
            <a:off x="398987" y="260043"/>
            <a:ext cx="2157782" cy="523220"/>
          </a:xfrm>
          <a:prstGeom prst="rect">
            <a:avLst/>
          </a:prstGeom>
        </p:spPr>
        <p:txBody>
          <a:bodyPr wrap="square">
            <a:spAutoFit/>
          </a:bodyPr>
          <a:lstStyle/>
          <a:p>
            <a:r>
              <a:rPr lang="en-US" sz="2800" dirty="0">
                <a:solidFill>
                  <a:schemeClr val="bg1">
                    <a:lumMod val="50000"/>
                  </a:schemeClr>
                </a:solidFill>
              </a:rPr>
              <a:t>Objectives</a:t>
            </a:r>
            <a:r>
              <a:rPr lang="en-US" sz="2000" dirty="0">
                <a:solidFill>
                  <a:schemeClr val="bg1">
                    <a:lumMod val="50000"/>
                  </a:schemeClr>
                </a:solidFill>
              </a:rPr>
              <a:t> </a:t>
            </a:r>
          </a:p>
        </p:txBody>
      </p:sp>
      <p:sp>
        <p:nvSpPr>
          <p:cNvPr id="4" name="Rectangle 3">
            <a:extLst>
              <a:ext uri="{FF2B5EF4-FFF2-40B4-BE49-F238E27FC236}">
                <a16:creationId xmlns:a16="http://schemas.microsoft.com/office/drawing/2014/main" id="{E0FD6082-0584-4CE7-9146-6ED1511079E4}"/>
              </a:ext>
            </a:extLst>
          </p:cNvPr>
          <p:cNvSpPr/>
          <p:nvPr/>
        </p:nvSpPr>
        <p:spPr>
          <a:xfrm>
            <a:off x="512064" y="879570"/>
            <a:ext cx="11237976" cy="867930"/>
          </a:xfrm>
          <a:prstGeom prst="rect">
            <a:avLst/>
          </a:prstGeom>
        </p:spPr>
        <p:txBody>
          <a:bodyPr wrap="square">
            <a:spAutoFit/>
          </a:bodyPr>
          <a:lstStyle/>
          <a:p>
            <a:pPr lvl="0" defTabSz="914377">
              <a:lnSpc>
                <a:spcPct val="90000"/>
              </a:lnSpc>
              <a:spcBef>
                <a:spcPts val="1000"/>
              </a:spcBef>
            </a:pPr>
            <a:r>
              <a:rPr lang="en-US" sz="2800" dirty="0">
                <a:solidFill>
                  <a:prstClr val="black"/>
                </a:solidFill>
              </a:rPr>
              <a:t>At the conclusion of this didactic </a:t>
            </a:r>
            <a:r>
              <a:rPr lang="en-US" sz="2800" i="1" dirty="0">
                <a:solidFill>
                  <a:schemeClr val="bg1">
                    <a:lumMod val="50000"/>
                  </a:schemeClr>
                </a:solidFill>
              </a:rPr>
              <a:t>and recommended hands-on</a:t>
            </a:r>
            <a:r>
              <a:rPr lang="en-US" sz="2800" i="1" dirty="0">
                <a:solidFill>
                  <a:prstClr val="black"/>
                </a:solidFill>
              </a:rPr>
              <a:t> </a:t>
            </a:r>
            <a:r>
              <a:rPr lang="en-US" sz="2800" dirty="0">
                <a:solidFill>
                  <a:prstClr val="black"/>
                </a:solidFill>
              </a:rPr>
              <a:t>training session, you should be able to:</a:t>
            </a:r>
          </a:p>
        </p:txBody>
      </p:sp>
      <p:sp>
        <p:nvSpPr>
          <p:cNvPr id="2" name="Rectangle 1">
            <a:extLst>
              <a:ext uri="{FF2B5EF4-FFF2-40B4-BE49-F238E27FC236}">
                <a16:creationId xmlns:a16="http://schemas.microsoft.com/office/drawing/2014/main" id="{35D26D67-EC82-4268-8839-A914E7B4C38B}"/>
              </a:ext>
            </a:extLst>
          </p:cNvPr>
          <p:cNvSpPr/>
          <p:nvPr/>
        </p:nvSpPr>
        <p:spPr>
          <a:xfrm>
            <a:off x="477012" y="1683458"/>
            <a:ext cx="11608376" cy="3913059"/>
          </a:xfrm>
          <a:prstGeom prst="rect">
            <a:avLst/>
          </a:prstGeom>
        </p:spPr>
        <p:txBody>
          <a:bodyPr wrap="square">
            <a:spAutoFit/>
          </a:bodyPr>
          <a:lstStyle/>
          <a:p>
            <a:pPr marL="342900" indent="-342900">
              <a:lnSpc>
                <a:spcPct val="150000"/>
              </a:lnSpc>
              <a:buFont typeface="+mj-lt"/>
              <a:buAutoNum type="arabicPeriod"/>
            </a:pPr>
            <a:r>
              <a:rPr lang="en-US" sz="2400" dirty="0"/>
              <a:t>List five established methods to</a:t>
            </a:r>
            <a:r>
              <a:rPr lang="en-US" sz="2400" b="1" dirty="0">
                <a:solidFill>
                  <a:srgbClr val="C00000"/>
                </a:solidFill>
              </a:rPr>
              <a:t> control hemorrhage</a:t>
            </a:r>
            <a:r>
              <a:rPr lang="en-US" sz="2400" dirty="0">
                <a:solidFill>
                  <a:srgbClr val="C00000"/>
                </a:solidFill>
              </a:rPr>
              <a:t>.</a:t>
            </a:r>
          </a:p>
          <a:p>
            <a:pPr marL="342900" indent="-342900">
              <a:lnSpc>
                <a:spcPct val="150000"/>
              </a:lnSpc>
              <a:buFont typeface="+mj-lt"/>
              <a:buAutoNum type="arabicPeriod"/>
            </a:pPr>
            <a:r>
              <a:rPr lang="en-US" sz="2400" dirty="0"/>
              <a:t>Describe </a:t>
            </a:r>
            <a:r>
              <a:rPr lang="en-US" sz="2400" b="1" dirty="0">
                <a:solidFill>
                  <a:srgbClr val="C00000"/>
                </a:solidFill>
              </a:rPr>
              <a:t>small limb </a:t>
            </a:r>
            <a:r>
              <a:rPr lang="en-US" sz="2400" dirty="0"/>
              <a:t>anatomy and </a:t>
            </a:r>
            <a:r>
              <a:rPr lang="en-US" sz="2400" b="1" dirty="0">
                <a:solidFill>
                  <a:srgbClr val="C00000"/>
                </a:solidFill>
              </a:rPr>
              <a:t>related challenges to hemorrhage control</a:t>
            </a:r>
            <a:r>
              <a:rPr lang="en-US" sz="2400" dirty="0">
                <a:solidFill>
                  <a:srgbClr val="C00000"/>
                </a:solidFill>
              </a:rPr>
              <a:t>.</a:t>
            </a:r>
          </a:p>
          <a:p>
            <a:pPr marL="342900" indent="-342900">
              <a:lnSpc>
                <a:spcPct val="150000"/>
              </a:lnSpc>
              <a:buFont typeface="+mj-lt"/>
              <a:buAutoNum type="arabicPeriod"/>
            </a:pPr>
            <a:r>
              <a:rPr lang="en-US" sz="2400" dirty="0"/>
              <a:t>Discuss </a:t>
            </a:r>
            <a:r>
              <a:rPr lang="en-US" sz="2400" i="1" dirty="0">
                <a:solidFill>
                  <a:schemeClr val="bg1">
                    <a:lumMod val="50000"/>
                  </a:schemeClr>
                </a:solidFill>
              </a:rPr>
              <a:t>and demonstrate </a:t>
            </a:r>
            <a:r>
              <a:rPr lang="en-US" sz="2400" b="1" dirty="0">
                <a:solidFill>
                  <a:srgbClr val="C00000"/>
                </a:solidFill>
              </a:rPr>
              <a:t>direct pressure </a:t>
            </a:r>
            <a:r>
              <a:rPr lang="en-US" sz="2400" dirty="0">
                <a:solidFill>
                  <a:schemeClr val="tx1">
                    <a:lumMod val="95000"/>
                    <a:lumOff val="5000"/>
                  </a:schemeClr>
                </a:solidFill>
              </a:rPr>
              <a:t>for minimal bleeding</a:t>
            </a:r>
            <a:r>
              <a:rPr lang="en-US" sz="2400" dirty="0"/>
              <a:t>.</a:t>
            </a:r>
            <a:endParaRPr lang="en-US" sz="2400" dirty="0">
              <a:solidFill>
                <a:srgbClr val="C00000"/>
              </a:solidFill>
            </a:endParaRPr>
          </a:p>
          <a:p>
            <a:pPr marL="342900" indent="-342900">
              <a:lnSpc>
                <a:spcPct val="150000"/>
              </a:lnSpc>
              <a:buFont typeface="+mj-lt"/>
              <a:buAutoNum type="arabicPeriod"/>
            </a:pPr>
            <a:r>
              <a:rPr lang="en-US" sz="2400" dirty="0"/>
              <a:t>Discuss </a:t>
            </a:r>
            <a:r>
              <a:rPr lang="en-US" sz="2400" i="1" dirty="0">
                <a:solidFill>
                  <a:schemeClr val="bg1">
                    <a:lumMod val="50000"/>
                  </a:schemeClr>
                </a:solidFill>
              </a:rPr>
              <a:t>and demonstrate </a:t>
            </a:r>
            <a:r>
              <a:rPr lang="en-US" sz="2400" b="1" dirty="0">
                <a:solidFill>
                  <a:srgbClr val="C00000"/>
                </a:solidFill>
              </a:rPr>
              <a:t>digital pressure</a:t>
            </a:r>
            <a:r>
              <a:rPr lang="en-US" sz="2400" dirty="0">
                <a:solidFill>
                  <a:schemeClr val="tx1">
                    <a:lumMod val="95000"/>
                    <a:lumOff val="5000"/>
                  </a:schemeClr>
                </a:solidFill>
              </a:rPr>
              <a:t> for </a:t>
            </a:r>
            <a:r>
              <a:rPr lang="en-US" sz="2400" dirty="0"/>
              <a:t>hemorrhage control.</a:t>
            </a:r>
          </a:p>
          <a:p>
            <a:pPr marL="342900" indent="-342900">
              <a:lnSpc>
                <a:spcPct val="150000"/>
              </a:lnSpc>
              <a:buFont typeface="+mj-lt"/>
              <a:buAutoNum type="arabicPeriod"/>
            </a:pPr>
            <a:r>
              <a:rPr lang="en-US" sz="2400" dirty="0"/>
              <a:t>Discuss </a:t>
            </a:r>
            <a:r>
              <a:rPr lang="en-US" sz="2400" i="1" dirty="0">
                <a:solidFill>
                  <a:schemeClr val="bg1">
                    <a:lumMod val="50000"/>
                  </a:schemeClr>
                </a:solidFill>
              </a:rPr>
              <a:t>and demonstrate </a:t>
            </a:r>
            <a:r>
              <a:rPr lang="en-US" sz="2400" b="1" dirty="0">
                <a:solidFill>
                  <a:srgbClr val="C00000"/>
                </a:solidFill>
              </a:rPr>
              <a:t>wound packing</a:t>
            </a:r>
            <a:r>
              <a:rPr lang="en-US" sz="2400" dirty="0">
                <a:solidFill>
                  <a:srgbClr val="C00000"/>
                </a:solidFill>
              </a:rPr>
              <a:t> </a:t>
            </a:r>
            <a:r>
              <a:rPr lang="en-US" sz="2400" dirty="0"/>
              <a:t>for hemorrhage control. </a:t>
            </a:r>
          </a:p>
          <a:p>
            <a:pPr marL="342900" indent="-342900">
              <a:lnSpc>
                <a:spcPct val="150000"/>
              </a:lnSpc>
              <a:buFont typeface="+mj-lt"/>
              <a:buAutoNum type="arabicPeriod"/>
            </a:pPr>
            <a:r>
              <a:rPr lang="en-US" sz="2400" dirty="0"/>
              <a:t>Discuss </a:t>
            </a:r>
            <a:r>
              <a:rPr lang="en-US" sz="2400" i="1" dirty="0">
                <a:solidFill>
                  <a:schemeClr val="bg1">
                    <a:lumMod val="50000"/>
                  </a:schemeClr>
                </a:solidFill>
              </a:rPr>
              <a:t>and demonstrate</a:t>
            </a:r>
            <a:r>
              <a:rPr lang="en-US" sz="2400" i="1" dirty="0"/>
              <a:t> </a:t>
            </a:r>
            <a:r>
              <a:rPr lang="en-US" sz="2400" dirty="0"/>
              <a:t>use of a </a:t>
            </a:r>
            <a:r>
              <a:rPr lang="en-US" sz="2400" b="1" dirty="0">
                <a:solidFill>
                  <a:srgbClr val="C00000"/>
                </a:solidFill>
              </a:rPr>
              <a:t>pressure bandage</a:t>
            </a:r>
            <a:r>
              <a:rPr lang="en-US" sz="2400" dirty="0">
                <a:solidFill>
                  <a:srgbClr val="C00000"/>
                </a:solidFill>
              </a:rPr>
              <a:t> </a:t>
            </a:r>
            <a:r>
              <a:rPr lang="en-US" sz="2400" dirty="0"/>
              <a:t>for hemorrhage control.</a:t>
            </a:r>
          </a:p>
          <a:p>
            <a:pPr marL="342900" indent="-342900">
              <a:lnSpc>
                <a:spcPct val="150000"/>
              </a:lnSpc>
              <a:buFont typeface="+mj-lt"/>
              <a:buAutoNum type="arabicPeriod"/>
            </a:pPr>
            <a:r>
              <a:rPr lang="en-US" sz="2400" dirty="0"/>
              <a:t>Discuss </a:t>
            </a:r>
            <a:r>
              <a:rPr lang="en-US" sz="2400" i="1" dirty="0">
                <a:solidFill>
                  <a:schemeClr val="bg1">
                    <a:lumMod val="50000"/>
                  </a:schemeClr>
                </a:solidFill>
              </a:rPr>
              <a:t>and demonstrate</a:t>
            </a:r>
            <a:r>
              <a:rPr lang="en-US" sz="2400" i="1" dirty="0">
                <a:solidFill>
                  <a:srgbClr val="C00000"/>
                </a:solidFill>
              </a:rPr>
              <a:t> </a:t>
            </a:r>
            <a:r>
              <a:rPr lang="en-US" sz="2400" b="1" dirty="0">
                <a:solidFill>
                  <a:srgbClr val="C00000"/>
                </a:solidFill>
              </a:rPr>
              <a:t>tourniquet</a:t>
            </a:r>
            <a:r>
              <a:rPr lang="en-US" sz="2400" b="1" dirty="0"/>
              <a:t> </a:t>
            </a:r>
            <a:r>
              <a:rPr lang="en-US" sz="2400" b="1" dirty="0">
                <a:solidFill>
                  <a:srgbClr val="C00000"/>
                </a:solidFill>
              </a:rPr>
              <a:t>usage </a:t>
            </a:r>
            <a:r>
              <a:rPr lang="en-US" sz="2400" dirty="0">
                <a:solidFill>
                  <a:schemeClr val="tx1">
                    <a:lumMod val="95000"/>
                    <a:lumOff val="5000"/>
                  </a:schemeClr>
                </a:solidFill>
              </a:rPr>
              <a:t>for hemorrhage control.</a:t>
            </a:r>
            <a:endParaRPr lang="en-US" sz="2400" b="1" dirty="0">
              <a:solidFill>
                <a:srgbClr val="C00000"/>
              </a:solidFill>
            </a:endParaRPr>
          </a:p>
        </p:txBody>
      </p:sp>
      <p:sp>
        <p:nvSpPr>
          <p:cNvPr id="5" name="Rectangle 4">
            <a:extLst>
              <a:ext uri="{FF2B5EF4-FFF2-40B4-BE49-F238E27FC236}">
                <a16:creationId xmlns:a16="http://schemas.microsoft.com/office/drawing/2014/main" id="{B97F2D6D-535C-45C3-A7DF-8177D60AFB26}"/>
              </a:ext>
            </a:extLst>
          </p:cNvPr>
          <p:cNvSpPr/>
          <p:nvPr/>
        </p:nvSpPr>
        <p:spPr>
          <a:xfrm>
            <a:off x="1002371" y="5689889"/>
            <a:ext cx="10257361" cy="577081"/>
          </a:xfrm>
          <a:prstGeom prst="rect">
            <a:avLst/>
          </a:prstGeom>
        </p:spPr>
        <p:txBody>
          <a:bodyPr wrap="square">
            <a:spAutoFit/>
          </a:bodyPr>
          <a:lstStyle/>
          <a:p>
            <a:r>
              <a:rPr lang="en-US" sz="1050" b="1" dirty="0">
                <a:solidFill>
                  <a:srgbClr val="000000"/>
                </a:solidFill>
                <a:latin typeface="Open Sans"/>
              </a:rPr>
              <a:t>“Uncontrolled bleeding is the number one cause of preventable death from trauma. The greater the number of people who know how to control bleeding in an </a:t>
            </a:r>
          </a:p>
          <a:p>
            <a:r>
              <a:rPr lang="en-US" sz="1050" b="1" dirty="0">
                <a:solidFill>
                  <a:srgbClr val="000000"/>
                </a:solidFill>
                <a:latin typeface="Open Sans"/>
              </a:rPr>
              <a:t>injured patient, the greater the chances a victim has of surviving that injury.”</a:t>
            </a:r>
            <a:r>
              <a:rPr lang="en-US" sz="1050" b="1" dirty="0"/>
              <a:t> </a:t>
            </a:r>
            <a:r>
              <a:rPr lang="en-US" sz="1050" dirty="0"/>
              <a:t>Pons PT, Jacobs L. (2017.) What everyone should know to stop bleeding after an injury. </a:t>
            </a:r>
          </a:p>
          <a:p>
            <a:r>
              <a:rPr lang="en-US" sz="1050" i="1" dirty="0"/>
              <a:t>BleedingControl.org</a:t>
            </a:r>
            <a:r>
              <a:rPr lang="en-US" sz="1050" dirty="0"/>
              <a:t>. Retrieved from www.bleedingcontrol.org/~/media/bleedingcontrol/files/stop%20the%20bleed%20booklet.ashx.</a:t>
            </a:r>
          </a:p>
        </p:txBody>
      </p:sp>
      <p:sp>
        <p:nvSpPr>
          <p:cNvPr id="6" name="TextBox 5">
            <a:extLst>
              <a:ext uri="{FF2B5EF4-FFF2-40B4-BE49-F238E27FC236}">
                <a16:creationId xmlns:a16="http://schemas.microsoft.com/office/drawing/2014/main" id="{749A7295-4714-448B-85D5-6243947402BE}"/>
              </a:ext>
            </a:extLst>
          </p:cNvPr>
          <p:cNvSpPr txBox="1"/>
          <p:nvPr/>
        </p:nvSpPr>
        <p:spPr>
          <a:xfrm>
            <a:off x="9522078" y="3572546"/>
            <a:ext cx="2563310" cy="923330"/>
          </a:xfrm>
          <a:prstGeom prst="rect">
            <a:avLst/>
          </a:prstGeom>
          <a:noFill/>
        </p:spPr>
        <p:txBody>
          <a:bodyPr wrap="square" rtlCol="0">
            <a:spAutoFit/>
          </a:bodyPr>
          <a:lstStyle/>
          <a:p>
            <a:r>
              <a:rPr lang="en-US" i="1" dirty="0">
                <a:solidFill>
                  <a:schemeClr val="bg1">
                    <a:lumMod val="50000"/>
                  </a:schemeClr>
                </a:solidFill>
              </a:rPr>
              <a:t>Shown in two locations:</a:t>
            </a:r>
          </a:p>
          <a:p>
            <a:pPr marL="342900" indent="-342900">
              <a:buAutoNum type="alphaUcPeriod"/>
            </a:pPr>
            <a:r>
              <a:rPr lang="en-US" i="1" dirty="0">
                <a:solidFill>
                  <a:srgbClr val="0070C0"/>
                </a:solidFill>
              </a:rPr>
              <a:t>Junctional</a:t>
            </a:r>
          </a:p>
          <a:p>
            <a:pPr marL="342900" indent="-342900">
              <a:buAutoNum type="alphaUcPeriod"/>
            </a:pPr>
            <a:r>
              <a:rPr lang="en-US" i="1" dirty="0">
                <a:solidFill>
                  <a:srgbClr val="00B050"/>
                </a:solidFill>
              </a:rPr>
              <a:t>Extremity</a:t>
            </a:r>
            <a:r>
              <a:rPr lang="en-US" i="1" dirty="0">
                <a:solidFill>
                  <a:schemeClr val="bg1">
                    <a:lumMod val="50000"/>
                  </a:schemeClr>
                </a:solidFill>
              </a:rPr>
              <a:t>  </a:t>
            </a:r>
          </a:p>
        </p:txBody>
      </p:sp>
      <p:sp>
        <p:nvSpPr>
          <p:cNvPr id="9" name="Right Brace 8">
            <a:extLst>
              <a:ext uri="{FF2B5EF4-FFF2-40B4-BE49-F238E27FC236}">
                <a16:creationId xmlns:a16="http://schemas.microsoft.com/office/drawing/2014/main" id="{37AE693C-BFDB-4D5C-AC31-429011288E57}"/>
              </a:ext>
            </a:extLst>
          </p:cNvPr>
          <p:cNvSpPr/>
          <p:nvPr/>
        </p:nvSpPr>
        <p:spPr>
          <a:xfrm>
            <a:off x="9131920" y="3572546"/>
            <a:ext cx="155448" cy="914400"/>
          </a:xfrm>
          <a:prstGeom prst="rightBrace">
            <a:avLst/>
          </a:prstGeom>
          <a:ln w="349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05728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40</a:t>
            </a:fld>
            <a:endParaRPr lang="en-US" dirty="0">
              <a:solidFill>
                <a:prstClr val="white"/>
              </a:solidFill>
            </a:endParaRPr>
          </a:p>
        </p:txBody>
      </p:sp>
      <p:sp>
        <p:nvSpPr>
          <p:cNvPr id="9" name="Rectangle 8">
            <a:extLst>
              <a:ext uri="{FF2B5EF4-FFF2-40B4-BE49-F238E27FC236}">
                <a16:creationId xmlns:a16="http://schemas.microsoft.com/office/drawing/2014/main" id="{A84AC23F-A22D-4865-8DEF-0A9E1FD42998}"/>
              </a:ext>
            </a:extLst>
          </p:cNvPr>
          <p:cNvSpPr/>
          <p:nvPr/>
        </p:nvSpPr>
        <p:spPr>
          <a:xfrm>
            <a:off x="1596431" y="963705"/>
            <a:ext cx="8999137" cy="523220"/>
          </a:xfrm>
          <a:prstGeom prst="rect">
            <a:avLst/>
          </a:prstGeom>
        </p:spPr>
        <p:txBody>
          <a:bodyPr wrap="square">
            <a:spAutoFit/>
          </a:bodyPr>
          <a:lstStyle/>
          <a:p>
            <a:pPr algn="ctr"/>
            <a:r>
              <a:rPr lang="en-US" sz="2800" b="1" dirty="0">
                <a:solidFill>
                  <a:schemeClr val="bg1">
                    <a:lumMod val="50000"/>
                  </a:schemeClr>
                </a:solidFill>
                <a:latin typeface="+mj-lt"/>
              </a:rPr>
              <a:t>Small Limb Specific Scientific Evidence</a:t>
            </a:r>
          </a:p>
        </p:txBody>
      </p:sp>
      <p:sp>
        <p:nvSpPr>
          <p:cNvPr id="2" name="Rectangle 1">
            <a:extLst>
              <a:ext uri="{FF2B5EF4-FFF2-40B4-BE49-F238E27FC236}">
                <a16:creationId xmlns:a16="http://schemas.microsoft.com/office/drawing/2014/main" id="{E0062041-B445-43C3-8329-0B952FB1A3C5}"/>
              </a:ext>
            </a:extLst>
          </p:cNvPr>
          <p:cNvSpPr/>
          <p:nvPr/>
        </p:nvSpPr>
        <p:spPr>
          <a:xfrm>
            <a:off x="271271" y="1486925"/>
            <a:ext cx="11247120" cy="4278094"/>
          </a:xfrm>
          <a:prstGeom prst="rect">
            <a:avLst/>
          </a:prstGeom>
        </p:spPr>
        <p:txBody>
          <a:bodyPr wrap="square">
            <a:spAutoFit/>
          </a:bodyPr>
          <a:lstStyle/>
          <a:p>
            <a:pPr marL="45720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(1) </a:t>
            </a:r>
            <a:r>
              <a:rPr lang="en-US" dirty="0" err="1">
                <a:latin typeface="Calibri" panose="020F0502020204030204" pitchFamily="34" charset="0"/>
                <a:ea typeface="Calibri" panose="020F0502020204030204" pitchFamily="34" charset="0"/>
                <a:cs typeface="Times New Roman" panose="02020603050405020304" pitchFamily="18" charset="0"/>
              </a:rPr>
              <a:t>Kragh</a:t>
            </a:r>
            <a:r>
              <a:rPr lang="en-US" dirty="0">
                <a:latin typeface="Calibri" panose="020F0502020204030204" pitchFamily="34" charset="0"/>
                <a:ea typeface="Calibri" panose="020F0502020204030204" pitchFamily="34" charset="0"/>
                <a:cs typeface="Times New Roman" panose="02020603050405020304" pitchFamily="18" charset="0"/>
              </a:rPr>
              <a:t>, et al, </a:t>
            </a:r>
            <a:r>
              <a:rPr lang="en-US" b="1" dirty="0">
                <a:latin typeface="Calibri" panose="020F0502020204030204" pitchFamily="34" charset="0"/>
                <a:ea typeface="Calibri" panose="020F0502020204030204" pitchFamily="34" charset="0"/>
                <a:cs typeface="Times New Roman" panose="02020603050405020304" pitchFamily="18" charset="0"/>
              </a:rPr>
              <a:t>Survey of Trauma Registry Data on Tourniquet Use in Pediatric War Casualties</a:t>
            </a:r>
            <a:r>
              <a:rPr lang="en-US" dirty="0">
                <a:latin typeface="Calibri" panose="020F0502020204030204" pitchFamily="34" charset="0"/>
                <a:ea typeface="Calibri" panose="020F0502020204030204" pitchFamily="34" charset="0"/>
                <a:cs typeface="Times New Roman" panose="02020603050405020304" pitchFamily="18" charset="0"/>
              </a:rPr>
              <a:t>, reviewing 88 small limb war casualty cases determined TQs are effective on small limb patients.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(2) </a:t>
            </a:r>
            <a:r>
              <a:rPr lang="en-US" dirty="0" err="1">
                <a:latin typeface="Calibri" panose="020F0502020204030204" pitchFamily="34" charset="0"/>
                <a:ea typeface="Calibri" panose="020F0502020204030204" pitchFamily="34" charset="0"/>
                <a:cs typeface="Times New Roman" panose="02020603050405020304" pitchFamily="18" charset="0"/>
              </a:rPr>
              <a:t>Zietlow</a:t>
            </a:r>
            <a:r>
              <a:rPr lang="en-US" dirty="0">
                <a:latin typeface="Calibri" panose="020F0502020204030204" pitchFamily="34" charset="0"/>
                <a:ea typeface="Calibri" panose="020F0502020204030204" pitchFamily="34" charset="0"/>
                <a:cs typeface="Times New Roman" panose="02020603050405020304" pitchFamily="18" charset="0"/>
              </a:rPr>
              <a:t>, et al, </a:t>
            </a:r>
            <a:r>
              <a:rPr lang="en-US" b="1" dirty="0">
                <a:latin typeface="Calibri" panose="020F0502020204030204" pitchFamily="34" charset="0"/>
                <a:ea typeface="Calibri" panose="020F0502020204030204" pitchFamily="34" charset="0"/>
                <a:cs typeface="Times New Roman" panose="02020603050405020304" pitchFamily="18" charset="0"/>
              </a:rPr>
              <a:t>Prehospital Use of Hemostatic Bandages and Tourniquets: Translation from Military Experience to Implementation in Civilian Trauma Care</a:t>
            </a:r>
            <a:r>
              <a:rPr lang="en-US" dirty="0">
                <a:latin typeface="Calibri" panose="020F0502020204030204" pitchFamily="34" charset="0"/>
                <a:ea typeface="Calibri" panose="020F0502020204030204" pitchFamily="34" charset="0"/>
                <a:cs typeface="Times New Roman" panose="02020603050405020304" pitchFamily="18" charset="0"/>
              </a:rPr>
              <a:t>, showed the CAT had a 98.7% success rate.  The sampling of patients included a small limb population. At least one of the TQs was applied to a one year old, based on the patient sampling age range.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(3) </a:t>
            </a:r>
            <a:r>
              <a:rPr lang="en-US" dirty="0" err="1">
                <a:latin typeface="Calibri" panose="020F0502020204030204" pitchFamily="34" charset="0"/>
                <a:ea typeface="Calibri" panose="020F0502020204030204" pitchFamily="34" charset="0"/>
                <a:cs typeface="Times New Roman" panose="02020603050405020304" pitchFamily="18" charset="0"/>
              </a:rPr>
              <a:t>Villamaria</a:t>
            </a:r>
            <a:r>
              <a:rPr lang="en-US" dirty="0">
                <a:latin typeface="Calibri" panose="020F0502020204030204" pitchFamily="34" charset="0"/>
                <a:ea typeface="Calibri" panose="020F0502020204030204" pitchFamily="34" charset="0"/>
                <a:cs typeface="Times New Roman" panose="02020603050405020304" pitchFamily="18" charset="0"/>
              </a:rPr>
              <a:t> et al, </a:t>
            </a:r>
            <a:r>
              <a:rPr lang="en-US" b="1" dirty="0">
                <a:latin typeface="Calibri" panose="020F0502020204030204" pitchFamily="34" charset="0"/>
                <a:ea typeface="Calibri" panose="020F0502020204030204" pitchFamily="34" charset="0"/>
                <a:cs typeface="Times New Roman" panose="02020603050405020304" pitchFamily="18" charset="0"/>
              </a:rPr>
              <a:t>Wartime Vascular Injuries in the Pediatric Population of Iraq and Afghanistan:  2002-2001</a:t>
            </a:r>
            <a:r>
              <a:rPr lang="en-US" dirty="0">
                <a:latin typeface="Calibri" panose="020F0502020204030204" pitchFamily="34" charset="0"/>
                <a:ea typeface="Calibri" panose="020F0502020204030204" pitchFamily="34" charset="0"/>
                <a:cs typeface="Times New Roman" panose="02020603050405020304" pitchFamily="18" charset="0"/>
              </a:rPr>
              <a:t>, identified tourniquets were used successfully to control bleeding in small limb casualties.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(4) Calloway, et al, published a </a:t>
            </a:r>
            <a:r>
              <a:rPr lang="en-US" b="1" dirty="0">
                <a:latin typeface="Calibri" panose="020F0502020204030204" pitchFamily="34" charset="0"/>
                <a:ea typeface="Calibri" panose="020F0502020204030204" pitchFamily="34" charset="0"/>
                <a:cs typeface="Times New Roman" panose="02020603050405020304" pitchFamily="18" charset="0"/>
              </a:rPr>
              <a:t>Case Report, Life Saving Application of Commercial Tourniquet in Pediatric Extremity Hemorrhage</a:t>
            </a:r>
            <a:r>
              <a:rPr lang="en-US" dirty="0">
                <a:latin typeface="Calibri" panose="020F0502020204030204" pitchFamily="34" charset="0"/>
                <a:ea typeface="Calibri" panose="020F0502020204030204" pitchFamily="34" charset="0"/>
                <a:cs typeface="Times New Roman" panose="02020603050405020304" pitchFamily="18" charset="0"/>
              </a:rPr>
              <a:t>, describing the CAT use on a 7-year old male.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a:r>
              <a:rPr lang="en-US" dirty="0">
                <a:latin typeface="Calibri" panose="020F0502020204030204" pitchFamily="34" charset="0"/>
                <a:ea typeface="Calibri" panose="020F0502020204030204" pitchFamily="34" charset="0"/>
                <a:cs typeface="Times New Roman" panose="02020603050405020304" pitchFamily="18" charset="0"/>
              </a:rPr>
              <a:t>(5) Simon, et al, </a:t>
            </a:r>
            <a:r>
              <a:rPr lang="en-US" b="1" dirty="0">
                <a:latin typeface="Calibri" panose="020F0502020204030204" pitchFamily="34" charset="0"/>
                <a:ea typeface="Calibri" panose="020F0502020204030204" pitchFamily="34" charset="0"/>
                <a:cs typeface="Times New Roman" panose="02020603050405020304" pitchFamily="18" charset="0"/>
              </a:rPr>
              <a:t>Pediatric Extremity Hemorrhage and Tourniquet Use</a:t>
            </a:r>
            <a:r>
              <a:rPr lang="en-US" dirty="0">
                <a:latin typeface="Calibri" panose="020F0502020204030204" pitchFamily="34" charset="0"/>
                <a:ea typeface="Calibri" panose="020F0502020204030204" pitchFamily="34" charset="0"/>
                <a:cs typeface="Times New Roman" panose="02020603050405020304" pitchFamily="18" charset="0"/>
              </a:rPr>
              <a:t>, suggesting current evidence supports direct pressure, as well as commercial and improvised tourniquets can adequately control small limb extremity hemorrhage</a:t>
            </a:r>
            <a:r>
              <a:rPr lang="en-US" sz="2000" dirty="0">
                <a:latin typeface="Calibri" panose="020F0502020204030204" pitchFamily="34" charset="0"/>
                <a:ea typeface="Calibri" panose="020F0502020204030204" pitchFamily="34" charset="0"/>
                <a:cs typeface="Times New Roman" panose="02020603050405020304" pitchFamily="18" charset="0"/>
              </a:rPr>
              <a:t>.</a:t>
            </a:r>
            <a:r>
              <a:rPr lang="en-US" sz="2000" dirty="0"/>
              <a:t> </a:t>
            </a:r>
          </a:p>
          <a:p>
            <a:pPr marL="457200"/>
            <a:r>
              <a:rPr lang="en-US" dirty="0"/>
              <a:t>(6) Harcke, et al. </a:t>
            </a:r>
            <a:r>
              <a:rPr lang="en-US" b="1" dirty="0"/>
              <a:t>Adult Tourniquet for Use in School-Age Emergencies,</a:t>
            </a:r>
            <a:r>
              <a:rPr lang="en-US" dirty="0"/>
              <a:t> effective to control of life-threatening bleeding. </a:t>
            </a:r>
            <a:endParaRPr lang="en-US" sz="2000" b="1" dirty="0"/>
          </a:p>
        </p:txBody>
      </p:sp>
    </p:spTree>
    <p:extLst>
      <p:ext uri="{BB962C8B-B14F-4D97-AF65-F5344CB8AC3E}">
        <p14:creationId xmlns:p14="http://schemas.microsoft.com/office/powerpoint/2010/main" val="1816528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marL="0" marR="0" lvl="0" indent="0" algn="ctr" defTabSz="457177" rtl="0" eaLnBrk="1" fontAlgn="auto" latinLnBrk="0" hangingPunct="1">
              <a:lnSpc>
                <a:spcPct val="100000"/>
              </a:lnSpc>
              <a:spcBef>
                <a:spcPts val="0"/>
              </a:spcBef>
              <a:spcAft>
                <a:spcPts val="0"/>
              </a:spcAft>
              <a:buClrTx/>
              <a:buSzTx/>
              <a:buFontTx/>
              <a:buNone/>
              <a:tabLst/>
              <a:defRPr/>
            </a:pPr>
            <a:fld id="{2FED3E49-FDCD-5D46-88C6-CE1FDFB21B04}" type="slidenum">
              <a:rPr kumimoji="0" lang="en-US" sz="1001"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457177" rtl="0" eaLnBrk="1" fontAlgn="auto" latinLnBrk="0" hangingPunct="1">
                <a:lnSpc>
                  <a:spcPct val="100000"/>
                </a:lnSpc>
                <a:spcBef>
                  <a:spcPts val="0"/>
                </a:spcBef>
                <a:spcAft>
                  <a:spcPts val="0"/>
                </a:spcAft>
                <a:buClrTx/>
                <a:buSzTx/>
                <a:buFontTx/>
                <a:buNone/>
                <a:tabLst/>
                <a:defRPr/>
              </a:pPr>
              <a:t>41</a:t>
            </a:fld>
            <a:endParaRPr kumimoji="0" lang="en-US" sz="100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D3AADEC-89C9-4401-B051-00FE0A0762F2}"/>
              </a:ext>
            </a:extLst>
          </p:cNvPr>
          <p:cNvSpPr txBox="1"/>
          <p:nvPr/>
        </p:nvSpPr>
        <p:spPr>
          <a:xfrm>
            <a:off x="479391" y="251890"/>
            <a:ext cx="4476657" cy="523220"/>
          </a:xfrm>
          <a:prstGeom prst="rect">
            <a:avLst/>
          </a:prstGeom>
          <a:noFill/>
        </p:spPr>
        <p:txBody>
          <a:bodyPr wrap="square" rtlCol="0">
            <a:spAutoFit/>
          </a:bodyPr>
          <a:lstStyle/>
          <a:p>
            <a:r>
              <a:rPr lang="en-US" sz="2800" dirty="0">
                <a:solidFill>
                  <a:schemeClr val="bg1">
                    <a:lumMod val="50000"/>
                  </a:schemeClr>
                </a:solidFill>
              </a:rPr>
              <a:t>Additional Scientific Evidence  </a:t>
            </a:r>
          </a:p>
        </p:txBody>
      </p:sp>
      <p:sp>
        <p:nvSpPr>
          <p:cNvPr id="2" name="Rectangle 1">
            <a:extLst>
              <a:ext uri="{FF2B5EF4-FFF2-40B4-BE49-F238E27FC236}">
                <a16:creationId xmlns:a16="http://schemas.microsoft.com/office/drawing/2014/main" id="{43FC572B-B329-4E68-8699-624057D609A4}"/>
              </a:ext>
            </a:extLst>
          </p:cNvPr>
          <p:cNvSpPr/>
          <p:nvPr/>
        </p:nvSpPr>
        <p:spPr>
          <a:xfrm>
            <a:off x="479392" y="724585"/>
            <a:ext cx="10863522" cy="6047809"/>
          </a:xfrm>
          <a:prstGeom prst="rect">
            <a:avLst/>
          </a:prstGeom>
        </p:spPr>
        <p:txBody>
          <a:bodyPr wrap="square">
            <a:spAutoFit/>
          </a:bodyPr>
          <a:lstStyle/>
          <a:p>
            <a:pPr fontAlgn="base"/>
            <a:r>
              <a:rPr lang="en-US" sz="900" b="1" dirty="0">
                <a:latin typeface="Arial" panose="020B0604020202020204" pitchFamily="34" charset="0"/>
              </a:rPr>
              <a:t>Increasing survival, enhancing citizen resilience</a:t>
            </a:r>
            <a:br>
              <a:rPr lang="en-US" sz="900" dirty="0">
                <a:latin typeface="Arial" panose="020B0604020202020204" pitchFamily="34" charset="0"/>
              </a:rPr>
            </a:br>
            <a:r>
              <a:rPr lang="en-US" sz="900" i="1" dirty="0">
                <a:latin typeface="Arial" panose="020B0604020202020204" pitchFamily="34" charset="0"/>
              </a:rPr>
              <a:t>David B. Hoyt, MD, FACS Executive Director, American College of Surgeons</a:t>
            </a:r>
            <a:endParaRPr lang="en-US" sz="900" dirty="0">
              <a:latin typeface="Arial" panose="020B0604020202020204" pitchFamily="34" charset="0"/>
            </a:endParaRPr>
          </a:p>
          <a:p>
            <a:pPr fontAlgn="base"/>
            <a:r>
              <a:rPr lang="en-US" sz="900" dirty="0">
                <a:latin typeface="Arial" panose="020B0604020202020204" pitchFamily="34" charset="0"/>
              </a:rPr>
              <a:t>This one-page article describes the process of the Hartford Consensus and summarizes its work and major principles. The leadership of Dr. </a:t>
            </a:r>
            <a:r>
              <a:rPr lang="en-US" sz="900" dirty="0" err="1">
                <a:latin typeface="Arial" panose="020B0604020202020204" pitchFamily="34" charset="0"/>
              </a:rPr>
              <a:t>Lenworth</a:t>
            </a:r>
            <a:r>
              <a:rPr lang="en-US" sz="900" dirty="0">
                <a:latin typeface="Arial" panose="020B0604020202020204" pitchFamily="34" charset="0"/>
              </a:rPr>
              <a:t> Jacobs in bringing about the Hartford Consensus is highlighted.</a:t>
            </a:r>
          </a:p>
          <a:p>
            <a:pPr fontAlgn="base"/>
            <a:r>
              <a:rPr lang="en-US" sz="900" b="1" dirty="0">
                <a:latin typeface="Arial" panose="020B0604020202020204" pitchFamily="34" charset="0"/>
              </a:rPr>
              <a:t>Letter from the Vice-President</a:t>
            </a:r>
            <a:br>
              <a:rPr lang="en-US" sz="900" dirty="0">
                <a:latin typeface="Arial" panose="020B0604020202020204" pitchFamily="34" charset="0"/>
              </a:rPr>
            </a:br>
            <a:r>
              <a:rPr lang="en-US" sz="900" i="1" dirty="0">
                <a:latin typeface="Arial" panose="020B0604020202020204" pitchFamily="34" charset="0"/>
              </a:rPr>
              <a:t>Joseph R. Biden, Jr. Vice-President of the United States</a:t>
            </a:r>
            <a:endParaRPr lang="en-US" sz="900" dirty="0">
              <a:latin typeface="Arial" panose="020B0604020202020204" pitchFamily="34" charset="0"/>
            </a:endParaRPr>
          </a:p>
          <a:p>
            <a:pPr fontAlgn="base"/>
            <a:r>
              <a:rPr lang="en-US" sz="900" dirty="0">
                <a:latin typeface="Arial" panose="020B0604020202020204" pitchFamily="34" charset="0"/>
              </a:rPr>
              <a:t>This letter states that the lessons learned on the battlefield to control external hemorrhage must now be applied to civilian life. It concludes that the commonsense recommendations of the Hartford Consensus have the potential to equip citizens with the skills and confidence to save lives.</a:t>
            </a:r>
          </a:p>
          <a:p>
            <a:pPr fontAlgn="base"/>
            <a:r>
              <a:rPr lang="en-US" sz="900" b="1" dirty="0">
                <a:latin typeface="Arial" panose="020B0604020202020204" pitchFamily="34" charset="0"/>
              </a:rPr>
              <a:t>Presidential Policy Directive: National preparedness</a:t>
            </a:r>
            <a:br>
              <a:rPr lang="en-US" sz="900" dirty="0">
                <a:latin typeface="Arial" panose="020B0604020202020204" pitchFamily="34" charset="0"/>
              </a:rPr>
            </a:br>
            <a:r>
              <a:rPr lang="en-US" sz="900" i="1" dirty="0">
                <a:latin typeface="Arial" panose="020B0604020202020204" pitchFamily="34" charset="0"/>
              </a:rPr>
              <a:t>Barack H. Obama President of the United States</a:t>
            </a:r>
            <a:endParaRPr lang="en-US" sz="900" dirty="0">
              <a:latin typeface="Arial" panose="020B0604020202020204" pitchFamily="34" charset="0"/>
            </a:endParaRPr>
          </a:p>
          <a:p>
            <a:pPr fontAlgn="base"/>
            <a:r>
              <a:rPr lang="en-US" sz="900" dirty="0">
                <a:latin typeface="Arial" panose="020B0604020202020204" pitchFamily="34" charset="0"/>
              </a:rPr>
              <a:t>This directive from the President of the United States outlines national preparedness goals and the necessary processes for building and sustaining preparedness. It highlights that preparedness for the United States is a shared responsibility of all levels of government, the private and nonprofit sectors, and individual citizens. A national preparedness system is described and roles and responsibilities within the federal government are outlined.</a:t>
            </a:r>
          </a:p>
          <a:p>
            <a:pPr fontAlgn="base"/>
            <a:r>
              <a:rPr lang="en-US" sz="900" b="1" dirty="0">
                <a:latin typeface="Arial" panose="020B0604020202020204" pitchFamily="34" charset="0"/>
              </a:rPr>
              <a:t>A systematic response to mass trauma: The public, organized first responders, and the American College of Surgeons</a:t>
            </a:r>
            <a:br>
              <a:rPr lang="en-US" sz="900" dirty="0">
                <a:latin typeface="Arial" panose="020B0604020202020204" pitchFamily="34" charset="0"/>
              </a:rPr>
            </a:br>
            <a:r>
              <a:rPr lang="en-US" sz="900" i="1" dirty="0">
                <a:latin typeface="Arial" panose="020B0604020202020204" pitchFamily="34" charset="0"/>
              </a:rPr>
              <a:t>Andrew L. </a:t>
            </a:r>
            <a:r>
              <a:rPr lang="en-US" sz="900" i="1" dirty="0" err="1">
                <a:latin typeface="Arial" panose="020B0604020202020204" pitchFamily="34" charset="0"/>
              </a:rPr>
              <a:t>Warshaw</a:t>
            </a:r>
            <a:r>
              <a:rPr lang="en-US" sz="900" i="1" dirty="0">
                <a:latin typeface="Arial" panose="020B0604020202020204" pitchFamily="34" charset="0"/>
              </a:rPr>
              <a:t>, MD, FACS, </a:t>
            </a:r>
            <a:r>
              <a:rPr lang="en-US" sz="900" i="1" dirty="0" err="1">
                <a:latin typeface="Arial" panose="020B0604020202020204" pitchFamily="34" charset="0"/>
              </a:rPr>
              <a:t>FRCSEd</a:t>
            </a:r>
            <a:r>
              <a:rPr lang="en-US" sz="900" i="1" dirty="0">
                <a:latin typeface="Arial" panose="020B0604020202020204" pitchFamily="34" charset="0"/>
              </a:rPr>
              <a:t>(Hon) President (2014–2015), American College of Surgeons</a:t>
            </a:r>
            <a:endParaRPr lang="en-US" sz="900" dirty="0">
              <a:latin typeface="Arial" panose="020B0604020202020204" pitchFamily="34" charset="0"/>
            </a:endParaRPr>
          </a:p>
          <a:p>
            <a:pPr fontAlgn="base"/>
            <a:r>
              <a:rPr lang="en-US" sz="900" dirty="0">
                <a:latin typeface="Arial" panose="020B0604020202020204" pitchFamily="34" charset="0"/>
              </a:rPr>
              <a:t>This article summarizes the role of the American College of Surgeons in convening the Hartford Consensus and endorsing its recommendations. It describes the new, integrated response system that is needed to increase survival in active shooter and intentional mass casualty events.</a:t>
            </a:r>
          </a:p>
          <a:p>
            <a:pPr fontAlgn="base"/>
            <a:r>
              <a:rPr lang="en-US" sz="900" b="1" dirty="0">
                <a:latin typeface="Arial" panose="020B0604020202020204" pitchFamily="34" charset="0"/>
              </a:rPr>
              <a:t>Strategies to enhance survival in active shooter and intentional mass casualty events</a:t>
            </a:r>
            <a:br>
              <a:rPr lang="en-US" sz="900" dirty="0">
                <a:latin typeface="Arial" panose="020B0604020202020204" pitchFamily="34" charset="0"/>
              </a:rPr>
            </a:br>
            <a:r>
              <a:rPr lang="en-US" sz="900" i="1" dirty="0" err="1">
                <a:latin typeface="Arial" panose="020B0604020202020204" pitchFamily="34" charset="0"/>
              </a:rPr>
              <a:t>Lenworth</a:t>
            </a:r>
            <a:r>
              <a:rPr lang="en-US" sz="900" i="1" dirty="0">
                <a:latin typeface="Arial" panose="020B0604020202020204" pitchFamily="34" charset="0"/>
              </a:rPr>
              <a:t> M. Jacobs, Jr., MD, MPH, FACS Chairman, Hartford Consensus; Vice-President, Academic Affairs, Hartford Hospital; Member, Board of Regents, American College of Surgeons</a:t>
            </a:r>
            <a:endParaRPr lang="en-US" sz="900" dirty="0">
              <a:latin typeface="Arial" panose="020B0604020202020204" pitchFamily="34" charset="0"/>
            </a:endParaRPr>
          </a:p>
          <a:p>
            <a:pPr fontAlgn="base"/>
            <a:r>
              <a:rPr lang="en-US" sz="900" dirty="0">
                <a:latin typeface="Arial" panose="020B0604020202020204" pitchFamily="34" charset="0"/>
              </a:rPr>
              <a:t>This article describes the purpose of the compendium, </a:t>
            </a:r>
            <a:r>
              <a:rPr lang="en-US" sz="900" i="1" dirty="0">
                <a:latin typeface="Arial" panose="020B0604020202020204" pitchFamily="34" charset="0"/>
              </a:rPr>
              <a:t>Strategies to Enhance Survival in Active Shooter and Intentional Mass Casualty Events,</a:t>
            </a:r>
            <a:r>
              <a:rPr lang="en-US" sz="900" dirty="0">
                <a:latin typeface="Arial" panose="020B0604020202020204" pitchFamily="34" charset="0"/>
              </a:rPr>
              <a:t> as a means of assisting President Obama’s directive to strengthen the security and resilience of U.S. citizens. Topics presented in the compendium are reviewed.</a:t>
            </a:r>
          </a:p>
          <a:p>
            <a:pPr fontAlgn="base"/>
            <a:r>
              <a:rPr lang="en-US" sz="900" b="1" dirty="0">
                <a:latin typeface="Arial" panose="020B0604020202020204" pitchFamily="34" charset="0"/>
              </a:rPr>
              <a:t>Roundtable meetings</a:t>
            </a:r>
            <a:endParaRPr lang="en-US" sz="900" dirty="0">
              <a:latin typeface="Arial" panose="020B0604020202020204" pitchFamily="34" charset="0"/>
            </a:endParaRPr>
          </a:p>
          <a:p>
            <a:pPr fontAlgn="base"/>
            <a:r>
              <a:rPr lang="en-US" sz="900" dirty="0">
                <a:latin typeface="Arial" panose="020B0604020202020204" pitchFamily="34" charset="0"/>
              </a:rPr>
              <a:t>A description of the roundtable meetings at the White House in 2015 is presented. The meetings served as educational platforms of those involved in the management and care of injured victims as well as organizations at risk for active shooter or intentional mass casualty events. Attendees included physician leaders of major medical organizations, those involved in emergency response, key federal personnel, and the National Security Council staff. Lists of attendees and organizations represented are provided.</a:t>
            </a:r>
          </a:p>
          <a:p>
            <a:pPr fontAlgn="base"/>
            <a:r>
              <a:rPr lang="en-US" sz="900" b="1" dirty="0">
                <a:latin typeface="Arial" panose="020B0604020202020204" pitchFamily="34" charset="0"/>
              </a:rPr>
              <a:t>The military experience and integration with the civilian sector</a:t>
            </a:r>
            <a:br>
              <a:rPr lang="en-US" sz="900" dirty="0">
                <a:latin typeface="Arial" panose="020B0604020202020204" pitchFamily="34" charset="0"/>
              </a:rPr>
            </a:br>
            <a:r>
              <a:rPr lang="en-US" sz="900" i="1" dirty="0">
                <a:latin typeface="Arial" panose="020B0604020202020204" pitchFamily="34" charset="0"/>
              </a:rPr>
              <a:t>Jonathan Woodson, MD, FACS Assistant Secretary of Defense for Health Affairs, Department of Defense</a:t>
            </a:r>
            <a:endParaRPr lang="en-US" sz="900" dirty="0">
              <a:latin typeface="Arial" panose="020B0604020202020204" pitchFamily="34" charset="0"/>
            </a:endParaRPr>
          </a:p>
          <a:p>
            <a:pPr fontAlgn="base"/>
            <a:r>
              <a:rPr lang="en-US" sz="900" dirty="0">
                <a:latin typeface="Arial" panose="020B0604020202020204" pitchFamily="34" charset="0"/>
              </a:rPr>
              <a:t>This article reviews the success of the military health system in improving survival of those injured in a battle and how knowledge gained from the military can be incorporated into civilian partnerships. The integration of the military health system and the American College of Surgeons is highlighted.</a:t>
            </a:r>
          </a:p>
          <a:p>
            <a:pPr fontAlgn="base"/>
            <a:r>
              <a:rPr lang="en-US" sz="900" b="1" dirty="0">
                <a:latin typeface="Arial" panose="020B0604020202020204" pitchFamily="34" charset="0"/>
              </a:rPr>
              <a:t>The Department of Homeland Security’s role in enhancing and implementing the response to active shooter and intentional mass casualty events</a:t>
            </a:r>
            <a:br>
              <a:rPr lang="en-US" sz="900" dirty="0">
                <a:latin typeface="Arial" panose="020B0604020202020204" pitchFamily="34" charset="0"/>
              </a:rPr>
            </a:br>
            <a:r>
              <a:rPr lang="en-US" sz="900" i="1" dirty="0">
                <a:latin typeface="Arial" panose="020B0604020202020204" pitchFamily="34" charset="0"/>
              </a:rPr>
              <a:t>Kathryn H. </a:t>
            </a:r>
            <a:r>
              <a:rPr lang="en-US" sz="900" i="1" dirty="0" err="1">
                <a:latin typeface="Arial" panose="020B0604020202020204" pitchFamily="34" charset="0"/>
              </a:rPr>
              <a:t>Brinsfield</a:t>
            </a:r>
            <a:r>
              <a:rPr lang="en-US" sz="900" i="1" dirty="0">
                <a:latin typeface="Arial" panose="020B0604020202020204" pitchFamily="34" charset="0"/>
              </a:rPr>
              <a:t>, MD, MPH, FACEP Assistant Secretary for Health Affairs and Chief Medical Officer, Department of Homeland Security</a:t>
            </a:r>
            <a:br>
              <a:rPr lang="en-US" sz="900" dirty="0">
                <a:latin typeface="Arial" panose="020B0604020202020204" pitchFamily="34" charset="0"/>
              </a:rPr>
            </a:br>
            <a:r>
              <a:rPr lang="en-US" sz="900" i="1" dirty="0">
                <a:latin typeface="Arial" panose="020B0604020202020204" pitchFamily="34" charset="0"/>
              </a:rPr>
              <a:t>Ernest (Ernie) Mitchell, Jr., MPA U.S. Fire Administrator, Federal Emergency Management Agency, Department of Homeland Security</a:t>
            </a:r>
            <a:endParaRPr lang="en-US" sz="900" dirty="0">
              <a:latin typeface="Arial" panose="020B0604020202020204" pitchFamily="34" charset="0"/>
            </a:endParaRPr>
          </a:p>
          <a:p>
            <a:pPr fontAlgn="base"/>
            <a:r>
              <a:rPr lang="en-US" sz="900" dirty="0">
                <a:latin typeface="Arial" panose="020B0604020202020204" pitchFamily="34" charset="0"/>
              </a:rPr>
              <a:t>The Department of Homeland Security’s support of first responders is reviewed. The key themes in responding and managing casualties from active shooter and intentional mass casualty events are presented. These are early and aggressive hemorrhage control, the use of protective equipment by first responders, and greater response and incident management.</a:t>
            </a:r>
          </a:p>
          <a:p>
            <a:pPr fontAlgn="base"/>
            <a:r>
              <a:rPr lang="en-US" sz="900" b="1" dirty="0">
                <a:latin typeface="Arial" panose="020B0604020202020204" pitchFamily="34" charset="0"/>
              </a:rPr>
              <a:t>Initial management of mass-casualty incidents due to firearms: Improving survival</a:t>
            </a:r>
            <a:br>
              <a:rPr lang="en-US" sz="900" dirty="0">
                <a:latin typeface="Arial" panose="020B0604020202020204" pitchFamily="34" charset="0"/>
              </a:rPr>
            </a:br>
            <a:r>
              <a:rPr lang="en-US" sz="900" i="1" dirty="0" err="1">
                <a:latin typeface="Arial" panose="020B0604020202020204" pitchFamily="34" charset="0"/>
              </a:rPr>
              <a:t>Lenworth</a:t>
            </a:r>
            <a:r>
              <a:rPr lang="en-US" sz="900" i="1" dirty="0">
                <a:latin typeface="Arial" panose="020B0604020202020204" pitchFamily="34" charset="0"/>
              </a:rPr>
              <a:t> M. Jacobs, MD, MPH, FACS; Karyl J. Burns, RN, PhD; the late Norman McSwain, MD, FACS; and Wayne Carver, MD</a:t>
            </a:r>
            <a:endParaRPr lang="en-US" sz="900" dirty="0">
              <a:latin typeface="Arial" panose="020B0604020202020204" pitchFamily="34" charset="0"/>
            </a:endParaRPr>
          </a:p>
          <a:p>
            <a:pPr fontAlgn="base"/>
            <a:r>
              <a:rPr lang="en-US" sz="900" dirty="0">
                <a:latin typeface="Arial" panose="020B0604020202020204" pitchFamily="34" charset="0"/>
              </a:rPr>
              <a:t>This article describes aspects of mass casualty firearm events that require a renewed examination of medical scene management and tactical emergency medical support. The implementation for military-like response to enhance the rapid assessment, treatment, and triage of victims is proposed.</a:t>
            </a:r>
          </a:p>
          <a:p>
            <a:pPr fontAlgn="base"/>
            <a:r>
              <a:rPr lang="en-US" sz="900" b="1" dirty="0">
                <a:latin typeface="Arial" panose="020B0604020202020204" pitchFamily="34" charset="0"/>
              </a:rPr>
              <a:t>Improving survival from active shooter events: The Hartford Consensus</a:t>
            </a:r>
            <a:br>
              <a:rPr lang="en-US" sz="900" dirty="0">
                <a:latin typeface="Arial" panose="020B0604020202020204" pitchFamily="34" charset="0"/>
              </a:rPr>
            </a:br>
            <a:r>
              <a:rPr lang="en-US" sz="900" i="1" dirty="0">
                <a:latin typeface="Arial" panose="020B0604020202020204" pitchFamily="34" charset="0"/>
              </a:rPr>
              <a:t>The Joint Committee to Create a National Policy to Enhance Survivability from Mass Casualty Shooting Events</a:t>
            </a:r>
            <a:endParaRPr lang="en-US" sz="900" dirty="0">
              <a:latin typeface="Arial" panose="020B0604020202020204" pitchFamily="34" charset="0"/>
            </a:endParaRPr>
          </a:p>
          <a:p>
            <a:pPr fontAlgn="base"/>
            <a:r>
              <a:rPr lang="en-US" sz="900" dirty="0">
                <a:latin typeface="Arial" panose="020B0604020202020204" pitchFamily="34" charset="0"/>
              </a:rPr>
              <a:t>This is the document produced from the first Hartford Consensus meeting. The concept of </a:t>
            </a:r>
            <a:r>
              <a:rPr lang="en-US" sz="900" b="1" dirty="0">
                <a:latin typeface="Arial" panose="020B0604020202020204" pitchFamily="34" charset="0"/>
              </a:rPr>
              <a:t>THREAT</a:t>
            </a:r>
            <a:r>
              <a:rPr lang="en-US" sz="900" dirty="0">
                <a:latin typeface="Arial" panose="020B0604020202020204" pitchFamily="34" charset="0"/>
              </a:rPr>
              <a:t> (</a:t>
            </a:r>
            <a:r>
              <a:rPr lang="en-US" sz="900" b="1" dirty="0">
                <a:latin typeface="Arial" panose="020B0604020202020204" pitchFamily="34" charset="0"/>
              </a:rPr>
              <a:t>T</a:t>
            </a:r>
            <a:r>
              <a:rPr lang="en-US" sz="900" dirty="0">
                <a:latin typeface="Arial" panose="020B0604020202020204" pitchFamily="34" charset="0"/>
              </a:rPr>
              <a:t>hreat suppression, </a:t>
            </a:r>
            <a:r>
              <a:rPr lang="en-US" sz="900" b="1" dirty="0">
                <a:latin typeface="Arial" panose="020B0604020202020204" pitchFamily="34" charset="0"/>
              </a:rPr>
              <a:t>H</a:t>
            </a:r>
            <a:r>
              <a:rPr lang="en-US" sz="900" dirty="0">
                <a:latin typeface="Arial" panose="020B0604020202020204" pitchFamily="34" charset="0"/>
              </a:rPr>
              <a:t>emorrhage control, </a:t>
            </a:r>
            <a:r>
              <a:rPr lang="en-US" sz="900" b="1" dirty="0">
                <a:latin typeface="Arial" panose="020B0604020202020204" pitchFamily="34" charset="0"/>
              </a:rPr>
              <a:t>R</a:t>
            </a:r>
            <a:r>
              <a:rPr lang="en-US" sz="900" dirty="0">
                <a:latin typeface="Arial" panose="020B0604020202020204" pitchFamily="34" charset="0"/>
              </a:rPr>
              <a:t>apid </a:t>
            </a:r>
            <a:r>
              <a:rPr lang="en-US" sz="900" b="1" dirty="0">
                <a:latin typeface="Arial" panose="020B0604020202020204" pitchFamily="34" charset="0"/>
              </a:rPr>
              <a:t>E</a:t>
            </a:r>
            <a:r>
              <a:rPr lang="en-US" sz="900" dirty="0">
                <a:latin typeface="Arial" panose="020B0604020202020204" pitchFamily="34" charset="0"/>
              </a:rPr>
              <a:t>xtrication to safety, </a:t>
            </a:r>
            <a:r>
              <a:rPr lang="en-US" sz="900" b="1" dirty="0">
                <a:latin typeface="Arial" panose="020B0604020202020204" pitchFamily="34" charset="0"/>
              </a:rPr>
              <a:t>A</a:t>
            </a:r>
            <a:r>
              <a:rPr lang="en-US" sz="900" dirty="0">
                <a:latin typeface="Arial" panose="020B0604020202020204" pitchFamily="34" charset="0"/>
              </a:rPr>
              <a:t>ssessment by medical providers, and </a:t>
            </a:r>
            <a:r>
              <a:rPr lang="en-US" sz="900" b="1" dirty="0">
                <a:latin typeface="Arial" panose="020B0604020202020204" pitchFamily="34" charset="0"/>
              </a:rPr>
              <a:t>T</a:t>
            </a:r>
            <a:r>
              <a:rPr lang="en-US" sz="900" dirty="0">
                <a:latin typeface="Arial" panose="020B0604020202020204" pitchFamily="34" charset="0"/>
              </a:rPr>
              <a:t>ransport to definitive) highlights the critical response actions. The need for a fully integrated response is emphasized. Care of victims is identified as a shared responsibility of law enforcement, fire/rescue, and EMS.</a:t>
            </a:r>
          </a:p>
        </p:txBody>
      </p:sp>
      <p:sp>
        <p:nvSpPr>
          <p:cNvPr id="5" name="Rectangle 4">
            <a:extLst>
              <a:ext uri="{FF2B5EF4-FFF2-40B4-BE49-F238E27FC236}">
                <a16:creationId xmlns:a16="http://schemas.microsoft.com/office/drawing/2014/main" id="{119A0320-286A-4939-84E7-31AE29B5E950}"/>
              </a:ext>
            </a:extLst>
          </p:cNvPr>
          <p:cNvSpPr/>
          <p:nvPr/>
        </p:nvSpPr>
        <p:spPr>
          <a:xfrm>
            <a:off x="4956048" y="416808"/>
            <a:ext cx="3170740" cy="307777"/>
          </a:xfrm>
          <a:prstGeom prst="rect">
            <a:avLst/>
          </a:prstGeom>
        </p:spPr>
        <p:txBody>
          <a:bodyPr wrap="none">
            <a:spAutoFit/>
          </a:bodyPr>
          <a:lstStyle/>
          <a:p>
            <a:r>
              <a:rPr lang="en-US" sz="1400" dirty="0"/>
              <a:t>Retrieved from www.bleedingcontrol.org</a:t>
            </a:r>
          </a:p>
        </p:txBody>
      </p:sp>
    </p:spTree>
    <p:extLst>
      <p:ext uri="{BB962C8B-B14F-4D97-AF65-F5344CB8AC3E}">
        <p14:creationId xmlns:p14="http://schemas.microsoft.com/office/powerpoint/2010/main" val="1790490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marL="0" marR="0" lvl="0" indent="0" algn="ctr" defTabSz="457177" rtl="0" eaLnBrk="1" fontAlgn="auto" latinLnBrk="0" hangingPunct="1">
              <a:lnSpc>
                <a:spcPct val="100000"/>
              </a:lnSpc>
              <a:spcBef>
                <a:spcPts val="0"/>
              </a:spcBef>
              <a:spcAft>
                <a:spcPts val="0"/>
              </a:spcAft>
              <a:buClrTx/>
              <a:buSzTx/>
              <a:buFontTx/>
              <a:buNone/>
              <a:tabLst/>
              <a:defRPr/>
            </a:pPr>
            <a:fld id="{2FED3E49-FDCD-5D46-88C6-CE1FDFB21B04}" type="slidenum">
              <a:rPr kumimoji="0" lang="en-US" sz="1001"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457177" rtl="0" eaLnBrk="1" fontAlgn="auto" latinLnBrk="0" hangingPunct="1">
                <a:lnSpc>
                  <a:spcPct val="100000"/>
                </a:lnSpc>
                <a:spcBef>
                  <a:spcPts val="0"/>
                </a:spcBef>
                <a:spcAft>
                  <a:spcPts val="0"/>
                </a:spcAft>
                <a:buClrTx/>
                <a:buSzTx/>
                <a:buFontTx/>
                <a:buNone/>
                <a:tabLst/>
                <a:defRPr/>
              </a:pPr>
              <a:t>42</a:t>
            </a:fld>
            <a:endParaRPr kumimoji="0" lang="en-US" sz="100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43FC572B-B329-4E68-8699-624057D609A4}"/>
              </a:ext>
            </a:extLst>
          </p:cNvPr>
          <p:cNvSpPr/>
          <p:nvPr/>
        </p:nvSpPr>
        <p:spPr>
          <a:xfrm>
            <a:off x="479392" y="775110"/>
            <a:ext cx="10351894" cy="5632311"/>
          </a:xfrm>
          <a:prstGeom prst="rect">
            <a:avLst/>
          </a:prstGeom>
        </p:spPr>
        <p:txBody>
          <a:bodyPr wrap="square">
            <a:spAutoFit/>
          </a:bodyPr>
          <a:lstStyle/>
          <a:p>
            <a:pPr fontAlgn="base"/>
            <a:r>
              <a:rPr lang="en-US" sz="800" b="1" dirty="0">
                <a:latin typeface="Arial" panose="020B0604020202020204" pitchFamily="34" charset="0"/>
              </a:rPr>
              <a:t>Active shooter and intentional mass-casualty events: The Hartford Consensus II </a:t>
            </a:r>
            <a:br>
              <a:rPr lang="en-US" sz="800" dirty="0">
                <a:latin typeface="Arial" panose="020B0604020202020204" pitchFamily="34" charset="0"/>
              </a:rPr>
            </a:br>
            <a:r>
              <a:rPr lang="en-US" sz="800" i="1" dirty="0">
                <a:latin typeface="Arial" panose="020B0604020202020204" pitchFamily="34" charset="0"/>
              </a:rPr>
              <a:t>The Joint Committee to Create a National Policy to Enhance Survivability from Mass Casualty Shooting Events</a:t>
            </a:r>
            <a:endParaRPr lang="en-US" sz="800" dirty="0">
              <a:latin typeface="Arial" panose="020B0604020202020204" pitchFamily="34" charset="0"/>
            </a:endParaRPr>
          </a:p>
          <a:p>
            <a:pPr fontAlgn="base"/>
            <a:r>
              <a:rPr lang="en-US" sz="800" dirty="0">
                <a:latin typeface="Arial" panose="020B0604020202020204" pitchFamily="34" charset="0"/>
              </a:rPr>
              <a:t>This is the document produced from the second meeting of the Hartford Consensus. A call to action to achieve the overarching goal of the Hartford Consensus that no one should die from uncontrolled bleeding is presented. Steps that need to be enacted by the public, law enforcement, EMS/fire/rescue, and definitive care are identified.</a:t>
            </a:r>
          </a:p>
          <a:p>
            <a:pPr fontAlgn="base"/>
            <a:r>
              <a:rPr lang="en-US" sz="800" b="1" dirty="0">
                <a:latin typeface="Arial" panose="020B0604020202020204" pitchFamily="34" charset="0"/>
              </a:rPr>
              <a:t>The Hartford Consensus III: Implementation of bleeding control </a:t>
            </a:r>
            <a:br>
              <a:rPr lang="en-US" sz="800" dirty="0">
                <a:latin typeface="Arial" panose="020B0604020202020204" pitchFamily="34" charset="0"/>
              </a:rPr>
            </a:br>
            <a:r>
              <a:rPr lang="en-US" sz="800" i="1" dirty="0" err="1">
                <a:latin typeface="Arial" panose="020B0604020202020204" pitchFamily="34" charset="0"/>
              </a:rPr>
              <a:t>Lenworth</a:t>
            </a:r>
            <a:r>
              <a:rPr lang="en-US" sz="800" i="1" dirty="0">
                <a:latin typeface="Arial" panose="020B0604020202020204" pitchFamily="34" charset="0"/>
              </a:rPr>
              <a:t> M. Jacobs, Jr., MD, MPH, FACS, and the Joint Committee to Create a National Policy to Enhance Survivability from Intentional-Mass Casualty and Active Shooter Events</a:t>
            </a:r>
            <a:endParaRPr lang="en-US" sz="800" dirty="0">
              <a:latin typeface="Arial" panose="020B0604020202020204" pitchFamily="34" charset="0"/>
            </a:endParaRPr>
          </a:p>
          <a:p>
            <a:pPr fontAlgn="base"/>
            <a:r>
              <a:rPr lang="en-US" sz="800" dirty="0">
                <a:latin typeface="Arial" panose="020B0604020202020204" pitchFamily="34" charset="0"/>
              </a:rPr>
              <a:t>The third document of the Hartford Consensus identifies three levels of responders. These are </a:t>
            </a:r>
            <a:r>
              <a:rPr lang="en-US" sz="800" i="1" dirty="0">
                <a:latin typeface="Arial" panose="020B0604020202020204" pitchFamily="34" charset="0"/>
              </a:rPr>
              <a:t>immediate responders</a:t>
            </a:r>
            <a:r>
              <a:rPr lang="en-US" sz="800" dirty="0">
                <a:latin typeface="Arial" panose="020B0604020202020204" pitchFamily="34" charset="0"/>
              </a:rPr>
              <a:t> or civilians at the scene, </a:t>
            </a:r>
            <a:r>
              <a:rPr lang="en-US" sz="800" i="1" dirty="0">
                <a:latin typeface="Arial" panose="020B0604020202020204" pitchFamily="34" charset="0"/>
              </a:rPr>
              <a:t>professional first responders</a:t>
            </a:r>
            <a:r>
              <a:rPr lang="en-US" sz="800" dirty="0">
                <a:latin typeface="Arial" panose="020B0604020202020204" pitchFamily="34" charset="0"/>
              </a:rPr>
              <a:t>, and </a:t>
            </a:r>
            <a:r>
              <a:rPr lang="en-US" sz="800" i="1" dirty="0">
                <a:latin typeface="Arial" panose="020B0604020202020204" pitchFamily="34" charset="0"/>
              </a:rPr>
              <a:t>trauma professionals.</a:t>
            </a:r>
            <a:r>
              <a:rPr lang="en-US" sz="800" dirty="0">
                <a:latin typeface="Arial" panose="020B0604020202020204" pitchFamily="34" charset="0"/>
              </a:rPr>
              <a:t> Steps for building educational and equipment capabilities, and resources for bleeding control programs are presented.</a:t>
            </a:r>
          </a:p>
          <a:p>
            <a:pPr fontAlgn="base"/>
            <a:r>
              <a:rPr lang="en-US" sz="800" b="1" dirty="0">
                <a:latin typeface="Arial" panose="020B0604020202020204" pitchFamily="34" charset="0"/>
              </a:rPr>
              <a:t>The continuing threat of intentional mass casualty events in the U.S.: Observations of federal law enforcement</a:t>
            </a:r>
            <a:br>
              <a:rPr lang="en-US" sz="800" dirty="0">
                <a:latin typeface="Arial" panose="020B0604020202020204" pitchFamily="34" charset="0"/>
              </a:rPr>
            </a:br>
            <a:r>
              <a:rPr lang="en-US" sz="800" i="1" dirty="0">
                <a:latin typeface="Arial" panose="020B0604020202020204" pitchFamily="34" charset="0"/>
              </a:rPr>
              <a:t>William P. </a:t>
            </a:r>
            <a:r>
              <a:rPr lang="en-US" sz="800" i="1" dirty="0" err="1">
                <a:latin typeface="Arial" panose="020B0604020202020204" pitchFamily="34" charset="0"/>
              </a:rPr>
              <a:t>Fabbri</a:t>
            </a:r>
            <a:r>
              <a:rPr lang="en-US" sz="800" i="1" dirty="0">
                <a:latin typeface="Arial" panose="020B0604020202020204" pitchFamily="34" charset="0"/>
              </a:rPr>
              <a:t>, MD, FACEP Director, Operational Medicine, Federal Bureau of Investigation</a:t>
            </a:r>
            <a:endParaRPr lang="en-US" sz="800" dirty="0">
              <a:latin typeface="Arial" panose="020B0604020202020204" pitchFamily="34" charset="0"/>
            </a:endParaRPr>
          </a:p>
          <a:p>
            <a:pPr fontAlgn="base"/>
            <a:r>
              <a:rPr lang="en-US" sz="800" dirty="0">
                <a:latin typeface="Arial" panose="020B0604020202020204" pitchFamily="34" charset="0"/>
              </a:rPr>
              <a:t>This article reviews statistics and characteristics of active shooter incidents in the United States. It discusses law enforcement response at the national level with highlights of what the Federal Bureau of Investigation has done to be prepared and to prepare police across country for active shooter events.</a:t>
            </a:r>
          </a:p>
          <a:p>
            <a:pPr fontAlgn="base"/>
            <a:r>
              <a:rPr lang="en-US" sz="800" b="1" dirty="0">
                <a:latin typeface="Arial" panose="020B0604020202020204" pitchFamily="34" charset="0"/>
              </a:rPr>
              <a:t>Public health education: The use of unique strategies to educate the public in the principles of the Hartford Consensus</a:t>
            </a:r>
            <a:br>
              <a:rPr lang="en-US" sz="800" dirty="0">
                <a:latin typeface="Arial" panose="020B0604020202020204" pitchFamily="34" charset="0"/>
              </a:rPr>
            </a:br>
            <a:r>
              <a:rPr lang="en-US" sz="800" i="1" dirty="0">
                <a:latin typeface="Arial" panose="020B0604020202020204" pitchFamily="34" charset="0"/>
              </a:rPr>
              <a:t>Richard H. Carmona, MD, MPH, FACS 17th Surgeon General of the United States</a:t>
            </a:r>
            <a:endParaRPr lang="en-US" sz="800" dirty="0">
              <a:latin typeface="Arial" panose="020B0604020202020204" pitchFamily="34" charset="0"/>
            </a:endParaRPr>
          </a:p>
          <a:p>
            <a:pPr fontAlgn="base"/>
            <a:r>
              <a:rPr lang="en-US" sz="800" dirty="0">
                <a:latin typeface="Arial" panose="020B0604020202020204" pitchFamily="34" charset="0"/>
              </a:rPr>
              <a:t>This article focuses on what is needed to educate the public to be immediate responders to all-hazards threats. Retention of perishable skills, competency, and certification issues are discussed as is the need for developing health-literate and culturally competent content for an immediate responder curriculum.</a:t>
            </a:r>
          </a:p>
          <a:p>
            <a:pPr fontAlgn="base"/>
            <a:r>
              <a:rPr lang="en-US" sz="800" b="1" dirty="0">
                <a:latin typeface="Arial" panose="020B0604020202020204" pitchFamily="34" charset="0"/>
              </a:rPr>
              <a:t>The continuing threat of active shooter and intentional mass casualty events: Local law enforcement and hemorrhage control</a:t>
            </a:r>
            <a:br>
              <a:rPr lang="en-US" sz="800" dirty="0">
                <a:latin typeface="Arial" panose="020B0604020202020204" pitchFamily="34" charset="0"/>
              </a:rPr>
            </a:br>
            <a:r>
              <a:rPr lang="en-US" sz="800" i="1" dirty="0">
                <a:latin typeface="Arial" panose="020B0604020202020204" pitchFamily="34" charset="0"/>
              </a:rPr>
              <a:t>Alexander L. Eastman, MD, MPH, FACS  Major Cities Chiefs Police Association</a:t>
            </a:r>
            <a:endParaRPr lang="en-US" sz="800" dirty="0">
              <a:latin typeface="Arial" panose="020B0604020202020204" pitchFamily="34" charset="0"/>
            </a:endParaRPr>
          </a:p>
          <a:p>
            <a:pPr fontAlgn="base"/>
            <a:r>
              <a:rPr lang="en-US" sz="800" dirty="0">
                <a:latin typeface="Arial" panose="020B0604020202020204" pitchFamily="34" charset="0"/>
              </a:rPr>
              <a:t>This article presents hemorrhage control as a law enforcement responsibility and describes the progress that has been made to train and equip police officers across the country for hemorrhage control. The role of the Major Cities Chiefs Association in adopting the principles of the Hartford Consensus is discussed. An example of a local law enforcement response to an attempted mass casualty event is reviewed.</a:t>
            </a:r>
          </a:p>
          <a:p>
            <a:pPr fontAlgn="base"/>
            <a:r>
              <a:rPr lang="en-US" sz="800" b="1" dirty="0">
                <a:latin typeface="Arial" panose="020B0604020202020204" pitchFamily="34" charset="0"/>
              </a:rPr>
              <a:t>Military history of increasing survival: The U.S. military experience with tourniquets and hemostatic dressings in the Afghanistan and Iraq conflicts </a:t>
            </a:r>
            <a:br>
              <a:rPr lang="en-US" sz="800" dirty="0">
                <a:latin typeface="Arial" panose="020B0604020202020204" pitchFamily="34" charset="0"/>
              </a:rPr>
            </a:br>
            <a:r>
              <a:rPr lang="en-US" sz="800" i="1" dirty="0">
                <a:latin typeface="Arial" panose="020B0604020202020204" pitchFamily="34" charset="0"/>
              </a:rPr>
              <a:t>Frank K. Butler, MD, FAAO, FUHM Chairman, Committee on Tactical Combat Casualty Care, Department of Defense, Joint Trauma Systems</a:t>
            </a:r>
            <a:endParaRPr lang="en-US" sz="800" dirty="0">
              <a:latin typeface="Arial" panose="020B0604020202020204" pitchFamily="34" charset="0"/>
            </a:endParaRPr>
          </a:p>
          <a:p>
            <a:pPr fontAlgn="base"/>
            <a:r>
              <a:rPr lang="en-US" sz="800" dirty="0">
                <a:latin typeface="Arial" panose="020B0604020202020204" pitchFamily="34" charset="0"/>
              </a:rPr>
              <a:t>The resurgence of tourniquet use in the U.S. military that originated from the Tactical Combat Casualty Care program is discussed as are the specific events that contributed to the expanded use of tourniquets in the military. Statistics regarding the decrease in preventable battlefield deaths in the from extremity hemorrhage are presented. The use of hemostatic dressings in the military is reviewed.</a:t>
            </a:r>
          </a:p>
          <a:p>
            <a:pPr fontAlgn="base"/>
            <a:r>
              <a:rPr lang="en-US" sz="800" b="1" dirty="0">
                <a:latin typeface="Arial" panose="020B0604020202020204" pitchFamily="34" charset="0"/>
              </a:rPr>
              <a:t>Hemorrhage control devices: Tourniquets and hemostatic dressings</a:t>
            </a:r>
            <a:br>
              <a:rPr lang="en-US" sz="800" dirty="0">
                <a:latin typeface="Arial" panose="020B0604020202020204" pitchFamily="34" charset="0"/>
              </a:rPr>
            </a:br>
            <a:r>
              <a:rPr lang="en-US" sz="800" i="1" dirty="0">
                <a:latin typeface="Arial" panose="020B0604020202020204" pitchFamily="34" charset="0"/>
              </a:rPr>
              <a:t>John B. Holcomb, MD, FACS; Frank K. Butler, MD, FAAO, FUHM; and Peter Rhee, MD, MPH, FACS, FCCM Committee on Tactical Combat Casualty Care, Department of Defense, Joint Trauma Systems</a:t>
            </a:r>
            <a:endParaRPr lang="en-US" sz="800" dirty="0">
              <a:latin typeface="Arial" panose="020B0604020202020204" pitchFamily="34" charset="0"/>
            </a:endParaRPr>
          </a:p>
          <a:p>
            <a:pPr fontAlgn="base"/>
            <a:r>
              <a:rPr lang="en-US" sz="800" dirty="0">
                <a:latin typeface="Arial" panose="020B0604020202020204" pitchFamily="34" charset="0"/>
              </a:rPr>
              <a:t>This article draws from the military’s experience with tourniquet use to describe what type of trauma victims are appropriate for tourniquet use in a civilian setting. Teaching points about tourniquets are presented as are common mistakes regarding their use. The role of the Committee on Tactical Combat Casualty Care in recommending tourniquets and hemostatic dressings is reviewed.</a:t>
            </a:r>
          </a:p>
          <a:p>
            <a:pPr fontAlgn="base"/>
            <a:r>
              <a:rPr lang="en-US" sz="800" b="1" dirty="0">
                <a:latin typeface="Arial" panose="020B0604020202020204" pitchFamily="34" charset="0"/>
              </a:rPr>
              <a:t>Intentional mass casualty events: Implications for prehospital emergency medical services systems</a:t>
            </a:r>
            <a:br>
              <a:rPr lang="en-US" sz="800" dirty="0">
                <a:latin typeface="Arial" panose="020B0604020202020204" pitchFamily="34" charset="0"/>
              </a:rPr>
            </a:br>
            <a:r>
              <a:rPr lang="en-US" sz="800" i="1" dirty="0">
                <a:latin typeface="Arial" panose="020B0604020202020204" pitchFamily="34" charset="0"/>
              </a:rPr>
              <a:t>Matthew J. Levy, DO, MSc, FACEP Senior Medical Officer, Johns Hopkins Center for Law Enforcement Medicine</a:t>
            </a:r>
            <a:endParaRPr lang="en-US" sz="800" dirty="0">
              <a:latin typeface="Arial" panose="020B0604020202020204" pitchFamily="34" charset="0"/>
            </a:endParaRPr>
          </a:p>
          <a:p>
            <a:pPr fontAlgn="base"/>
            <a:r>
              <a:rPr lang="en-US" sz="800" dirty="0">
                <a:latin typeface="Arial" panose="020B0604020202020204" pitchFamily="34" charset="0"/>
              </a:rPr>
              <a:t>This article describes what changes are needed in the prehospital emergency response to increase survival due to hemorrhage from active shooter and intentional mass casualty events. The necessary education, training, equipment, partnerships, and pre-planning are discussed.</a:t>
            </a:r>
          </a:p>
          <a:p>
            <a:pPr fontAlgn="base"/>
            <a:r>
              <a:rPr lang="en-US" sz="800" b="1" dirty="0">
                <a:latin typeface="Arial" panose="020B0604020202020204" pitchFamily="34" charset="0"/>
              </a:rPr>
              <a:t>Role of the American College of Surgeons Committee on Trauma in the care of the injured</a:t>
            </a:r>
            <a:br>
              <a:rPr lang="en-US" sz="800" dirty="0">
                <a:latin typeface="Arial" panose="020B0604020202020204" pitchFamily="34" charset="0"/>
              </a:rPr>
            </a:br>
            <a:r>
              <a:rPr lang="en-US" sz="800" i="1" dirty="0">
                <a:latin typeface="Arial" panose="020B0604020202020204" pitchFamily="34" charset="0"/>
              </a:rPr>
              <a:t>Leonard J. </a:t>
            </a:r>
            <a:r>
              <a:rPr lang="en-US" sz="800" i="1" dirty="0" err="1">
                <a:latin typeface="Arial" panose="020B0604020202020204" pitchFamily="34" charset="0"/>
              </a:rPr>
              <a:t>Weireter</a:t>
            </a:r>
            <a:r>
              <a:rPr lang="en-US" sz="800" i="1" dirty="0">
                <a:latin typeface="Arial" panose="020B0604020202020204" pitchFamily="34" charset="0"/>
              </a:rPr>
              <a:t>, MD, FACS, and Ronald M. Stewart, MD, FACS Vice-Chair and Chair, respectively, American College of Surgeons Committee on Trauma</a:t>
            </a:r>
            <a:endParaRPr lang="en-US" sz="800" dirty="0">
              <a:latin typeface="Arial" panose="020B0604020202020204" pitchFamily="34" charset="0"/>
            </a:endParaRPr>
          </a:p>
          <a:p>
            <a:pPr fontAlgn="base"/>
            <a:r>
              <a:rPr lang="en-US" sz="800" dirty="0">
                <a:latin typeface="Arial" panose="020B0604020202020204" pitchFamily="34" charset="0"/>
              </a:rPr>
              <a:t>The history of the American College of Surgeons Committee on Trauma (COT) is reviewed as are its major functions. It is suggested that the COT, through its educational programs, can expand its outreach to teach bleeding control to anyone who might be in a position to stop bleeding. This is virtually everyone.</a:t>
            </a:r>
          </a:p>
          <a:p>
            <a:pPr fontAlgn="base"/>
            <a:r>
              <a:rPr lang="en-US" sz="800" b="1" dirty="0">
                <a:latin typeface="Arial" panose="020B0604020202020204" pitchFamily="34" charset="0"/>
              </a:rPr>
              <a:t>Integrated education of all responders</a:t>
            </a:r>
            <a:br>
              <a:rPr lang="en-US" sz="800" dirty="0">
                <a:latin typeface="Arial" panose="020B0604020202020204" pitchFamily="34" charset="0"/>
              </a:rPr>
            </a:br>
            <a:r>
              <a:rPr lang="en-US" sz="800" i="1" dirty="0">
                <a:latin typeface="Arial" panose="020B0604020202020204" pitchFamily="34" charset="0"/>
              </a:rPr>
              <a:t>(the late) Norman E. McSwain, MD, FACS Medical Director, Prehospital Trauma Life Support</a:t>
            </a:r>
            <a:endParaRPr lang="en-US" sz="800" dirty="0">
              <a:latin typeface="Arial" panose="020B0604020202020204" pitchFamily="34" charset="0"/>
            </a:endParaRPr>
          </a:p>
          <a:p>
            <a:pPr fontAlgn="base"/>
            <a:r>
              <a:rPr lang="en-US" sz="800" dirty="0">
                <a:latin typeface="Arial" panose="020B0604020202020204" pitchFamily="34" charset="0"/>
              </a:rPr>
              <a:t>This article describes resources available to meet the recommendation of the Hartford Consensus, calling for multidisciplinary education. It emphasizes that for integrated emergency responses, all potential responders should train and drill together. The specific education needs of the public, law enforcement, EMS/fire/rescue, and definitive care are presented. Courses offered that teach hemorrhage control are presented and described.</a:t>
            </a:r>
          </a:p>
          <a:p>
            <a:pPr fontAlgn="base"/>
            <a:r>
              <a:rPr lang="en-US" sz="800" b="1" dirty="0">
                <a:latin typeface="Arial" panose="020B0604020202020204" pitchFamily="34" charset="0"/>
              </a:rPr>
              <a:t>Implementation of the Hartford Consensus initiative to increase survival from active shooter and intentional mass casualty events and to enhance the resilience of citizens</a:t>
            </a:r>
            <a:br>
              <a:rPr lang="en-US" sz="800" dirty="0">
                <a:latin typeface="Arial" panose="020B0604020202020204" pitchFamily="34" charset="0"/>
              </a:rPr>
            </a:br>
            <a:r>
              <a:rPr lang="en-US" sz="800" i="1" dirty="0" err="1">
                <a:latin typeface="Arial" panose="020B0604020202020204" pitchFamily="34" charset="0"/>
              </a:rPr>
              <a:t>Lenworth</a:t>
            </a:r>
            <a:r>
              <a:rPr lang="en-US" sz="800" i="1" dirty="0">
                <a:latin typeface="Arial" panose="020B0604020202020204" pitchFamily="34" charset="0"/>
              </a:rPr>
              <a:t> M. Jacobs, MD, MPH, FACS Chairman, Hartford Consensus; Vice-President, Academic Affairs, Hartford Hospital; Member, Board of Regents, American College of Surgeons</a:t>
            </a:r>
            <a:endParaRPr lang="en-US" sz="800" dirty="0">
              <a:latin typeface="Arial" panose="020B0604020202020204" pitchFamily="34" charset="0"/>
            </a:endParaRPr>
          </a:p>
          <a:p>
            <a:pPr fontAlgn="base"/>
            <a:r>
              <a:rPr lang="en-US" sz="800" dirty="0">
                <a:latin typeface="Arial" panose="020B0604020202020204" pitchFamily="34" charset="0"/>
              </a:rPr>
              <a:t>This article calls for response systems that can be effective 24 hours a day, seven days a week in any locale at any level. To develop such systems it is critical to identify the organizations and government entities that are responsible for ensuring that a plan can be executed immediately. Strategies used to achieve the recommendations of the Hartford Consensus by Hartford Hospital, the City of Hartford, the metropolitan region of Greater Hartford, and the State of Connecticut are discussed.</a:t>
            </a:r>
            <a:endParaRPr lang="en-US" sz="1000" b="0" i="0" dirty="0">
              <a:effectLst/>
              <a:latin typeface="Arial" panose="020B0604020202020204" pitchFamily="34" charset="0"/>
            </a:endParaRPr>
          </a:p>
        </p:txBody>
      </p:sp>
      <p:sp>
        <p:nvSpPr>
          <p:cNvPr id="6" name="TextBox 5">
            <a:extLst>
              <a:ext uri="{FF2B5EF4-FFF2-40B4-BE49-F238E27FC236}">
                <a16:creationId xmlns:a16="http://schemas.microsoft.com/office/drawing/2014/main" id="{D651BA02-DCBB-4594-86BF-14FB5554DAD7}"/>
              </a:ext>
            </a:extLst>
          </p:cNvPr>
          <p:cNvSpPr txBox="1"/>
          <p:nvPr/>
        </p:nvSpPr>
        <p:spPr>
          <a:xfrm>
            <a:off x="479391" y="251890"/>
            <a:ext cx="4476657" cy="523220"/>
          </a:xfrm>
          <a:prstGeom prst="rect">
            <a:avLst/>
          </a:prstGeom>
          <a:noFill/>
        </p:spPr>
        <p:txBody>
          <a:bodyPr wrap="square" rtlCol="0">
            <a:spAutoFit/>
          </a:bodyPr>
          <a:lstStyle/>
          <a:p>
            <a:r>
              <a:rPr lang="en-US" sz="2800" dirty="0">
                <a:solidFill>
                  <a:schemeClr val="bg1">
                    <a:lumMod val="50000"/>
                  </a:schemeClr>
                </a:solidFill>
              </a:rPr>
              <a:t>Additional Scientific Evidence  </a:t>
            </a:r>
          </a:p>
        </p:txBody>
      </p:sp>
      <p:sp>
        <p:nvSpPr>
          <p:cNvPr id="9" name="Rectangle 8">
            <a:extLst>
              <a:ext uri="{FF2B5EF4-FFF2-40B4-BE49-F238E27FC236}">
                <a16:creationId xmlns:a16="http://schemas.microsoft.com/office/drawing/2014/main" id="{8E7ED74B-1AD6-4C0C-A46F-09421ADF43B0}"/>
              </a:ext>
            </a:extLst>
          </p:cNvPr>
          <p:cNvSpPr/>
          <p:nvPr/>
        </p:nvSpPr>
        <p:spPr>
          <a:xfrm>
            <a:off x="4956048" y="416808"/>
            <a:ext cx="3170740" cy="307777"/>
          </a:xfrm>
          <a:prstGeom prst="rect">
            <a:avLst/>
          </a:prstGeom>
        </p:spPr>
        <p:txBody>
          <a:bodyPr wrap="none">
            <a:spAutoFit/>
          </a:bodyPr>
          <a:lstStyle/>
          <a:p>
            <a:r>
              <a:rPr lang="en-US" sz="1400" dirty="0"/>
              <a:t>Retrieved from www.bleedingcontrol.org</a:t>
            </a:r>
          </a:p>
        </p:txBody>
      </p:sp>
    </p:spTree>
    <p:extLst>
      <p:ext uri="{BB962C8B-B14F-4D97-AF65-F5344CB8AC3E}">
        <p14:creationId xmlns:p14="http://schemas.microsoft.com/office/powerpoint/2010/main" val="3071725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08751" y="523029"/>
            <a:ext cx="3957365" cy="3621248"/>
          </a:xfrm>
          <a:prstGeom prst="rect">
            <a:avLst/>
          </a:prstGeom>
          <a:noFill/>
        </p:spPr>
        <p:txBody>
          <a:bodyPr wrap="none" rtlCol="0">
            <a:spAutoFit/>
          </a:bodyPr>
          <a:lstStyle/>
          <a:p>
            <a:r>
              <a:rPr lang="en-US" sz="2400" dirty="0">
                <a:solidFill>
                  <a:schemeClr val="bg1"/>
                </a:solidFill>
              </a:rPr>
              <a:t>For additional information </a:t>
            </a:r>
          </a:p>
          <a:p>
            <a:r>
              <a:rPr lang="en-US" sz="2400" dirty="0">
                <a:solidFill>
                  <a:schemeClr val="bg1"/>
                </a:solidFill>
              </a:rPr>
              <a:t>about </a:t>
            </a:r>
            <a:r>
              <a:rPr lang="en-US" sz="3200" dirty="0">
                <a:solidFill>
                  <a:srgbClr val="C00000"/>
                </a:solidFill>
              </a:rPr>
              <a:t>Bleeding Control </a:t>
            </a:r>
          </a:p>
          <a:p>
            <a:endParaRPr lang="en-US" sz="1333" dirty="0">
              <a:solidFill>
                <a:schemeClr val="bg1"/>
              </a:solidFill>
            </a:endParaRPr>
          </a:p>
          <a:p>
            <a:r>
              <a:rPr lang="en-US" sz="2400" dirty="0">
                <a:solidFill>
                  <a:schemeClr val="bg1"/>
                </a:solidFill>
              </a:rPr>
              <a:t>email: info@NARescue.com</a:t>
            </a:r>
          </a:p>
          <a:p>
            <a:endParaRPr lang="en-US" sz="1333" b="1" dirty="0">
              <a:solidFill>
                <a:schemeClr val="bg1"/>
              </a:solidFill>
            </a:endParaRPr>
          </a:p>
          <a:p>
            <a:r>
              <a:rPr lang="en-US" sz="2400" dirty="0">
                <a:solidFill>
                  <a:schemeClr val="bg1"/>
                </a:solidFill>
              </a:rPr>
              <a:t>Tel: 864.675.9800</a:t>
            </a:r>
            <a:endParaRPr lang="en-US" sz="2400" cap="all" dirty="0"/>
          </a:p>
          <a:p>
            <a:endParaRPr lang="en-US" sz="1333" dirty="0">
              <a:solidFill>
                <a:schemeClr val="bg1"/>
              </a:solidFill>
            </a:endParaRPr>
          </a:p>
          <a:p>
            <a:r>
              <a:rPr lang="en-US" sz="2400" dirty="0">
                <a:solidFill>
                  <a:schemeClr val="bg1"/>
                </a:solidFill>
              </a:rPr>
              <a:t>Mail: 35 Tedwall Court</a:t>
            </a:r>
            <a:br>
              <a:rPr lang="en-US" sz="2400" dirty="0">
                <a:solidFill>
                  <a:schemeClr val="bg1"/>
                </a:solidFill>
              </a:rPr>
            </a:br>
            <a:r>
              <a:rPr lang="en-US" sz="2400" dirty="0">
                <a:solidFill>
                  <a:schemeClr val="bg1"/>
                </a:solidFill>
              </a:rPr>
              <a:t>          Greer, SC 29650-4791</a:t>
            </a:r>
            <a:br>
              <a:rPr lang="en-US" sz="2400" dirty="0">
                <a:solidFill>
                  <a:schemeClr val="bg1"/>
                </a:solidFill>
              </a:rPr>
            </a:br>
            <a:endParaRPr lang="en-US" sz="1333" dirty="0">
              <a:solidFill>
                <a:schemeClr val="bg1"/>
              </a:solidFill>
            </a:endParaRPr>
          </a:p>
          <a:p>
            <a:r>
              <a:rPr lang="en-US" sz="2400" dirty="0">
                <a:solidFill>
                  <a:schemeClr val="bg1"/>
                </a:solidFill>
              </a:rPr>
              <a:t>Fax: 864.675.9880</a:t>
            </a:r>
          </a:p>
        </p:txBody>
      </p:sp>
      <p:sp>
        <p:nvSpPr>
          <p:cNvPr id="8" name="TextBox 7">
            <a:extLst>
              <a:ext uri="{FF2B5EF4-FFF2-40B4-BE49-F238E27FC236}">
                <a16:creationId xmlns:a16="http://schemas.microsoft.com/office/drawing/2014/main" id="{DA7940E0-BB8A-43D7-9C49-038A084FE7DA}"/>
              </a:ext>
            </a:extLst>
          </p:cNvPr>
          <p:cNvSpPr txBox="1"/>
          <p:nvPr/>
        </p:nvSpPr>
        <p:spPr>
          <a:xfrm>
            <a:off x="10977385" y="6486862"/>
            <a:ext cx="846707" cy="256545"/>
          </a:xfrm>
          <a:prstGeom prst="rect">
            <a:avLst/>
          </a:prstGeom>
          <a:noFill/>
        </p:spPr>
        <p:txBody>
          <a:bodyPr wrap="none" rtlCol="0">
            <a:spAutoFit/>
          </a:bodyPr>
          <a:lstStyle/>
          <a:p>
            <a:r>
              <a:rPr lang="en-US" sz="1067" dirty="0">
                <a:solidFill>
                  <a:schemeClr val="bg1"/>
                </a:solidFill>
              </a:rPr>
              <a:t>REV 020720</a:t>
            </a:r>
          </a:p>
        </p:txBody>
      </p:sp>
      <p:sp>
        <p:nvSpPr>
          <p:cNvPr id="7" name="Text Placeholder 3">
            <a:extLst>
              <a:ext uri="{FF2B5EF4-FFF2-40B4-BE49-F238E27FC236}">
                <a16:creationId xmlns:a16="http://schemas.microsoft.com/office/drawing/2014/main" id="{2480BC61-21EB-4EDA-9973-03F8A0E86EB4}"/>
              </a:ext>
            </a:extLst>
          </p:cNvPr>
          <p:cNvSpPr txBox="1">
            <a:spLocks/>
          </p:cNvSpPr>
          <p:nvPr/>
        </p:nvSpPr>
        <p:spPr>
          <a:xfrm>
            <a:off x="4233672" y="5354631"/>
            <a:ext cx="6044184" cy="430993"/>
          </a:xfrm>
          <a:prstGeom prst="rect">
            <a:avLst/>
          </a:prstGeom>
        </p:spPr>
        <p:txBody>
          <a:bodyPr lIns="0" rIns="0"/>
          <a:lstStyle>
            <a:lvl1pPr marL="0" indent="0" algn="r" defTabSz="914377"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C00000"/>
                </a:solidFill>
              </a:rPr>
              <a:t>Small Limb Hemorrhage Control </a:t>
            </a:r>
          </a:p>
        </p:txBody>
      </p:sp>
    </p:spTree>
    <p:extLst>
      <p:ext uri="{BB962C8B-B14F-4D97-AF65-F5344CB8AC3E}">
        <p14:creationId xmlns:p14="http://schemas.microsoft.com/office/powerpoint/2010/main" val="1766598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4A1BDE4-496A-4113-84D9-0E1699E594C5}"/>
              </a:ext>
            </a:extLst>
          </p:cNvPr>
          <p:cNvSpPr>
            <a:spLocks noGrp="1"/>
          </p:cNvSpPr>
          <p:nvPr>
            <p:ph type="body" sz="quarter" idx="12"/>
          </p:nvPr>
        </p:nvSpPr>
        <p:spPr>
          <a:xfrm>
            <a:off x="407055" y="962132"/>
            <a:ext cx="8018553" cy="5287291"/>
          </a:xfrm>
        </p:spPr>
        <p:txBody>
          <a:bodyPr/>
          <a:lstStyle/>
          <a:p>
            <a:pPr marL="342900" indent="-342900">
              <a:buFont typeface="Arial" panose="020B0604020202020204" pitchFamily="34" charset="0"/>
              <a:buChar char="•"/>
            </a:pPr>
            <a:r>
              <a:rPr lang="en-US" b="1" dirty="0">
                <a:solidFill>
                  <a:srgbClr val="C00000"/>
                </a:solidFill>
              </a:rPr>
              <a:t>Direct pressure: </a:t>
            </a:r>
            <a:r>
              <a:rPr lang="en-US" dirty="0"/>
              <a:t>Application of dressing material and pressure directly on a wound </a:t>
            </a:r>
            <a:r>
              <a:rPr lang="en-US" dirty="0">
                <a:solidFill>
                  <a:schemeClr val="bg1">
                    <a:lumMod val="50000"/>
                  </a:schemeClr>
                </a:solidFill>
              </a:rPr>
              <a:t>(</a:t>
            </a:r>
            <a:r>
              <a:rPr lang="en-US" i="1" dirty="0">
                <a:solidFill>
                  <a:schemeClr val="bg1">
                    <a:lumMod val="50000"/>
                  </a:schemeClr>
                </a:solidFill>
              </a:rPr>
              <a:t>for minimal bleeding</a:t>
            </a:r>
            <a:r>
              <a:rPr lang="en-US" dirty="0">
                <a:solidFill>
                  <a:schemeClr val="bg1">
                    <a:lumMod val="50000"/>
                  </a:schemeClr>
                </a:solidFill>
              </a:rPr>
              <a:t>).</a:t>
            </a:r>
            <a:endParaRPr lang="en-US" dirty="0"/>
          </a:p>
          <a:p>
            <a:pPr marL="342900" indent="-342900">
              <a:buFont typeface="Arial" panose="020B0604020202020204" pitchFamily="34" charset="0"/>
              <a:buChar char="•"/>
            </a:pPr>
            <a:r>
              <a:rPr lang="en-US" b="1" dirty="0">
                <a:solidFill>
                  <a:srgbClr val="C00000"/>
                </a:solidFill>
              </a:rPr>
              <a:t>Digital pressure: </a:t>
            </a:r>
            <a:r>
              <a:rPr lang="en-US" dirty="0"/>
              <a:t>Identification</a:t>
            </a:r>
            <a:r>
              <a:rPr lang="en-US" dirty="0">
                <a:solidFill>
                  <a:schemeClr val="bg1">
                    <a:lumMod val="50000"/>
                  </a:schemeClr>
                </a:solidFill>
              </a:rPr>
              <a:t> (</a:t>
            </a:r>
            <a:r>
              <a:rPr lang="en-US" i="1" dirty="0">
                <a:solidFill>
                  <a:schemeClr val="bg1">
                    <a:lumMod val="50000"/>
                  </a:schemeClr>
                </a:solidFill>
              </a:rPr>
              <a:t>visual or tactile</a:t>
            </a:r>
            <a:r>
              <a:rPr lang="en-US" dirty="0">
                <a:solidFill>
                  <a:schemeClr val="bg1">
                    <a:lumMod val="50000"/>
                  </a:schemeClr>
                </a:solidFill>
              </a:rPr>
              <a:t>) </a:t>
            </a:r>
            <a:r>
              <a:rPr lang="en-US" dirty="0"/>
              <a:t>of bleeding vessel(s) with</a:t>
            </a:r>
            <a:r>
              <a:rPr lang="en-US" i="1" dirty="0"/>
              <a:t> </a:t>
            </a:r>
            <a:r>
              <a:rPr lang="en-US" dirty="0"/>
              <a:t>fingertip(s) pressing vessel(s) against the bone</a:t>
            </a:r>
            <a:r>
              <a:rPr lang="en-US" dirty="0">
                <a:solidFill>
                  <a:schemeClr val="bg1">
                    <a:lumMod val="50000"/>
                  </a:schemeClr>
                </a:solidFill>
              </a:rPr>
              <a:t> (</a:t>
            </a:r>
            <a:r>
              <a:rPr lang="en-US" i="1" dirty="0">
                <a:solidFill>
                  <a:schemeClr val="bg1">
                    <a:lumMod val="50000"/>
                  </a:schemeClr>
                </a:solidFill>
              </a:rPr>
              <a:t>for moderate to severe bleeding</a:t>
            </a:r>
            <a:r>
              <a:rPr lang="en-US" dirty="0">
                <a:solidFill>
                  <a:schemeClr val="bg1">
                    <a:lumMod val="50000"/>
                  </a:schemeClr>
                </a:solidFill>
              </a:rPr>
              <a:t>).</a:t>
            </a:r>
            <a:endParaRPr lang="en-US" dirty="0"/>
          </a:p>
          <a:p>
            <a:pPr marL="342900" indent="-342900">
              <a:buFont typeface="Arial" panose="020B0604020202020204" pitchFamily="34" charset="0"/>
              <a:buChar char="•"/>
            </a:pPr>
            <a:r>
              <a:rPr lang="en-US" b="1" dirty="0">
                <a:solidFill>
                  <a:srgbClr val="C00000"/>
                </a:solidFill>
              </a:rPr>
              <a:t>Wound packing: </a:t>
            </a:r>
            <a:r>
              <a:rPr lang="en-US" i="1" dirty="0">
                <a:solidFill>
                  <a:schemeClr val="bg1">
                    <a:lumMod val="50000"/>
                  </a:schemeClr>
                </a:solidFill>
              </a:rPr>
              <a:t>In conjunction with digital pressure, </a:t>
            </a:r>
            <a:r>
              <a:rPr lang="en-US" dirty="0"/>
              <a:t>dressing material is systematically placed under fingertip(s) into wound cavity. Packing of wound is complete when cavity is entirely full</a:t>
            </a:r>
            <a:r>
              <a:rPr lang="en-US" dirty="0">
                <a:solidFill>
                  <a:schemeClr val="bg1">
                    <a:lumMod val="50000"/>
                  </a:schemeClr>
                </a:solidFill>
              </a:rPr>
              <a:t> (</a:t>
            </a:r>
            <a:r>
              <a:rPr lang="en-US" i="1" dirty="0">
                <a:solidFill>
                  <a:schemeClr val="bg1">
                    <a:lumMod val="50000"/>
                  </a:schemeClr>
                </a:solidFill>
              </a:rPr>
              <a:t>for moderate to</a:t>
            </a:r>
            <a:r>
              <a:rPr lang="en-US" dirty="0">
                <a:solidFill>
                  <a:schemeClr val="bg1">
                    <a:lumMod val="50000"/>
                  </a:schemeClr>
                </a:solidFill>
              </a:rPr>
              <a:t> </a:t>
            </a:r>
            <a:r>
              <a:rPr lang="en-US" i="1" dirty="0">
                <a:solidFill>
                  <a:schemeClr val="bg1">
                    <a:lumMod val="50000"/>
                  </a:schemeClr>
                </a:solidFill>
              </a:rPr>
              <a:t>severe bleeding</a:t>
            </a:r>
            <a:r>
              <a:rPr lang="en-US" dirty="0">
                <a:solidFill>
                  <a:schemeClr val="bg1">
                    <a:lumMod val="50000"/>
                  </a:schemeClr>
                </a:solidFill>
              </a:rPr>
              <a:t>).</a:t>
            </a:r>
            <a:endParaRPr lang="en-US" dirty="0"/>
          </a:p>
          <a:p>
            <a:pPr marL="342900" indent="-342900">
              <a:buFont typeface="Arial" panose="020B0604020202020204" pitchFamily="34" charset="0"/>
              <a:buChar char="•"/>
            </a:pPr>
            <a:r>
              <a:rPr lang="en-US" b="1" dirty="0">
                <a:solidFill>
                  <a:srgbClr val="C00000"/>
                </a:solidFill>
              </a:rPr>
              <a:t>Pressure bandage: </a:t>
            </a:r>
            <a:r>
              <a:rPr lang="en-US" dirty="0"/>
              <a:t>Applied in conjunction with dressing or wound packing material, to maintain pressure on injury site </a:t>
            </a:r>
            <a:r>
              <a:rPr lang="en-US" dirty="0">
                <a:solidFill>
                  <a:schemeClr val="bg1">
                    <a:lumMod val="50000"/>
                  </a:schemeClr>
                </a:solidFill>
              </a:rPr>
              <a:t>(</a:t>
            </a:r>
            <a:r>
              <a:rPr lang="en-US" i="1" dirty="0">
                <a:solidFill>
                  <a:schemeClr val="bg1">
                    <a:lumMod val="50000"/>
                  </a:schemeClr>
                </a:solidFill>
              </a:rPr>
              <a:t>for moderate to</a:t>
            </a:r>
            <a:r>
              <a:rPr lang="en-US" dirty="0">
                <a:solidFill>
                  <a:schemeClr val="bg1">
                    <a:lumMod val="50000"/>
                  </a:schemeClr>
                </a:solidFill>
              </a:rPr>
              <a:t> </a:t>
            </a:r>
            <a:r>
              <a:rPr lang="en-US" i="1" dirty="0">
                <a:solidFill>
                  <a:schemeClr val="bg1">
                    <a:lumMod val="50000"/>
                  </a:schemeClr>
                </a:solidFill>
              </a:rPr>
              <a:t>severe bleeding</a:t>
            </a:r>
            <a:r>
              <a:rPr lang="en-US" dirty="0">
                <a:solidFill>
                  <a:schemeClr val="bg1">
                    <a:lumMod val="50000"/>
                  </a:schemeClr>
                </a:solidFill>
              </a:rPr>
              <a:t>).</a:t>
            </a:r>
            <a:endParaRPr lang="en-US" dirty="0"/>
          </a:p>
          <a:p>
            <a:pPr marL="342900" indent="-342900">
              <a:buFont typeface="Arial" panose="020B0604020202020204" pitchFamily="34" charset="0"/>
              <a:buChar char="•"/>
            </a:pPr>
            <a:r>
              <a:rPr lang="en-US" b="1" dirty="0">
                <a:solidFill>
                  <a:srgbClr val="C00000"/>
                </a:solidFill>
              </a:rPr>
              <a:t>Tourniquet:</a:t>
            </a:r>
            <a:r>
              <a:rPr lang="en-US" dirty="0"/>
              <a:t> Applied to eliminate ALL extremity circulation </a:t>
            </a:r>
            <a:r>
              <a:rPr lang="en-US" dirty="0">
                <a:solidFill>
                  <a:schemeClr val="bg1">
                    <a:lumMod val="50000"/>
                  </a:schemeClr>
                </a:solidFill>
              </a:rPr>
              <a:t>(for </a:t>
            </a:r>
            <a:r>
              <a:rPr lang="en-US" i="1" dirty="0">
                <a:solidFill>
                  <a:schemeClr val="bg1">
                    <a:lumMod val="50000"/>
                  </a:schemeClr>
                </a:solidFill>
              </a:rPr>
              <a:t>life-threatening bleeding</a:t>
            </a:r>
            <a:r>
              <a:rPr lang="en-US" dirty="0">
                <a:solidFill>
                  <a:schemeClr val="bg1">
                    <a:lumMod val="50000"/>
                  </a:schemeClr>
                </a:solidFill>
              </a:rPr>
              <a:t>).</a:t>
            </a:r>
            <a:endParaRPr lang="en-US" dirty="0"/>
          </a:p>
        </p:txBody>
      </p:sp>
      <p:sp>
        <p:nvSpPr>
          <p:cNvPr id="8" name="Slide Number Placeholder 7"/>
          <p:cNvSpPr>
            <a:spLocks noGrp="1"/>
          </p:cNvSpPr>
          <p:nvPr>
            <p:ph type="sldNum" sz="quarter" idx="4"/>
          </p:nvPr>
        </p:nvSpPr>
        <p:spPr/>
        <p:txBody>
          <a:bodyPr/>
          <a:lstStyle/>
          <a:p>
            <a:pPr marL="0" marR="0" lvl="0" indent="0" algn="ctr" defTabSz="457177" rtl="0" eaLnBrk="1" fontAlgn="auto" latinLnBrk="0" hangingPunct="1">
              <a:lnSpc>
                <a:spcPct val="100000"/>
              </a:lnSpc>
              <a:spcBef>
                <a:spcPts val="0"/>
              </a:spcBef>
              <a:spcAft>
                <a:spcPts val="0"/>
              </a:spcAft>
              <a:buClrTx/>
              <a:buSzTx/>
              <a:buFontTx/>
              <a:buNone/>
              <a:tabLst/>
              <a:defRPr/>
            </a:pPr>
            <a:fld id="{2FED3E49-FDCD-5D46-88C6-CE1FDFB21B04}" type="slidenum">
              <a:rPr kumimoji="0" lang="en-US" sz="1001"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457177" rtl="0" eaLnBrk="1" fontAlgn="auto" latinLnBrk="0" hangingPunct="1">
                <a:lnSpc>
                  <a:spcPct val="100000"/>
                </a:lnSpc>
                <a:spcBef>
                  <a:spcPts val="0"/>
                </a:spcBef>
                <a:spcAft>
                  <a:spcPts val="0"/>
                </a:spcAft>
                <a:buClrTx/>
                <a:buSzTx/>
                <a:buFontTx/>
                <a:buNone/>
                <a:tabLst/>
                <a:defRPr/>
              </a:pPr>
              <a:t>5</a:t>
            </a:fld>
            <a:endParaRPr kumimoji="0" lang="en-US" sz="100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CB41DF1-D6B3-4CE5-B6E3-F9E744254139}"/>
              </a:ext>
            </a:extLst>
          </p:cNvPr>
          <p:cNvSpPr/>
          <p:nvPr/>
        </p:nvSpPr>
        <p:spPr>
          <a:xfrm>
            <a:off x="479393" y="260043"/>
            <a:ext cx="10260325" cy="523220"/>
          </a:xfrm>
          <a:prstGeom prst="rect">
            <a:avLst/>
          </a:prstGeom>
        </p:spPr>
        <p:txBody>
          <a:bodyPr wrap="square">
            <a:spAutoFit/>
          </a:bodyPr>
          <a:lstStyle/>
          <a:p>
            <a:r>
              <a:rPr lang="en-US" sz="2800" dirty="0">
                <a:solidFill>
                  <a:schemeClr val="bg1">
                    <a:lumMod val="50000"/>
                  </a:schemeClr>
                </a:solidFill>
              </a:rPr>
              <a:t>Objective 1: List five established methods to control hemorrhage.</a:t>
            </a:r>
            <a:endParaRPr lang="en-US" sz="2000" dirty="0">
              <a:solidFill>
                <a:schemeClr val="bg1">
                  <a:lumMod val="50000"/>
                </a:schemeClr>
              </a:solidFill>
            </a:endParaRPr>
          </a:p>
        </p:txBody>
      </p:sp>
      <p:pic>
        <p:nvPicPr>
          <p:cNvPr id="13" name="Picture 12" descr="A picture containing text, map&#10;&#10;Description automatically generated">
            <a:extLst>
              <a:ext uri="{FF2B5EF4-FFF2-40B4-BE49-F238E27FC236}">
                <a16:creationId xmlns:a16="http://schemas.microsoft.com/office/drawing/2014/main" id="{BDAC4931-8C28-497D-B39D-1067901575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6034" y="1304375"/>
            <a:ext cx="3014571" cy="4249249"/>
          </a:xfrm>
          <a:prstGeom prst="rect">
            <a:avLst/>
          </a:prstGeom>
          <a:ln>
            <a:noFill/>
          </a:ln>
          <a:effectLst>
            <a:outerShdw blurRad="292100" dist="139700" dir="2700000" algn="tl" rotWithShape="0">
              <a:srgbClr val="333333">
                <a:alpha val="65000"/>
              </a:srgbClr>
            </a:outerShdw>
          </a:effectLst>
        </p:spPr>
      </p:pic>
      <p:cxnSp>
        <p:nvCxnSpPr>
          <p:cNvPr id="17" name="Straight Connector 16">
            <a:extLst>
              <a:ext uri="{FF2B5EF4-FFF2-40B4-BE49-F238E27FC236}">
                <a16:creationId xmlns:a16="http://schemas.microsoft.com/office/drawing/2014/main" id="{CC380556-C618-4FB3-9D6B-0AA70AF29691}"/>
              </a:ext>
            </a:extLst>
          </p:cNvPr>
          <p:cNvCxnSpPr>
            <a:cxnSpLocks/>
            <a:endCxn id="42" idx="2"/>
          </p:cNvCxnSpPr>
          <p:nvPr/>
        </p:nvCxnSpPr>
        <p:spPr>
          <a:xfrm flipH="1" flipV="1">
            <a:off x="9223292" y="2113290"/>
            <a:ext cx="921532" cy="418736"/>
          </a:xfrm>
          <a:prstGeom prst="line">
            <a:avLst/>
          </a:prstGeom>
          <a:ln w="12700">
            <a:solidFill>
              <a:srgbClr val="C00000"/>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E65C4FE-3C04-43E5-B8CC-2879945995A3}"/>
              </a:ext>
            </a:extLst>
          </p:cNvPr>
          <p:cNvCxnSpPr>
            <a:cxnSpLocks/>
            <a:stCxn id="14" idx="1"/>
            <a:endCxn id="42" idx="2"/>
          </p:cNvCxnSpPr>
          <p:nvPr/>
        </p:nvCxnSpPr>
        <p:spPr>
          <a:xfrm flipH="1" flipV="1">
            <a:off x="9223292" y="2113290"/>
            <a:ext cx="797479" cy="1481688"/>
          </a:xfrm>
          <a:prstGeom prst="line">
            <a:avLst/>
          </a:prstGeom>
          <a:ln w="12700">
            <a:solidFill>
              <a:srgbClr val="C00000"/>
            </a:solidFill>
            <a:prstDash val="dash"/>
            <a:head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D83D8F1-5DDB-42DF-A9FD-FA8418AFE8A8}"/>
              </a:ext>
            </a:extLst>
          </p:cNvPr>
          <p:cNvSpPr txBox="1"/>
          <p:nvPr/>
        </p:nvSpPr>
        <p:spPr>
          <a:xfrm>
            <a:off x="8914553" y="1774736"/>
            <a:ext cx="617478" cy="338554"/>
          </a:xfrm>
          <a:prstGeom prst="rect">
            <a:avLst/>
          </a:prstGeom>
          <a:noFill/>
        </p:spPr>
        <p:txBody>
          <a:bodyPr wrap="none" rtlCol="0">
            <a:spAutoFit/>
          </a:bodyPr>
          <a:lstStyle/>
          <a:p>
            <a:pPr algn="ctr"/>
            <a:r>
              <a:rPr lang="en-US" sz="800" b="1" dirty="0">
                <a:solidFill>
                  <a:srgbClr val="0070C0"/>
                </a:solidFill>
              </a:rPr>
              <a:t>Junctional</a:t>
            </a:r>
          </a:p>
          <a:p>
            <a:pPr algn="ctr"/>
            <a:r>
              <a:rPr lang="en-US" sz="800" b="1" dirty="0"/>
              <a:t>bleeding</a:t>
            </a:r>
          </a:p>
        </p:txBody>
      </p:sp>
      <p:sp>
        <p:nvSpPr>
          <p:cNvPr id="48" name="TextBox 47">
            <a:extLst>
              <a:ext uri="{FF2B5EF4-FFF2-40B4-BE49-F238E27FC236}">
                <a16:creationId xmlns:a16="http://schemas.microsoft.com/office/drawing/2014/main" id="{FD0FB1E3-4CA8-4DD6-B7B8-205B01F978D2}"/>
              </a:ext>
            </a:extLst>
          </p:cNvPr>
          <p:cNvSpPr txBox="1"/>
          <p:nvPr/>
        </p:nvSpPr>
        <p:spPr>
          <a:xfrm>
            <a:off x="9174839" y="5603092"/>
            <a:ext cx="2416960" cy="646331"/>
          </a:xfrm>
          <a:prstGeom prst="rect">
            <a:avLst/>
          </a:prstGeom>
          <a:noFill/>
        </p:spPr>
        <p:txBody>
          <a:bodyPr wrap="square" rtlCol="0">
            <a:spAutoFit/>
          </a:bodyPr>
          <a:lstStyle/>
          <a:p>
            <a:pPr algn="ctr"/>
            <a:r>
              <a:rPr lang="en-US" dirty="0">
                <a:solidFill>
                  <a:srgbClr val="0070C0"/>
                </a:solidFill>
              </a:rPr>
              <a:t>Junctional</a:t>
            </a:r>
            <a:r>
              <a:rPr lang="en-US" dirty="0"/>
              <a:t> and </a:t>
            </a:r>
            <a:r>
              <a:rPr lang="en-US" dirty="0">
                <a:solidFill>
                  <a:srgbClr val="00B050"/>
                </a:solidFill>
              </a:rPr>
              <a:t>extremity</a:t>
            </a:r>
            <a:r>
              <a:rPr lang="en-US" dirty="0"/>
              <a:t> bleeding</a:t>
            </a:r>
          </a:p>
        </p:txBody>
      </p:sp>
      <p:sp>
        <p:nvSpPr>
          <p:cNvPr id="50" name="TextBox 49">
            <a:extLst>
              <a:ext uri="{FF2B5EF4-FFF2-40B4-BE49-F238E27FC236}">
                <a16:creationId xmlns:a16="http://schemas.microsoft.com/office/drawing/2014/main" id="{49E4725E-8DA2-480F-A611-7E5D75044DAB}"/>
              </a:ext>
            </a:extLst>
          </p:cNvPr>
          <p:cNvSpPr txBox="1"/>
          <p:nvPr/>
        </p:nvSpPr>
        <p:spPr>
          <a:xfrm>
            <a:off x="10905540" y="4772315"/>
            <a:ext cx="596638" cy="338554"/>
          </a:xfrm>
          <a:prstGeom prst="rect">
            <a:avLst/>
          </a:prstGeom>
          <a:noFill/>
        </p:spPr>
        <p:txBody>
          <a:bodyPr wrap="none" rtlCol="0">
            <a:spAutoFit/>
          </a:bodyPr>
          <a:lstStyle/>
          <a:p>
            <a:pPr algn="ctr"/>
            <a:r>
              <a:rPr lang="en-US" sz="800" b="1" dirty="0">
                <a:solidFill>
                  <a:srgbClr val="00B050"/>
                </a:solidFill>
              </a:rPr>
              <a:t>Extremity</a:t>
            </a:r>
          </a:p>
          <a:p>
            <a:pPr algn="ctr"/>
            <a:r>
              <a:rPr lang="en-US" sz="800" b="1" dirty="0"/>
              <a:t>bleeding</a:t>
            </a:r>
          </a:p>
        </p:txBody>
      </p:sp>
      <p:sp>
        <p:nvSpPr>
          <p:cNvPr id="12" name="Oval 11">
            <a:extLst>
              <a:ext uri="{FF2B5EF4-FFF2-40B4-BE49-F238E27FC236}">
                <a16:creationId xmlns:a16="http://schemas.microsoft.com/office/drawing/2014/main" id="{9FF8506C-6A27-4631-8FA0-54C8F3D13A26}"/>
              </a:ext>
            </a:extLst>
          </p:cNvPr>
          <p:cNvSpPr/>
          <p:nvPr/>
        </p:nvSpPr>
        <p:spPr>
          <a:xfrm>
            <a:off x="10144824" y="2390201"/>
            <a:ext cx="350874" cy="372140"/>
          </a:xfrm>
          <a:prstGeom prst="ellipse">
            <a:avLst/>
          </a:prstGeom>
          <a:solidFill>
            <a:srgbClr val="0070C0">
              <a:alpha val="3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4E6C3EA-19CC-48AC-9663-B17CCF1258F7}"/>
              </a:ext>
            </a:extLst>
          </p:cNvPr>
          <p:cNvSpPr/>
          <p:nvPr/>
        </p:nvSpPr>
        <p:spPr>
          <a:xfrm>
            <a:off x="9969387" y="3540479"/>
            <a:ext cx="350874" cy="372140"/>
          </a:xfrm>
          <a:prstGeom prst="ellipse">
            <a:avLst/>
          </a:prstGeom>
          <a:solidFill>
            <a:srgbClr val="0070C0">
              <a:alpha val="3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CB3D786-12A1-453A-A3D0-B1DC864703E4}"/>
              </a:ext>
            </a:extLst>
          </p:cNvPr>
          <p:cNvSpPr/>
          <p:nvPr/>
        </p:nvSpPr>
        <p:spPr>
          <a:xfrm rot="16951468">
            <a:off x="10770841" y="2164512"/>
            <a:ext cx="563525" cy="1375205"/>
          </a:xfrm>
          <a:prstGeom prst="ellipse">
            <a:avLst/>
          </a:prstGeom>
          <a:solidFill>
            <a:srgbClr val="92D050">
              <a:alpha val="2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9618D00-7F04-4BD4-AF38-02C416446F97}"/>
              </a:ext>
            </a:extLst>
          </p:cNvPr>
          <p:cNvSpPr/>
          <p:nvPr/>
        </p:nvSpPr>
        <p:spPr>
          <a:xfrm rot="839861">
            <a:off x="9940874" y="3645330"/>
            <a:ext cx="591653" cy="1803443"/>
          </a:xfrm>
          <a:prstGeom prst="ellipse">
            <a:avLst/>
          </a:prstGeom>
          <a:solidFill>
            <a:srgbClr val="92D050">
              <a:alpha val="2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145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6</a:t>
            </a:fld>
            <a:endParaRPr lang="en-US" dirty="0">
              <a:solidFill>
                <a:prstClr val="white"/>
              </a:solidFill>
            </a:endParaRPr>
          </a:p>
        </p:txBody>
      </p:sp>
      <p:pic>
        <p:nvPicPr>
          <p:cNvPr id="6" name="Picture 5" descr="A close up of a logo&#10;&#10;Description automatically generated">
            <a:extLst>
              <a:ext uri="{FF2B5EF4-FFF2-40B4-BE49-F238E27FC236}">
                <a16:creationId xmlns:a16="http://schemas.microsoft.com/office/drawing/2014/main" id="{87BE24B8-587B-42FB-B629-9FDBAA1B9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6704" y="1133094"/>
            <a:ext cx="4993336" cy="4975860"/>
          </a:xfrm>
          <a:prstGeom prst="rect">
            <a:avLst/>
          </a:prstGeom>
        </p:spPr>
      </p:pic>
      <p:sp>
        <p:nvSpPr>
          <p:cNvPr id="9" name="Rectangle 8">
            <a:extLst>
              <a:ext uri="{FF2B5EF4-FFF2-40B4-BE49-F238E27FC236}">
                <a16:creationId xmlns:a16="http://schemas.microsoft.com/office/drawing/2014/main" id="{A84AC23F-A22D-4865-8DEF-0A9E1FD42998}"/>
              </a:ext>
            </a:extLst>
          </p:cNvPr>
          <p:cNvSpPr/>
          <p:nvPr/>
        </p:nvSpPr>
        <p:spPr>
          <a:xfrm>
            <a:off x="2722071" y="3429000"/>
            <a:ext cx="3373929" cy="523220"/>
          </a:xfrm>
          <a:prstGeom prst="rect">
            <a:avLst/>
          </a:prstGeom>
        </p:spPr>
        <p:txBody>
          <a:bodyPr wrap="square">
            <a:spAutoFit/>
          </a:bodyPr>
          <a:lstStyle/>
          <a:p>
            <a:pPr algn="ctr"/>
            <a:r>
              <a:rPr lang="en-US" sz="2800" b="1" dirty="0">
                <a:solidFill>
                  <a:schemeClr val="bg1">
                    <a:lumMod val="50000"/>
                  </a:schemeClr>
                </a:solidFill>
                <a:latin typeface="+mj-lt"/>
              </a:rPr>
              <a:t>Small Limb Anatomy</a:t>
            </a:r>
          </a:p>
        </p:txBody>
      </p:sp>
    </p:spTree>
    <p:extLst>
      <p:ext uri="{BB962C8B-B14F-4D97-AF65-F5344CB8AC3E}">
        <p14:creationId xmlns:p14="http://schemas.microsoft.com/office/powerpoint/2010/main" val="846391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marL="0" marR="0" lvl="0" indent="0" algn="ctr" defTabSz="457177" rtl="0" eaLnBrk="1" fontAlgn="auto" latinLnBrk="0" hangingPunct="1">
              <a:lnSpc>
                <a:spcPct val="100000"/>
              </a:lnSpc>
              <a:spcBef>
                <a:spcPts val="0"/>
              </a:spcBef>
              <a:spcAft>
                <a:spcPts val="0"/>
              </a:spcAft>
              <a:buClrTx/>
              <a:buSzTx/>
              <a:buFontTx/>
              <a:buNone/>
              <a:tabLst/>
              <a:defRPr/>
            </a:pPr>
            <a:fld id="{2FED3E49-FDCD-5D46-88C6-CE1FDFB21B04}" type="slidenum">
              <a:rPr kumimoji="0" lang="en-US" sz="1001"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457177" rtl="0" eaLnBrk="1" fontAlgn="auto" latinLnBrk="0" hangingPunct="1">
                <a:lnSpc>
                  <a:spcPct val="100000"/>
                </a:lnSpc>
                <a:spcBef>
                  <a:spcPts val="0"/>
                </a:spcBef>
                <a:spcAft>
                  <a:spcPts val="0"/>
                </a:spcAft>
                <a:buClrTx/>
                <a:buSzTx/>
                <a:buFontTx/>
                <a:buNone/>
                <a:tabLst/>
                <a:defRPr/>
              </a:pPr>
              <a:t>7</a:t>
            </a:fld>
            <a:endParaRPr kumimoji="0" lang="en-US" sz="100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6F6D056-02EB-4AF9-9967-ADF12445EBBF}"/>
              </a:ext>
            </a:extLst>
          </p:cNvPr>
          <p:cNvSpPr/>
          <p:nvPr/>
        </p:nvSpPr>
        <p:spPr>
          <a:xfrm>
            <a:off x="391697" y="260043"/>
            <a:ext cx="11408605" cy="523220"/>
          </a:xfrm>
          <a:prstGeom prst="rect">
            <a:avLst/>
          </a:prstGeom>
        </p:spPr>
        <p:txBody>
          <a:bodyPr wrap="square">
            <a:spAutoFit/>
          </a:bodyPr>
          <a:lstStyle/>
          <a:p>
            <a:r>
              <a:rPr lang="en-US" sz="2800" dirty="0">
                <a:solidFill>
                  <a:schemeClr val="bg1">
                    <a:lumMod val="50000"/>
                  </a:schemeClr>
                </a:solidFill>
              </a:rPr>
              <a:t>Objective 2: </a:t>
            </a:r>
            <a:r>
              <a:rPr lang="en-US" sz="2000" dirty="0">
                <a:solidFill>
                  <a:schemeClr val="bg1">
                    <a:lumMod val="50000"/>
                  </a:schemeClr>
                </a:solidFill>
              </a:rPr>
              <a:t>Describe small limb anatomy and related challenges to hemorrhage control.</a:t>
            </a:r>
            <a:endParaRPr lang="en-US" sz="2400" dirty="0"/>
          </a:p>
        </p:txBody>
      </p:sp>
      <p:pic>
        <p:nvPicPr>
          <p:cNvPr id="7" name="Picture 6" descr="A picture containing text, map&#10;&#10;Description automatically generated">
            <a:extLst>
              <a:ext uri="{FF2B5EF4-FFF2-40B4-BE49-F238E27FC236}">
                <a16:creationId xmlns:a16="http://schemas.microsoft.com/office/drawing/2014/main" id="{16EA3E50-00EE-4D9E-9138-68120E18D2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4452" y="2092557"/>
            <a:ext cx="2664493" cy="3755789"/>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E7271C4D-39C4-452F-BDFE-AEE5188FC620}"/>
              </a:ext>
            </a:extLst>
          </p:cNvPr>
          <p:cNvSpPr txBox="1"/>
          <p:nvPr/>
        </p:nvSpPr>
        <p:spPr>
          <a:xfrm>
            <a:off x="391698" y="860289"/>
            <a:ext cx="4222754" cy="2677656"/>
          </a:xfrm>
          <a:prstGeom prst="rect">
            <a:avLst/>
          </a:prstGeom>
          <a:noFill/>
        </p:spPr>
        <p:txBody>
          <a:bodyPr wrap="square" rtlCol="0">
            <a:spAutoFit/>
          </a:bodyPr>
          <a:lstStyle/>
          <a:p>
            <a:pPr algn="ctr"/>
            <a:r>
              <a:rPr lang="en-US" sz="2400" i="1" dirty="0"/>
              <a:t>Small limbs are present in every age group and </a:t>
            </a:r>
            <a:r>
              <a:rPr lang="en-US" sz="2400" b="1" i="1" dirty="0"/>
              <a:t>may </a:t>
            </a:r>
            <a:r>
              <a:rPr lang="en-US" sz="2400" i="1" dirty="0"/>
              <a:t>present hemorrhage control challenges for the untrained.</a:t>
            </a:r>
            <a:endParaRPr lang="en-US" sz="2000" i="1" dirty="0"/>
          </a:p>
          <a:p>
            <a:pPr algn="ctr"/>
            <a:endParaRPr lang="en-US" sz="400" i="1" u="sng" dirty="0"/>
          </a:p>
          <a:p>
            <a:pPr algn="ctr"/>
            <a:r>
              <a:rPr lang="en-US" sz="2000" dirty="0">
                <a:solidFill>
                  <a:srgbClr val="C00000"/>
                </a:solidFill>
              </a:rPr>
              <a:t>Vascular structures of the extremities </a:t>
            </a:r>
          </a:p>
          <a:p>
            <a:pPr algn="ctr"/>
            <a:r>
              <a:rPr lang="en-US" sz="2000" dirty="0">
                <a:solidFill>
                  <a:srgbClr val="C00000"/>
                </a:solidFill>
              </a:rPr>
              <a:t>are in the same locations</a:t>
            </a:r>
          </a:p>
          <a:p>
            <a:pPr algn="ctr"/>
            <a:r>
              <a:rPr lang="en-US" sz="2400" b="1" i="1" dirty="0">
                <a:solidFill>
                  <a:srgbClr val="C00000"/>
                </a:solidFill>
              </a:rPr>
              <a:t>regardless of age or size.</a:t>
            </a:r>
            <a:endParaRPr lang="en-US" sz="2000" b="1" i="1" dirty="0">
              <a:solidFill>
                <a:srgbClr val="C00000"/>
              </a:solidFill>
            </a:endParaRPr>
          </a:p>
        </p:txBody>
      </p:sp>
      <p:sp>
        <p:nvSpPr>
          <p:cNvPr id="6" name="TextBox 5">
            <a:extLst>
              <a:ext uri="{FF2B5EF4-FFF2-40B4-BE49-F238E27FC236}">
                <a16:creationId xmlns:a16="http://schemas.microsoft.com/office/drawing/2014/main" id="{FCE07CE8-0B8A-4F63-BEDA-648F35769C37}"/>
              </a:ext>
            </a:extLst>
          </p:cNvPr>
          <p:cNvSpPr txBox="1"/>
          <p:nvPr/>
        </p:nvSpPr>
        <p:spPr>
          <a:xfrm>
            <a:off x="2104184" y="5972765"/>
            <a:ext cx="691279" cy="338554"/>
          </a:xfrm>
          <a:prstGeom prst="rect">
            <a:avLst/>
          </a:prstGeom>
          <a:noFill/>
        </p:spPr>
        <p:txBody>
          <a:bodyPr wrap="none" rtlCol="0">
            <a:spAutoFit/>
          </a:bodyPr>
          <a:lstStyle/>
          <a:p>
            <a:r>
              <a:rPr lang="en-US" sz="1600" b="1" dirty="0"/>
              <a:t>Infant</a:t>
            </a:r>
          </a:p>
        </p:txBody>
      </p:sp>
      <p:sp>
        <p:nvSpPr>
          <p:cNvPr id="11" name="TextBox 10">
            <a:extLst>
              <a:ext uri="{FF2B5EF4-FFF2-40B4-BE49-F238E27FC236}">
                <a16:creationId xmlns:a16="http://schemas.microsoft.com/office/drawing/2014/main" id="{3D34EF2F-2047-4EC2-9605-7C1C7F865BC0}"/>
              </a:ext>
            </a:extLst>
          </p:cNvPr>
          <p:cNvSpPr txBox="1"/>
          <p:nvPr/>
        </p:nvSpPr>
        <p:spPr>
          <a:xfrm>
            <a:off x="5706580" y="5972765"/>
            <a:ext cx="614271" cy="338554"/>
          </a:xfrm>
          <a:prstGeom prst="rect">
            <a:avLst/>
          </a:prstGeom>
          <a:noFill/>
        </p:spPr>
        <p:txBody>
          <a:bodyPr wrap="none" rtlCol="0">
            <a:spAutoFit/>
          </a:bodyPr>
          <a:lstStyle/>
          <a:p>
            <a:r>
              <a:rPr lang="en-US" sz="1600" b="1" dirty="0"/>
              <a:t>Child</a:t>
            </a:r>
          </a:p>
        </p:txBody>
      </p:sp>
      <p:sp>
        <p:nvSpPr>
          <p:cNvPr id="12" name="TextBox 11">
            <a:extLst>
              <a:ext uri="{FF2B5EF4-FFF2-40B4-BE49-F238E27FC236}">
                <a16:creationId xmlns:a16="http://schemas.microsoft.com/office/drawing/2014/main" id="{3DAE4FF8-C000-4FDF-8540-DAE8A8D9EDCE}"/>
              </a:ext>
            </a:extLst>
          </p:cNvPr>
          <p:cNvSpPr txBox="1"/>
          <p:nvPr/>
        </p:nvSpPr>
        <p:spPr>
          <a:xfrm>
            <a:off x="9583822" y="5972765"/>
            <a:ext cx="768159" cy="338554"/>
          </a:xfrm>
          <a:prstGeom prst="rect">
            <a:avLst/>
          </a:prstGeom>
          <a:noFill/>
        </p:spPr>
        <p:txBody>
          <a:bodyPr wrap="none" rtlCol="0">
            <a:spAutoFit/>
          </a:bodyPr>
          <a:lstStyle/>
          <a:p>
            <a:r>
              <a:rPr lang="en-US" sz="1600" b="1" dirty="0"/>
              <a:t>Elderly</a:t>
            </a:r>
          </a:p>
        </p:txBody>
      </p:sp>
      <p:pic>
        <p:nvPicPr>
          <p:cNvPr id="9" name="Picture 8" descr="A picture containing text, map&#10;&#10;Description automatically generated">
            <a:extLst>
              <a:ext uri="{FF2B5EF4-FFF2-40B4-BE49-F238E27FC236}">
                <a16:creationId xmlns:a16="http://schemas.microsoft.com/office/drawing/2014/main" id="{E2E66F17-D919-4CD2-9C28-AE0932BEC7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0846" y="957814"/>
            <a:ext cx="3349056" cy="4942371"/>
          </a:xfrm>
          <a:prstGeom prst="rect">
            <a:avLst/>
          </a:prstGeom>
          <a:ln>
            <a:noFill/>
          </a:ln>
          <a:effectLst>
            <a:outerShdw blurRad="292100" dist="139700" dir="2700000" algn="tl" rotWithShape="0">
              <a:srgbClr val="333333">
                <a:alpha val="65000"/>
              </a:srgbClr>
            </a:outerShdw>
          </a:effectLst>
        </p:spPr>
      </p:pic>
      <p:pic>
        <p:nvPicPr>
          <p:cNvPr id="3" name="Picture 2" descr="A picture containing text, map&#10;&#10;Description automatically generated">
            <a:extLst>
              <a:ext uri="{FF2B5EF4-FFF2-40B4-BE49-F238E27FC236}">
                <a16:creationId xmlns:a16="http://schemas.microsoft.com/office/drawing/2014/main" id="{DFD0E9DF-6E49-4594-A36A-F82D70FF7F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5916" y="3553417"/>
            <a:ext cx="1586932" cy="2294929"/>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0DB0D21A-6D9D-467A-852D-B19BB9FB5750}"/>
              </a:ext>
            </a:extLst>
          </p:cNvPr>
          <p:cNvSpPr txBox="1"/>
          <p:nvPr/>
        </p:nvSpPr>
        <p:spPr>
          <a:xfrm>
            <a:off x="695463" y="6435738"/>
            <a:ext cx="10864439" cy="369332"/>
          </a:xfrm>
          <a:prstGeom prst="rect">
            <a:avLst/>
          </a:prstGeom>
          <a:noFill/>
        </p:spPr>
        <p:txBody>
          <a:bodyPr wrap="square" rtlCol="0">
            <a:spAutoFit/>
          </a:bodyPr>
          <a:lstStyle/>
          <a:p>
            <a:pPr algn="ctr"/>
            <a:r>
              <a:rPr lang="en-US" b="1" dirty="0"/>
              <a:t>Stopping blood flow on a smaller patient is critical</a:t>
            </a:r>
            <a:r>
              <a:rPr lang="en-US" dirty="0"/>
              <a:t>!  Let’s look at </a:t>
            </a:r>
            <a:r>
              <a:rPr lang="en-US" b="1" dirty="0"/>
              <a:t>science and solutions </a:t>
            </a:r>
            <a:r>
              <a:rPr lang="en-US" dirty="0"/>
              <a:t>in the following slides!</a:t>
            </a:r>
          </a:p>
        </p:txBody>
      </p:sp>
    </p:spTree>
    <p:extLst>
      <p:ext uri="{BB962C8B-B14F-4D97-AF65-F5344CB8AC3E}">
        <p14:creationId xmlns:p14="http://schemas.microsoft.com/office/powerpoint/2010/main" val="4172751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text, map&#10;&#10;Description automatically generated">
            <a:extLst>
              <a:ext uri="{FF2B5EF4-FFF2-40B4-BE49-F238E27FC236}">
                <a16:creationId xmlns:a16="http://schemas.microsoft.com/office/drawing/2014/main" id="{A72407D3-DC58-4AB1-8D2E-010800A219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338" y="1016465"/>
            <a:ext cx="1212000" cy="1752725"/>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4"/>
          </p:nvPr>
        </p:nvSpPr>
        <p:spPr/>
        <p:txBody>
          <a:bodyPr/>
          <a:lstStyle/>
          <a:p>
            <a:pPr marL="0" marR="0" lvl="0" indent="0" algn="ctr" defTabSz="457177" rtl="0" eaLnBrk="1" fontAlgn="auto" latinLnBrk="0" hangingPunct="1">
              <a:lnSpc>
                <a:spcPct val="100000"/>
              </a:lnSpc>
              <a:spcBef>
                <a:spcPts val="0"/>
              </a:spcBef>
              <a:spcAft>
                <a:spcPts val="0"/>
              </a:spcAft>
              <a:buClrTx/>
              <a:buSzTx/>
              <a:buFontTx/>
              <a:buNone/>
              <a:tabLst/>
              <a:defRPr/>
            </a:pPr>
            <a:fld id="{2FED3E49-FDCD-5D46-88C6-CE1FDFB21B04}" type="slidenum">
              <a:rPr kumimoji="0" lang="en-US" sz="1001"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457177" rtl="0" eaLnBrk="1" fontAlgn="auto" latinLnBrk="0" hangingPunct="1">
                <a:lnSpc>
                  <a:spcPct val="100000"/>
                </a:lnSpc>
                <a:spcBef>
                  <a:spcPts val="0"/>
                </a:spcBef>
                <a:spcAft>
                  <a:spcPts val="0"/>
                </a:spcAft>
                <a:buClrTx/>
                <a:buSzTx/>
                <a:buFontTx/>
                <a:buNone/>
                <a:tabLst/>
                <a:defRPr/>
              </a:pPr>
              <a:t>8</a:t>
            </a:fld>
            <a:endParaRPr kumimoji="0" lang="en-US" sz="100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picture containing text, map&#10;&#10;Description automatically generated">
            <a:extLst>
              <a:ext uri="{FF2B5EF4-FFF2-40B4-BE49-F238E27FC236}">
                <a16:creationId xmlns:a16="http://schemas.microsoft.com/office/drawing/2014/main" id="{16EA3E50-00EE-4D9E-9138-68120E18D2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708" y="3130554"/>
            <a:ext cx="1941560" cy="2736765"/>
          </a:xfrm>
          <a:prstGeom prst="rect">
            <a:avLst/>
          </a:prstGeom>
          <a:ln>
            <a:noFill/>
          </a:ln>
          <a:effectLst>
            <a:outerShdw blurRad="292100" dist="139700" dir="2700000" algn="tl" rotWithShape="0">
              <a:srgbClr val="333333">
                <a:alpha val="65000"/>
              </a:srgbClr>
            </a:outerShdw>
          </a:effectLst>
        </p:spPr>
      </p:pic>
      <p:pic>
        <p:nvPicPr>
          <p:cNvPr id="3" name="Picture 2" descr="A picture containing text, map&#10;&#10;Description automatically generated">
            <a:extLst>
              <a:ext uri="{FF2B5EF4-FFF2-40B4-BE49-F238E27FC236}">
                <a16:creationId xmlns:a16="http://schemas.microsoft.com/office/drawing/2014/main" id="{93755C4F-AB27-4EF7-A641-B0C4C1ED6D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4005" y="1016466"/>
            <a:ext cx="3287042" cy="4850854"/>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FCE07CE8-0B8A-4F63-BEDA-648F35769C37}"/>
              </a:ext>
            </a:extLst>
          </p:cNvPr>
          <p:cNvSpPr txBox="1"/>
          <p:nvPr/>
        </p:nvSpPr>
        <p:spPr>
          <a:xfrm>
            <a:off x="1489519" y="2799222"/>
            <a:ext cx="549638" cy="276999"/>
          </a:xfrm>
          <a:prstGeom prst="rect">
            <a:avLst/>
          </a:prstGeom>
          <a:noFill/>
        </p:spPr>
        <p:txBody>
          <a:bodyPr wrap="none" rtlCol="0">
            <a:spAutoFit/>
          </a:bodyPr>
          <a:lstStyle/>
          <a:p>
            <a:pPr algn="ctr"/>
            <a:r>
              <a:rPr lang="en-US" sz="1200" dirty="0"/>
              <a:t>Infant</a:t>
            </a:r>
          </a:p>
        </p:txBody>
      </p:sp>
      <p:sp>
        <p:nvSpPr>
          <p:cNvPr id="11" name="TextBox 10">
            <a:extLst>
              <a:ext uri="{FF2B5EF4-FFF2-40B4-BE49-F238E27FC236}">
                <a16:creationId xmlns:a16="http://schemas.microsoft.com/office/drawing/2014/main" id="{3D34EF2F-2047-4EC2-9605-7C1C7F865BC0}"/>
              </a:ext>
            </a:extLst>
          </p:cNvPr>
          <p:cNvSpPr txBox="1"/>
          <p:nvPr/>
        </p:nvSpPr>
        <p:spPr>
          <a:xfrm>
            <a:off x="1437710" y="5958232"/>
            <a:ext cx="601447" cy="276999"/>
          </a:xfrm>
          <a:prstGeom prst="rect">
            <a:avLst/>
          </a:prstGeom>
          <a:noFill/>
        </p:spPr>
        <p:txBody>
          <a:bodyPr wrap="square" rtlCol="0">
            <a:spAutoFit/>
          </a:bodyPr>
          <a:lstStyle/>
          <a:p>
            <a:pPr algn="ctr"/>
            <a:r>
              <a:rPr lang="en-US" sz="1200" dirty="0"/>
              <a:t>Child</a:t>
            </a:r>
          </a:p>
        </p:txBody>
      </p:sp>
      <p:sp>
        <p:nvSpPr>
          <p:cNvPr id="12" name="TextBox 11">
            <a:extLst>
              <a:ext uri="{FF2B5EF4-FFF2-40B4-BE49-F238E27FC236}">
                <a16:creationId xmlns:a16="http://schemas.microsoft.com/office/drawing/2014/main" id="{3DAE4FF8-C000-4FDF-8540-DAE8A8D9EDCE}"/>
              </a:ext>
            </a:extLst>
          </p:cNvPr>
          <p:cNvSpPr txBox="1"/>
          <p:nvPr/>
        </p:nvSpPr>
        <p:spPr>
          <a:xfrm>
            <a:off x="4399974" y="5941093"/>
            <a:ext cx="609462" cy="276999"/>
          </a:xfrm>
          <a:prstGeom prst="rect">
            <a:avLst/>
          </a:prstGeom>
          <a:noFill/>
        </p:spPr>
        <p:txBody>
          <a:bodyPr wrap="none" rtlCol="0">
            <a:spAutoFit/>
          </a:bodyPr>
          <a:lstStyle/>
          <a:p>
            <a:pPr algn="ctr"/>
            <a:r>
              <a:rPr lang="en-US" sz="1200" dirty="0"/>
              <a:t>Elderly</a:t>
            </a:r>
          </a:p>
        </p:txBody>
      </p:sp>
      <p:sp>
        <p:nvSpPr>
          <p:cNvPr id="13" name="TextBox 12">
            <a:extLst>
              <a:ext uri="{FF2B5EF4-FFF2-40B4-BE49-F238E27FC236}">
                <a16:creationId xmlns:a16="http://schemas.microsoft.com/office/drawing/2014/main" id="{3463A6AE-44ED-49FD-ADE7-0DCADC1C8973}"/>
              </a:ext>
            </a:extLst>
          </p:cNvPr>
          <p:cNvSpPr txBox="1"/>
          <p:nvPr/>
        </p:nvSpPr>
        <p:spPr>
          <a:xfrm>
            <a:off x="6849272" y="5958232"/>
            <a:ext cx="4701044" cy="276999"/>
          </a:xfrm>
          <a:prstGeom prst="rect">
            <a:avLst/>
          </a:prstGeom>
          <a:noFill/>
        </p:spPr>
        <p:txBody>
          <a:bodyPr wrap="square" rtlCol="0">
            <a:spAutoFit/>
          </a:bodyPr>
          <a:lstStyle/>
          <a:p>
            <a:pPr algn="ctr"/>
            <a:r>
              <a:rPr lang="en-US" sz="1200" dirty="0"/>
              <a:t>Significant vascular injury requiring compression for hemorrhage control</a:t>
            </a:r>
          </a:p>
        </p:txBody>
      </p:sp>
      <p:sp>
        <p:nvSpPr>
          <p:cNvPr id="14" name="Rectangle 13">
            <a:extLst>
              <a:ext uri="{FF2B5EF4-FFF2-40B4-BE49-F238E27FC236}">
                <a16:creationId xmlns:a16="http://schemas.microsoft.com/office/drawing/2014/main" id="{CAB08FA3-B1FD-4567-8B4C-EB8E8A338141}"/>
              </a:ext>
            </a:extLst>
          </p:cNvPr>
          <p:cNvSpPr/>
          <p:nvPr/>
        </p:nvSpPr>
        <p:spPr>
          <a:xfrm>
            <a:off x="645042" y="6403763"/>
            <a:ext cx="10905274" cy="369332"/>
          </a:xfrm>
          <a:prstGeom prst="rect">
            <a:avLst/>
          </a:prstGeom>
        </p:spPr>
        <p:txBody>
          <a:bodyPr wrap="square">
            <a:spAutoFit/>
          </a:bodyPr>
          <a:lstStyle/>
          <a:p>
            <a:pPr algn="ctr"/>
            <a:r>
              <a:rPr lang="en-US" dirty="0"/>
              <a:t>Regardless of age or size, our goal is to </a:t>
            </a:r>
            <a:r>
              <a:rPr lang="en-US" b="1" dirty="0"/>
              <a:t>stop the bleed!</a:t>
            </a:r>
          </a:p>
        </p:txBody>
      </p:sp>
      <p:pic>
        <p:nvPicPr>
          <p:cNvPr id="5" name="Picture 4">
            <a:extLst>
              <a:ext uri="{FF2B5EF4-FFF2-40B4-BE49-F238E27FC236}">
                <a16:creationId xmlns:a16="http://schemas.microsoft.com/office/drawing/2014/main" id="{437D3C90-73BA-4B83-B3FD-8124AC1DA1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0275" y="1017995"/>
            <a:ext cx="4825921" cy="4849325"/>
          </a:xfrm>
          <a:prstGeom prst="rect">
            <a:avLst/>
          </a:prstGeom>
          <a:ln>
            <a:noFill/>
          </a:ln>
          <a:effectLst>
            <a:outerShdw blurRad="292100" dist="139700" dir="2700000" algn="tl" rotWithShape="0">
              <a:srgbClr val="333333">
                <a:alpha val="65000"/>
              </a:srgbClr>
            </a:outerShdw>
          </a:effectLst>
        </p:spPr>
      </p:pic>
      <p:pic>
        <p:nvPicPr>
          <p:cNvPr id="16" name="Picture 15" descr="A close up of a logo&#10;&#10;Description automatically generated">
            <a:extLst>
              <a:ext uri="{FF2B5EF4-FFF2-40B4-BE49-F238E27FC236}">
                <a16:creationId xmlns:a16="http://schemas.microsoft.com/office/drawing/2014/main" id="{685908F8-DE3F-441A-B012-4627E02F59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6834" y="1017996"/>
            <a:ext cx="4825920" cy="4849324"/>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75C77754-158D-4C5E-9E03-B6F7FA85F4F1}"/>
              </a:ext>
            </a:extLst>
          </p:cNvPr>
          <p:cNvSpPr/>
          <p:nvPr/>
        </p:nvSpPr>
        <p:spPr>
          <a:xfrm>
            <a:off x="391697" y="260043"/>
            <a:ext cx="11408605" cy="523220"/>
          </a:xfrm>
          <a:prstGeom prst="rect">
            <a:avLst/>
          </a:prstGeom>
        </p:spPr>
        <p:txBody>
          <a:bodyPr wrap="square">
            <a:spAutoFit/>
          </a:bodyPr>
          <a:lstStyle/>
          <a:p>
            <a:r>
              <a:rPr lang="en-US" sz="2800" dirty="0">
                <a:solidFill>
                  <a:schemeClr val="bg1">
                    <a:lumMod val="50000"/>
                  </a:schemeClr>
                </a:solidFill>
              </a:rPr>
              <a:t>Objective 2: </a:t>
            </a:r>
            <a:r>
              <a:rPr lang="en-US" sz="2000" dirty="0">
                <a:solidFill>
                  <a:schemeClr val="bg1">
                    <a:lumMod val="50000"/>
                  </a:schemeClr>
                </a:solidFill>
              </a:rPr>
              <a:t>Describe small limb anatomy and related challenges to hemorrhage control.</a:t>
            </a:r>
            <a:endParaRPr lang="en-US" sz="2400" dirty="0"/>
          </a:p>
        </p:txBody>
      </p:sp>
    </p:spTree>
    <p:extLst>
      <p:ext uri="{BB962C8B-B14F-4D97-AF65-F5344CB8AC3E}">
        <p14:creationId xmlns:p14="http://schemas.microsoft.com/office/powerpoint/2010/main" val="295689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marL="0" marR="0" lvl="0" indent="0" algn="ctr" defTabSz="457177" rtl="0" eaLnBrk="1" fontAlgn="auto" latinLnBrk="0" hangingPunct="1">
              <a:lnSpc>
                <a:spcPct val="100000"/>
              </a:lnSpc>
              <a:spcBef>
                <a:spcPts val="0"/>
              </a:spcBef>
              <a:spcAft>
                <a:spcPts val="0"/>
              </a:spcAft>
              <a:buClrTx/>
              <a:buSzTx/>
              <a:buFontTx/>
              <a:buNone/>
              <a:tabLst/>
              <a:defRPr/>
            </a:pPr>
            <a:fld id="{2FED3E49-FDCD-5D46-88C6-CE1FDFB21B04}" type="slidenum">
              <a:rPr kumimoji="0" lang="en-US" sz="1001"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457177" rtl="0" eaLnBrk="1" fontAlgn="auto" latinLnBrk="0" hangingPunct="1">
                <a:lnSpc>
                  <a:spcPct val="100000"/>
                </a:lnSpc>
                <a:spcBef>
                  <a:spcPts val="0"/>
                </a:spcBef>
                <a:spcAft>
                  <a:spcPts val="0"/>
                </a:spcAft>
                <a:buClrTx/>
                <a:buSzTx/>
                <a:buFontTx/>
                <a:buNone/>
                <a:tabLst/>
                <a:defRPr/>
              </a:pPr>
              <a:t>9</a:t>
            </a:fld>
            <a:endParaRPr kumimoji="0" lang="en-US" sz="100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picture containing text, map&#10;&#10;Description automatically generated">
            <a:extLst>
              <a:ext uri="{FF2B5EF4-FFF2-40B4-BE49-F238E27FC236}">
                <a16:creationId xmlns:a16="http://schemas.microsoft.com/office/drawing/2014/main" id="{16EA3E50-00EE-4D9E-9138-68120E18D2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697" y="1689951"/>
            <a:ext cx="2425853" cy="3419410"/>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3D34EF2F-2047-4EC2-9605-7C1C7F865BC0}"/>
              </a:ext>
            </a:extLst>
          </p:cNvPr>
          <p:cNvSpPr txBox="1"/>
          <p:nvPr/>
        </p:nvSpPr>
        <p:spPr>
          <a:xfrm>
            <a:off x="1238288" y="5386042"/>
            <a:ext cx="4857711" cy="461665"/>
          </a:xfrm>
          <a:prstGeom prst="rect">
            <a:avLst/>
          </a:prstGeom>
          <a:noFill/>
        </p:spPr>
        <p:txBody>
          <a:bodyPr wrap="square" rtlCol="0">
            <a:spAutoFit/>
          </a:bodyPr>
          <a:lstStyle/>
          <a:p>
            <a:pPr lvl="0" algn="ctr"/>
            <a:r>
              <a:rPr lang="en-US" sz="2400" dirty="0"/>
              <a:t>Let’s look at this child for example</a:t>
            </a:r>
            <a:endParaRPr lang="en-US" i="1" dirty="0">
              <a:solidFill>
                <a:srgbClr val="C00000"/>
              </a:solidFill>
            </a:endParaRPr>
          </a:p>
        </p:txBody>
      </p:sp>
      <p:sp>
        <p:nvSpPr>
          <p:cNvPr id="13" name="TextBox 12">
            <a:extLst>
              <a:ext uri="{FF2B5EF4-FFF2-40B4-BE49-F238E27FC236}">
                <a16:creationId xmlns:a16="http://schemas.microsoft.com/office/drawing/2014/main" id="{3463A6AE-44ED-49FD-ADE7-0DCADC1C8973}"/>
              </a:ext>
            </a:extLst>
          </p:cNvPr>
          <p:cNvSpPr txBox="1"/>
          <p:nvPr/>
        </p:nvSpPr>
        <p:spPr>
          <a:xfrm>
            <a:off x="6790275" y="5958232"/>
            <a:ext cx="4884917" cy="307777"/>
          </a:xfrm>
          <a:prstGeom prst="rect">
            <a:avLst/>
          </a:prstGeom>
          <a:noFill/>
        </p:spPr>
        <p:txBody>
          <a:bodyPr wrap="square" rtlCol="0">
            <a:spAutoFit/>
          </a:bodyPr>
          <a:lstStyle/>
          <a:p>
            <a:pPr algn="ctr"/>
            <a:r>
              <a:rPr lang="en-US" sz="1400" dirty="0"/>
              <a:t>An injury like this would require specific and immediate action. </a:t>
            </a:r>
          </a:p>
        </p:txBody>
      </p:sp>
      <p:sp>
        <p:nvSpPr>
          <p:cNvPr id="14" name="Rectangle 13">
            <a:extLst>
              <a:ext uri="{FF2B5EF4-FFF2-40B4-BE49-F238E27FC236}">
                <a16:creationId xmlns:a16="http://schemas.microsoft.com/office/drawing/2014/main" id="{CAB08FA3-B1FD-4567-8B4C-EB8E8A338141}"/>
              </a:ext>
            </a:extLst>
          </p:cNvPr>
          <p:cNvSpPr/>
          <p:nvPr/>
        </p:nvSpPr>
        <p:spPr>
          <a:xfrm>
            <a:off x="645042" y="6411111"/>
            <a:ext cx="10905274" cy="369332"/>
          </a:xfrm>
          <a:prstGeom prst="rect">
            <a:avLst/>
          </a:prstGeom>
        </p:spPr>
        <p:txBody>
          <a:bodyPr wrap="square">
            <a:spAutoFit/>
          </a:bodyPr>
          <a:lstStyle/>
          <a:p>
            <a:pPr algn="ctr"/>
            <a:r>
              <a:rPr lang="en-US" dirty="0"/>
              <a:t>To stop the bleed we must </a:t>
            </a:r>
            <a:r>
              <a:rPr lang="en-US" b="1" dirty="0"/>
              <a:t>compress bleeding structures against a bone! </a:t>
            </a:r>
          </a:p>
        </p:txBody>
      </p:sp>
      <p:pic>
        <p:nvPicPr>
          <p:cNvPr id="5" name="Picture 4">
            <a:extLst>
              <a:ext uri="{FF2B5EF4-FFF2-40B4-BE49-F238E27FC236}">
                <a16:creationId xmlns:a16="http://schemas.microsoft.com/office/drawing/2014/main" id="{437D3C90-73BA-4B83-B3FD-8124AC1DA1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0275" y="1017995"/>
            <a:ext cx="4825921" cy="4849325"/>
          </a:xfrm>
          <a:prstGeom prst="rect">
            <a:avLst/>
          </a:prstGeom>
          <a:ln>
            <a:noFill/>
          </a:ln>
          <a:effectLst>
            <a:outerShdw blurRad="292100" dist="139700" dir="2700000" algn="tl" rotWithShape="0">
              <a:srgbClr val="333333">
                <a:alpha val="65000"/>
              </a:srgbClr>
            </a:outerShdw>
          </a:effectLst>
        </p:spPr>
      </p:pic>
      <p:pic>
        <p:nvPicPr>
          <p:cNvPr id="15" name="Picture 14" descr="A picture containing text, map&#10;&#10;Description automatically generated">
            <a:extLst>
              <a:ext uri="{FF2B5EF4-FFF2-40B4-BE49-F238E27FC236}">
                <a16:creationId xmlns:a16="http://schemas.microsoft.com/office/drawing/2014/main" id="{959065BA-F559-4B27-817F-6F35558602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7134" y="1689951"/>
            <a:ext cx="3293556" cy="3419410"/>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86AAB2D1-7198-4810-98D7-EDE9952B379F}"/>
              </a:ext>
            </a:extLst>
          </p:cNvPr>
          <p:cNvSpPr/>
          <p:nvPr/>
        </p:nvSpPr>
        <p:spPr>
          <a:xfrm>
            <a:off x="391697" y="260043"/>
            <a:ext cx="11408605" cy="523220"/>
          </a:xfrm>
          <a:prstGeom prst="rect">
            <a:avLst/>
          </a:prstGeom>
        </p:spPr>
        <p:txBody>
          <a:bodyPr wrap="square">
            <a:spAutoFit/>
          </a:bodyPr>
          <a:lstStyle/>
          <a:p>
            <a:r>
              <a:rPr lang="en-US" sz="2800" dirty="0">
                <a:solidFill>
                  <a:schemeClr val="bg1">
                    <a:lumMod val="50000"/>
                  </a:schemeClr>
                </a:solidFill>
              </a:rPr>
              <a:t>Objective 2: </a:t>
            </a:r>
            <a:r>
              <a:rPr lang="en-US" sz="2000" dirty="0">
                <a:solidFill>
                  <a:schemeClr val="bg1">
                    <a:lumMod val="50000"/>
                  </a:schemeClr>
                </a:solidFill>
              </a:rPr>
              <a:t>Describe small limb anatomy and related challenges to hemorrhage control.</a:t>
            </a:r>
            <a:endParaRPr lang="en-US" sz="2400" dirty="0"/>
          </a:p>
        </p:txBody>
      </p:sp>
    </p:spTree>
    <p:extLst>
      <p:ext uri="{BB962C8B-B14F-4D97-AF65-F5344CB8AC3E}">
        <p14:creationId xmlns:p14="http://schemas.microsoft.com/office/powerpoint/2010/main" val="227415073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12711</TotalTime>
  <Words>10264</Words>
  <Application>Microsoft Office PowerPoint</Application>
  <PresentationFormat>Widescreen</PresentationFormat>
  <Paragraphs>814</Paragraphs>
  <Slides>43</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AntennaCond-Bold</vt:lpstr>
      <vt:lpstr>Arial</vt:lpstr>
      <vt:lpstr>Calibri</vt:lpstr>
      <vt:lpstr>Calibri Light</vt:lpstr>
      <vt:lpstr>Comic Sans MS</vt:lpstr>
      <vt:lpstr>Courier New</vt:lpstr>
      <vt:lpstr>Open Sans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Scotty Bolleter</dc:creator>
  <cp:lastModifiedBy>Scotty Bolleter</cp:lastModifiedBy>
  <cp:revision>523</cp:revision>
  <cp:lastPrinted>2019-10-11T19:32:03Z</cp:lastPrinted>
  <dcterms:created xsi:type="dcterms:W3CDTF">2018-11-01T11:58:14Z</dcterms:created>
  <dcterms:modified xsi:type="dcterms:W3CDTF">2020-02-10T13:07:12Z</dcterms:modified>
</cp:coreProperties>
</file>