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700" r:id="rId2"/>
    <p:sldMasterId id="2147483775" r:id="rId3"/>
  </p:sldMasterIdLst>
  <p:notesMasterIdLst>
    <p:notesMasterId r:id="rId38"/>
  </p:notesMasterIdLst>
  <p:sldIdLst>
    <p:sldId id="259" r:id="rId4"/>
    <p:sldId id="263" r:id="rId5"/>
    <p:sldId id="273" r:id="rId6"/>
    <p:sldId id="286" r:id="rId7"/>
    <p:sldId id="851" r:id="rId8"/>
    <p:sldId id="844" r:id="rId9"/>
    <p:sldId id="845" r:id="rId10"/>
    <p:sldId id="846" r:id="rId11"/>
    <p:sldId id="284" r:id="rId12"/>
    <p:sldId id="852" r:id="rId13"/>
    <p:sldId id="828" r:id="rId14"/>
    <p:sldId id="831" r:id="rId15"/>
    <p:sldId id="802" r:id="rId16"/>
    <p:sldId id="617" r:id="rId17"/>
    <p:sldId id="840" r:id="rId18"/>
    <p:sldId id="839" r:id="rId19"/>
    <p:sldId id="842" r:id="rId20"/>
    <p:sldId id="850" r:id="rId21"/>
    <p:sldId id="822" r:id="rId22"/>
    <p:sldId id="826" r:id="rId23"/>
    <p:sldId id="823" r:id="rId24"/>
    <p:sldId id="848" r:id="rId25"/>
    <p:sldId id="824" r:id="rId26"/>
    <p:sldId id="836" r:id="rId27"/>
    <p:sldId id="849" r:id="rId28"/>
    <p:sldId id="835" r:id="rId29"/>
    <p:sldId id="853" r:id="rId30"/>
    <p:sldId id="834" r:id="rId31"/>
    <p:sldId id="833" r:id="rId32"/>
    <p:sldId id="841" r:id="rId33"/>
    <p:sldId id="847" r:id="rId34"/>
    <p:sldId id="283" r:id="rId35"/>
    <p:sldId id="843" r:id="rId36"/>
    <p:sldId id="287"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66FF"/>
    <a:srgbClr val="FFCCFF"/>
    <a:srgbClr val="FF9900"/>
    <a:srgbClr val="9E0B0F"/>
    <a:srgbClr val="88191F"/>
    <a:srgbClr val="740D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49" autoAdjust="0"/>
    <p:restoredTop sz="83700" autoAdjust="0"/>
  </p:normalViewPr>
  <p:slideViewPr>
    <p:cSldViewPr snapToGrid="0">
      <p:cViewPr varScale="1">
        <p:scale>
          <a:sx n="134" d="100"/>
          <a:sy n="134" d="100"/>
        </p:scale>
        <p:origin x="1032" y="12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3528"/>
    </p:cViewPr>
  </p:sorterViewPr>
  <p:notesViewPr>
    <p:cSldViewPr snapToGrid="0">
      <p:cViewPr varScale="1">
        <p:scale>
          <a:sx n="65" d="100"/>
          <a:sy n="65" d="100"/>
        </p:scale>
        <p:origin x="3154"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AF77F-8177-47B8-B7FC-D7C10C3B3C2A}" type="datetimeFigureOut">
              <a:rPr lang="en-US" smtClean="0"/>
              <a:t>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23C06-E23F-458F-BDFD-AE89A8D7716F}" type="slidenum">
              <a:rPr lang="en-US" smtClean="0"/>
              <a:t>‹#›</a:t>
            </a:fld>
            <a:endParaRPr lang="en-US"/>
          </a:p>
        </p:txBody>
      </p:sp>
    </p:spTree>
    <p:extLst>
      <p:ext uri="{BB962C8B-B14F-4D97-AF65-F5344CB8AC3E}">
        <p14:creationId xmlns:p14="http://schemas.microsoft.com/office/powerpoint/2010/main" val="189332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image" Target="../media/image56.jpg"/></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image" Target="../media/image56.jpg"/></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b="1" dirty="0"/>
              <a:t>The following program was created specifically for BAC-Pack™</a:t>
            </a:r>
            <a:r>
              <a:rPr lang="en-US" b="1" dirty="0">
                <a:solidFill>
                  <a:schemeClr val="bg1">
                    <a:lumMod val="75000"/>
                  </a:schemeClr>
                </a:solidFill>
              </a:rPr>
              <a:t> Bougie Aided Cricothyroidotomy-Pack </a:t>
            </a:r>
            <a:r>
              <a:rPr lang="en-US" b="1" dirty="0"/>
              <a:t>surgical airway system orientation and training.</a:t>
            </a:r>
          </a:p>
          <a:p>
            <a:endParaRPr lang="en-US" dirty="0"/>
          </a:p>
          <a:p>
            <a:r>
              <a:rPr lang="en-US" dirty="0"/>
              <a:t>For questions, concerns or additional information please contact: </a:t>
            </a:r>
          </a:p>
          <a:p>
            <a:endParaRPr lang="en-US" dirty="0"/>
          </a:p>
          <a:p>
            <a:r>
              <a:rPr lang="en-US" dirty="0"/>
              <a:t>North American Rescue®, LLC </a:t>
            </a:r>
          </a:p>
          <a:p>
            <a:endParaRPr lang="en-US" dirty="0"/>
          </a:p>
          <a:p>
            <a:r>
              <a:rPr lang="en-US" dirty="0"/>
              <a:t>email: info@NARescue.com</a:t>
            </a:r>
          </a:p>
          <a:p>
            <a:endParaRPr lang="en-US" b="1" dirty="0"/>
          </a:p>
          <a:p>
            <a:r>
              <a:rPr lang="en-US" dirty="0"/>
              <a:t>Tel: 864.675.9800</a:t>
            </a:r>
            <a:endParaRPr lang="en-US" cap="all" dirty="0"/>
          </a:p>
          <a:p>
            <a:endParaRPr lang="en-US" dirty="0"/>
          </a:p>
          <a:p>
            <a:r>
              <a:rPr lang="en-US" dirty="0"/>
              <a:t>Mail: 35 Tedwall Court</a:t>
            </a:r>
            <a:br>
              <a:rPr lang="en-US" dirty="0"/>
            </a:br>
            <a:r>
              <a:rPr lang="en-US" dirty="0"/>
              <a:t>          Greer, SC 29650-4791</a:t>
            </a:r>
            <a:br>
              <a:rPr lang="en-US" dirty="0"/>
            </a:br>
            <a:endParaRPr lang="en-US" dirty="0"/>
          </a:p>
          <a:p>
            <a:r>
              <a:rPr lang="en-US" dirty="0"/>
              <a:t>Fax: 864.675.9880</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t>1</a:t>
            </a:fld>
            <a:endParaRPr lang="en-US"/>
          </a:p>
        </p:txBody>
      </p:sp>
    </p:spTree>
    <p:extLst>
      <p:ext uri="{BB962C8B-B14F-4D97-AF65-F5344CB8AC3E}">
        <p14:creationId xmlns:p14="http://schemas.microsoft.com/office/powerpoint/2010/main" val="3494641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 2:  </a:t>
            </a:r>
            <a:r>
              <a:rPr lang="en-US" dirty="0"/>
              <a:t>Indications and Contraindication – reality check</a:t>
            </a:r>
          </a:p>
          <a:p>
            <a:endParaRPr lang="en-US" dirty="0"/>
          </a:p>
          <a:p>
            <a:r>
              <a:rPr lang="en-US" b="1" dirty="0"/>
              <a:t>The BAC-Pack™ was specifically designed as a final solution to a failed airway. </a:t>
            </a:r>
            <a:r>
              <a:rPr lang="en-US" dirty="0"/>
              <a:t>While scientific evidence supports the procedure and design of this kit, the final reality rests in the clinician’s assessment and procedural ability.</a:t>
            </a:r>
          </a:p>
          <a:p>
            <a:endParaRPr lang="en-US" b="1" dirty="0"/>
          </a:p>
          <a:p>
            <a:r>
              <a:rPr lang="en-US" b="1" dirty="0"/>
              <a:t>Indications:</a:t>
            </a:r>
          </a:p>
          <a:p>
            <a:pPr marL="171450" indent="-171450">
              <a:buFont typeface="Arial" panose="020B0604020202020204" pitchFamily="34" charset="0"/>
              <a:buChar char="•"/>
            </a:pPr>
            <a:endParaRPr lang="en-US" dirty="0"/>
          </a:p>
          <a:p>
            <a:pPr marL="171450" indent="-171450" defTabSz="685800">
              <a:buFont typeface="Arial" panose="020B0604020202020204" pitchFamily="34" charset="0"/>
              <a:buChar char="•"/>
              <a:defRPr/>
            </a:pPr>
            <a:r>
              <a:rPr lang="en-US" dirty="0"/>
              <a:t>all ventilation attempts are unsuccessful </a:t>
            </a:r>
          </a:p>
          <a:p>
            <a:pPr marL="171450" indent="-171450" defTabSz="685800">
              <a:buFont typeface="Arial" panose="020B0604020202020204" pitchFamily="34" charset="0"/>
              <a:buChar char="•"/>
              <a:defRPr/>
            </a:pPr>
            <a:r>
              <a:rPr lang="en-US" dirty="0"/>
              <a:t>airway obstruction cannot be relieved</a:t>
            </a:r>
          </a:p>
          <a:p>
            <a:pPr marL="171450" indent="-171450" defTabSz="685800">
              <a:buFont typeface="Arial" panose="020B0604020202020204" pitchFamily="34" charset="0"/>
              <a:buChar char="•"/>
              <a:defRPr/>
            </a:pPr>
            <a:r>
              <a:rPr lang="en-US" dirty="0"/>
              <a:t>maxillofacial trauma </a:t>
            </a:r>
            <a:r>
              <a:rPr lang="en-US" sz="1100" dirty="0">
                <a:solidFill>
                  <a:schemeClr val="bg1">
                    <a:lumMod val="65000"/>
                  </a:schemeClr>
                </a:solidFill>
              </a:rPr>
              <a:t>(or like presentation) </a:t>
            </a:r>
            <a:r>
              <a:rPr lang="en-US" dirty="0"/>
              <a:t>prevents non-surgical approach</a:t>
            </a:r>
          </a:p>
          <a:p>
            <a:pPr marL="171450" indent="-171450" defTabSz="685800">
              <a:buFont typeface="Arial" panose="020B0604020202020204" pitchFamily="34" charset="0"/>
              <a:buChar char="•"/>
              <a:defRPr/>
            </a:pPr>
            <a:r>
              <a:rPr lang="en-US" dirty="0"/>
              <a:t>loss of airway is imminent without secure ventilation option </a:t>
            </a:r>
          </a:p>
          <a:p>
            <a:endParaRPr lang="en-US" dirty="0"/>
          </a:p>
          <a:p>
            <a:r>
              <a:rPr lang="en-US" b="1" dirty="0"/>
              <a:t>Contraindication:</a:t>
            </a:r>
          </a:p>
          <a:p>
            <a:endParaRPr lang="en-US" b="1" dirty="0"/>
          </a:p>
          <a:p>
            <a:pPr marL="171450" indent="-171450">
              <a:buFont typeface="Arial" panose="020B0604020202020204" pitchFamily="34" charset="0"/>
              <a:buChar char="•"/>
            </a:pPr>
            <a:r>
              <a:rPr lang="en-US" dirty="0"/>
              <a:t>patient can be ventilated by any method other than a surgical airway</a:t>
            </a:r>
          </a:p>
        </p:txBody>
      </p:sp>
      <p:sp>
        <p:nvSpPr>
          <p:cNvPr id="4" name="Slide Number Placeholder 3"/>
          <p:cNvSpPr>
            <a:spLocks noGrp="1"/>
          </p:cNvSpPr>
          <p:nvPr>
            <p:ph type="sldNum" sz="quarter" idx="10"/>
          </p:nvPr>
        </p:nvSpPr>
        <p:spPr/>
        <p:txBody>
          <a:bodyPr/>
          <a:lstStyle/>
          <a:p>
            <a:fld id="{E6023C06-E23F-458F-BDFD-AE89A8D7716F}" type="slidenum">
              <a:rPr lang="en-US" smtClean="0"/>
              <a:t>10</a:t>
            </a:fld>
            <a:endParaRPr lang="en-US"/>
          </a:p>
        </p:txBody>
      </p:sp>
    </p:spTree>
    <p:extLst>
      <p:ext uri="{BB962C8B-B14F-4D97-AF65-F5344CB8AC3E}">
        <p14:creationId xmlns:p14="http://schemas.microsoft.com/office/powerpoint/2010/main" val="3382941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 2:  </a:t>
            </a:r>
            <a:r>
              <a:rPr lang="en-US" dirty="0"/>
              <a:t>Therapeutic Benefits</a:t>
            </a:r>
          </a:p>
          <a:p>
            <a:endParaRPr lang="en-US" dirty="0"/>
          </a:p>
          <a:p>
            <a:r>
              <a:rPr lang="en-US" dirty="0"/>
              <a:t>Correct placement of a surgical airway should improve one or more of the following:</a:t>
            </a:r>
          </a:p>
          <a:p>
            <a:endParaRPr lang="en-US" dirty="0"/>
          </a:p>
          <a:p>
            <a:pPr marL="285750" indent="-285750" defTabSz="685800">
              <a:buFont typeface="Arial" panose="020B0604020202020204" pitchFamily="34" charset="0"/>
              <a:buChar char="•"/>
              <a:defRPr/>
            </a:pPr>
            <a:r>
              <a:rPr lang="en-US" dirty="0"/>
              <a:t>Relief from upper airway obstruction </a:t>
            </a:r>
            <a:r>
              <a:rPr lang="en-US" dirty="0">
                <a:solidFill>
                  <a:schemeClr val="bg1">
                    <a:lumMod val="65000"/>
                  </a:schemeClr>
                </a:solidFill>
              </a:rPr>
              <a:t>(secondary to trauma or other causes)</a:t>
            </a:r>
            <a:endParaRPr lang="en-US" dirty="0"/>
          </a:p>
          <a:p>
            <a:pPr marL="285750" indent="-285750" defTabSz="685800">
              <a:buFont typeface="Arial" panose="020B0604020202020204" pitchFamily="34" charset="0"/>
              <a:buChar char="•"/>
              <a:defRPr/>
            </a:pPr>
            <a:r>
              <a:rPr lang="en-US" dirty="0"/>
              <a:t>Secure airway </a:t>
            </a:r>
            <a:r>
              <a:rPr lang="en-US" dirty="0">
                <a:solidFill>
                  <a:schemeClr val="bg1">
                    <a:lumMod val="65000"/>
                  </a:schemeClr>
                </a:solidFill>
              </a:rPr>
              <a:t>(from loss, or aspiration of fluids and debris)</a:t>
            </a:r>
            <a:endParaRPr lang="en-US" dirty="0"/>
          </a:p>
          <a:p>
            <a:pPr marL="285750" indent="-285750" defTabSz="685800">
              <a:buFont typeface="Arial" panose="020B0604020202020204" pitchFamily="34" charset="0"/>
              <a:buChar char="•"/>
              <a:defRPr/>
            </a:pPr>
            <a:r>
              <a:rPr lang="en-US" dirty="0"/>
              <a:t>Ventilation control </a:t>
            </a:r>
            <a:r>
              <a:rPr lang="en-US" dirty="0">
                <a:solidFill>
                  <a:schemeClr val="bg1">
                    <a:lumMod val="65000"/>
                  </a:schemeClr>
                </a:solidFill>
              </a:rPr>
              <a:t>(from inability to ventilate, severe respiratory distress, or necessity)</a:t>
            </a:r>
            <a:endParaRPr lang="en-US" dirty="0"/>
          </a:p>
          <a:p>
            <a:pPr marL="285750" indent="-285750" defTabSz="685800">
              <a:buFont typeface="Arial" panose="020B0604020202020204" pitchFamily="34" charset="0"/>
              <a:buChar char="•"/>
              <a:defRPr/>
            </a:pPr>
            <a:r>
              <a:rPr lang="en-US" dirty="0"/>
              <a:t>Improvement in oxygen saturation </a:t>
            </a:r>
            <a:r>
              <a:rPr lang="en-US" dirty="0">
                <a:solidFill>
                  <a:schemeClr val="bg1">
                    <a:lumMod val="65000"/>
                  </a:schemeClr>
                </a:solidFill>
              </a:rPr>
              <a:t>(from inability to ventilate, or airway related circulatory compromise)</a:t>
            </a:r>
            <a:endParaRPr lang="en-US"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t>11</a:t>
            </a:fld>
            <a:endParaRPr lang="en-US"/>
          </a:p>
        </p:txBody>
      </p:sp>
    </p:spTree>
    <p:extLst>
      <p:ext uri="{BB962C8B-B14F-4D97-AF65-F5344CB8AC3E}">
        <p14:creationId xmlns:p14="http://schemas.microsoft.com/office/powerpoint/2010/main" val="2685147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1023938"/>
            <a:ext cx="5006975" cy="2816225"/>
          </a:xfrm>
        </p:spPr>
      </p:sp>
      <p:sp>
        <p:nvSpPr>
          <p:cNvPr id="3" name="Notes Placeholder 2"/>
          <p:cNvSpPr>
            <a:spLocks noGrp="1"/>
          </p:cNvSpPr>
          <p:nvPr>
            <p:ph type="body" idx="1"/>
          </p:nvPr>
        </p:nvSpPr>
        <p:spPr>
          <a:xfrm>
            <a:off x="685800" y="4182834"/>
            <a:ext cx="5486400" cy="3937227"/>
          </a:xfrm>
        </p:spPr>
        <p:txBody>
          <a:bodyPr/>
          <a:lstStyle/>
          <a:p>
            <a:r>
              <a:rPr lang="en-US" b="1" dirty="0"/>
              <a:t>Objective 3:</a:t>
            </a:r>
            <a:r>
              <a:rPr lang="en-US" dirty="0"/>
              <a:t>  Challenges –</a:t>
            </a:r>
            <a:r>
              <a:rPr lang="en-US" b="1" dirty="0"/>
              <a:t> </a:t>
            </a:r>
            <a:r>
              <a:rPr lang="en-US" dirty="0"/>
              <a:t>reality check</a:t>
            </a:r>
          </a:p>
          <a:p>
            <a:endParaRPr lang="en-US" b="1" dirty="0"/>
          </a:p>
          <a:p>
            <a:r>
              <a:rPr lang="en-US" b="1" dirty="0"/>
              <a:t>The following challenges are rarely discussed in surgical airway training programs. </a:t>
            </a:r>
          </a:p>
          <a:p>
            <a:endParaRPr lang="en-US" b="1" dirty="0"/>
          </a:p>
          <a:p>
            <a:r>
              <a:rPr lang="en-US" dirty="0"/>
              <a:t>Each item is worthy of elaboration and frank discussion.</a:t>
            </a:r>
          </a:p>
          <a:p>
            <a:endParaRPr lang="en-US" b="1" dirty="0"/>
          </a:p>
          <a:p>
            <a:pPr marL="171450" indent="-171450">
              <a:buFont typeface="Arial" panose="020B0604020202020204" pitchFamily="34" charset="0"/>
              <a:buChar char="•"/>
            </a:pPr>
            <a:r>
              <a:rPr lang="en-US" dirty="0"/>
              <a:t>You may be in an undesirable position or location.</a:t>
            </a:r>
          </a:p>
          <a:p>
            <a:pPr marL="171450" indent="-171450">
              <a:buFont typeface="Arial" panose="020B0604020202020204" pitchFamily="34" charset="0"/>
              <a:buChar char="•"/>
            </a:pPr>
            <a:r>
              <a:rPr lang="en-US" dirty="0"/>
              <a:t>The patient may be an acquaintance.</a:t>
            </a:r>
          </a:p>
          <a:p>
            <a:pPr marL="171450" indent="-171450">
              <a:buFont typeface="Arial" panose="020B0604020202020204" pitchFamily="34" charset="0"/>
              <a:buChar char="•"/>
            </a:pPr>
            <a:r>
              <a:rPr lang="en-US" dirty="0"/>
              <a:t>Anatomy may be distorted or at greater anatomical depth than anticipated </a:t>
            </a:r>
            <a:r>
              <a:rPr lang="en-US" sz="1100" dirty="0">
                <a:solidFill>
                  <a:schemeClr val="bg1">
                    <a:lumMod val="65000"/>
                  </a:schemeClr>
                </a:solidFill>
              </a:rPr>
              <a:t>(secondary to trauma, excessive adipose tissue, edema, mass, tumor, or scaring).</a:t>
            </a:r>
            <a:endParaRPr lang="en-US" sz="1100" dirty="0"/>
          </a:p>
          <a:p>
            <a:pPr marL="171450" indent="-171450">
              <a:buFont typeface="Arial" panose="020B0604020202020204" pitchFamily="34" charset="0"/>
              <a:buChar char="•"/>
            </a:pPr>
            <a:r>
              <a:rPr lang="en-US" dirty="0"/>
              <a:t>Patient may be attempting to breathe or swallow </a:t>
            </a:r>
            <a:r>
              <a:rPr lang="en-US" sz="1100" dirty="0">
                <a:solidFill>
                  <a:schemeClr val="bg1">
                    <a:lumMod val="65000"/>
                  </a:schemeClr>
                </a:solidFill>
              </a:rPr>
              <a:t>(causing structural movement during procedure).</a:t>
            </a:r>
            <a:endParaRPr lang="en-US" dirty="0"/>
          </a:p>
          <a:p>
            <a:pPr marL="171450" indent="-171450">
              <a:buFont typeface="Arial" panose="020B0604020202020204" pitchFamily="34" charset="0"/>
              <a:buChar char="•"/>
            </a:pPr>
            <a:r>
              <a:rPr lang="en-US" dirty="0"/>
              <a:t>Profuse bleeding may occur during procedure </a:t>
            </a:r>
            <a:r>
              <a:rPr lang="en-US" sz="1100" dirty="0">
                <a:solidFill>
                  <a:schemeClr val="bg1">
                    <a:lumMod val="65000"/>
                  </a:schemeClr>
                </a:solidFill>
              </a:rPr>
              <a:t>(deoxygenated “darker” blood, which will likely obscure field).</a:t>
            </a:r>
            <a:endParaRPr lang="en-US" sz="1100" dirty="0"/>
          </a:p>
          <a:p>
            <a:pPr marL="171450" indent="-171450">
              <a:buFont typeface="Arial" panose="020B0604020202020204" pitchFamily="34" charset="0"/>
              <a:buChar char="•"/>
            </a:pPr>
            <a:r>
              <a:rPr lang="en-US" dirty="0"/>
              <a:t>Loss of visual references may occur during procedure </a:t>
            </a:r>
            <a:r>
              <a:rPr lang="en-US" sz="1100" dirty="0">
                <a:solidFill>
                  <a:schemeClr val="bg1">
                    <a:lumMod val="65000"/>
                  </a:schemeClr>
                </a:solidFill>
              </a:rPr>
              <a:t>(forcing conversion to tactile anatomy identification, placement, and confirmation. This challenge could be secondary to a multitude of factors, including lighting, the environment, bleeding, or distorted anatomy).</a:t>
            </a:r>
            <a:endParaRPr lang="en-US" sz="1100" dirty="0"/>
          </a:p>
        </p:txBody>
      </p:sp>
      <p:sp>
        <p:nvSpPr>
          <p:cNvPr id="4" name="Slide Number Placeholder 3"/>
          <p:cNvSpPr>
            <a:spLocks noGrp="1"/>
          </p:cNvSpPr>
          <p:nvPr>
            <p:ph type="sldNum" sz="quarter" idx="5"/>
          </p:nvPr>
        </p:nvSpPr>
        <p:spPr/>
        <p:txBody>
          <a:bodyPr/>
          <a:lstStyle/>
          <a:p>
            <a:fld id="{E6023C06-E23F-458F-BDFD-AE89A8D7716F}" type="slidenum">
              <a:rPr lang="en-US" smtClean="0"/>
              <a:t>12</a:t>
            </a:fld>
            <a:endParaRPr lang="en-US"/>
          </a:p>
        </p:txBody>
      </p:sp>
    </p:spTree>
    <p:extLst>
      <p:ext uri="{BB962C8B-B14F-4D97-AF65-F5344CB8AC3E}">
        <p14:creationId xmlns:p14="http://schemas.microsoft.com/office/powerpoint/2010/main" val="3979221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Objective 4:  Simplified Airway Algorithm</a:t>
            </a:r>
          </a:p>
          <a:p>
            <a:endParaRPr lang="en-US" b="1" dirty="0"/>
          </a:p>
          <a:p>
            <a:endParaRPr lang="en-US" b="1" dirty="0"/>
          </a:p>
          <a:p>
            <a:r>
              <a:rPr lang="en-US" b="1" dirty="0"/>
              <a:t>			Position</a:t>
            </a:r>
            <a:r>
              <a:rPr lang="en-US" dirty="0">
                <a:solidFill>
                  <a:schemeClr val="bg1">
                    <a:lumMod val="50000"/>
                  </a:schemeClr>
                </a:solidFill>
              </a:rPr>
              <a:t>	</a:t>
            </a:r>
            <a:r>
              <a:rPr lang="en-US" u="sng" dirty="0">
                <a:solidFill>
                  <a:schemeClr val="bg1">
                    <a:lumMod val="50000"/>
                  </a:schemeClr>
                </a:solidFill>
              </a:rPr>
              <a:t>if successful maintain</a:t>
            </a:r>
            <a:endParaRPr lang="en-US" b="1" u="sng" dirty="0"/>
          </a:p>
          <a:p>
            <a:endParaRPr lang="en-US" b="1" dirty="0"/>
          </a:p>
          <a:p>
            <a:r>
              <a:rPr lang="en-US" b="1" u="sng" dirty="0"/>
              <a:t>Consider all ventilation options</a:t>
            </a:r>
            <a:r>
              <a:rPr lang="en-US" b="1" dirty="0"/>
              <a:t>	BLS	</a:t>
            </a:r>
            <a:r>
              <a:rPr lang="en-US" u="sng" dirty="0">
                <a:solidFill>
                  <a:schemeClr val="bg1">
                    <a:lumMod val="50000"/>
                  </a:schemeClr>
                </a:solidFill>
              </a:rPr>
              <a:t>if successful maintain</a:t>
            </a:r>
            <a:endParaRPr lang="en-US" b="1" u="sng" dirty="0"/>
          </a:p>
          <a:p>
            <a:endParaRPr lang="en-US" b="1" dirty="0"/>
          </a:p>
          <a:p>
            <a:r>
              <a:rPr lang="en-US" b="1" dirty="0"/>
              <a:t>			ALS	</a:t>
            </a:r>
            <a:r>
              <a:rPr lang="en-US" u="sng" dirty="0">
                <a:solidFill>
                  <a:schemeClr val="bg1">
                    <a:lumMod val="50000"/>
                  </a:schemeClr>
                </a:solidFill>
              </a:rPr>
              <a:t>if successful maintain</a:t>
            </a:r>
          </a:p>
          <a:p>
            <a:endParaRPr lang="en-US" b="1" dirty="0">
              <a:solidFill>
                <a:schemeClr val="bg1">
                  <a:lumMod val="50000"/>
                </a:schemeClr>
              </a:solidFill>
            </a:endParaRPr>
          </a:p>
          <a:p>
            <a:endParaRPr lang="en-US" i="1" dirty="0">
              <a:solidFill>
                <a:schemeClr val="bg1">
                  <a:lumMod val="50000"/>
                </a:schemeClr>
              </a:solidFill>
            </a:endParaRPr>
          </a:p>
          <a:p>
            <a:r>
              <a:rPr lang="en-US" i="1" dirty="0">
                <a:solidFill>
                  <a:schemeClr val="bg1">
                    <a:lumMod val="50000"/>
                  </a:schemeClr>
                </a:solidFill>
              </a:rPr>
              <a:t>If assessment dictates, or all non-surgical options fail, the clinician will arrive at a:</a:t>
            </a:r>
          </a:p>
          <a:p>
            <a:endParaRPr lang="en-US" b="1" dirty="0"/>
          </a:p>
          <a:p>
            <a:endParaRPr lang="en-US" b="1" dirty="0"/>
          </a:p>
          <a:p>
            <a:r>
              <a:rPr lang="en-US" b="1" u="sng" dirty="0"/>
              <a:t>Can’t Ventilate Can’t Intubate</a:t>
            </a:r>
            <a:r>
              <a:rPr lang="en-US" dirty="0">
                <a:solidFill>
                  <a:schemeClr val="bg1">
                    <a:lumMod val="50000"/>
                  </a:schemeClr>
                </a:solidFill>
              </a:rPr>
              <a:t>	</a:t>
            </a:r>
            <a:r>
              <a:rPr lang="en-US" b="1" dirty="0"/>
              <a:t>Surgical Airway</a:t>
            </a:r>
            <a:r>
              <a:rPr lang="en-US" dirty="0">
                <a:solidFill>
                  <a:schemeClr val="bg1">
                    <a:lumMod val="50000"/>
                  </a:schemeClr>
                </a:solidFill>
              </a:rPr>
              <a:t>        </a:t>
            </a:r>
            <a:r>
              <a:rPr lang="en-US" u="sng" dirty="0">
                <a:solidFill>
                  <a:schemeClr val="bg1">
                    <a:lumMod val="50000"/>
                  </a:schemeClr>
                </a:solidFill>
              </a:rPr>
              <a:t>maintain</a:t>
            </a:r>
            <a:endParaRPr lang="en-US" dirty="0">
              <a:solidFill>
                <a:schemeClr val="bg1">
                  <a:lumMod val="50000"/>
                </a:schemeClr>
              </a:solidFill>
            </a:endParaRPr>
          </a:p>
          <a:p>
            <a:r>
              <a:rPr lang="en-US" b="1" dirty="0">
                <a:solidFill>
                  <a:schemeClr val="bg1">
                    <a:lumMod val="50000"/>
                  </a:schemeClr>
                </a:solidFill>
              </a:rPr>
              <a:t>  </a:t>
            </a:r>
            <a:r>
              <a:rPr lang="en-US" b="1" i="1" dirty="0">
                <a:solidFill>
                  <a:schemeClr val="bg1">
                    <a:lumMod val="85000"/>
                  </a:schemeClr>
                </a:solidFill>
              </a:rPr>
              <a:t>Success is your </a:t>
            </a:r>
            <a:r>
              <a:rPr lang="en-US" b="1" i="1" u="sng" dirty="0">
                <a:solidFill>
                  <a:schemeClr val="bg1">
                    <a:lumMod val="85000"/>
                  </a:schemeClr>
                </a:solidFill>
              </a:rPr>
              <a:t>ONLY</a:t>
            </a:r>
            <a:r>
              <a:rPr lang="en-US" b="1" i="1" dirty="0">
                <a:solidFill>
                  <a:schemeClr val="bg1">
                    <a:lumMod val="85000"/>
                  </a:schemeClr>
                </a:solidFill>
              </a:rPr>
              <a:t> option</a:t>
            </a:r>
            <a:endParaRPr lang="en-US" u="sng" dirty="0">
              <a:solidFill>
                <a:schemeClr val="bg1">
                  <a:lumMod val="85000"/>
                </a:schemeClr>
              </a:solidFill>
            </a:endParaRPr>
          </a:p>
        </p:txBody>
      </p:sp>
      <p:sp>
        <p:nvSpPr>
          <p:cNvPr id="4" name="Slide Number Placeholder 3"/>
          <p:cNvSpPr>
            <a:spLocks noGrp="1"/>
          </p:cNvSpPr>
          <p:nvPr>
            <p:ph type="sldNum" sz="quarter" idx="5"/>
          </p:nvPr>
        </p:nvSpPr>
        <p:spPr/>
        <p:txBody>
          <a:bodyPr/>
          <a:lstStyle/>
          <a:p>
            <a:fld id="{E6023C06-E23F-458F-BDFD-AE89A8D7716F}" type="slidenum">
              <a:rPr lang="en-US" smtClean="0"/>
              <a:t>13</a:t>
            </a:fld>
            <a:endParaRPr lang="en-US"/>
          </a:p>
        </p:txBody>
      </p:sp>
    </p:spTree>
    <p:extLst>
      <p:ext uri="{BB962C8B-B14F-4D97-AF65-F5344CB8AC3E}">
        <p14:creationId xmlns:p14="http://schemas.microsoft.com/office/powerpoint/2010/main" val="3169496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Objective 5:  </a:t>
            </a:r>
            <a:r>
              <a:rPr lang="en-US" dirty="0"/>
              <a:t>Gross Anatomy – Dissections</a:t>
            </a:r>
          </a:p>
          <a:p>
            <a:endParaRPr lang="en-US" dirty="0"/>
          </a:p>
          <a:p>
            <a:r>
              <a:rPr lang="en-US" dirty="0"/>
              <a:t>This slide </a:t>
            </a:r>
            <a:r>
              <a:rPr lang="en-US" dirty="0">
                <a:solidFill>
                  <a:schemeClr val="bg1">
                    <a:lumMod val="50000"/>
                  </a:schemeClr>
                </a:solidFill>
              </a:rPr>
              <a:t>(which is designed to “build in presentation mode”) </a:t>
            </a:r>
            <a:r>
              <a:rPr lang="en-US" dirty="0"/>
              <a:t>walks the participant through specific anterior anatomy as reflections progress. </a:t>
            </a:r>
          </a:p>
          <a:p>
            <a:endParaRPr lang="en-US" dirty="0"/>
          </a:p>
          <a:p>
            <a:r>
              <a:rPr lang="en-US" dirty="0"/>
              <a:t>Labeling is designed to identify key structures related to the surgical airway.</a:t>
            </a:r>
            <a:endParaRPr lang="en-US" dirty="0">
              <a:solidFill>
                <a:schemeClr val="bg1">
                  <a:lumMod val="50000"/>
                </a:schemeClr>
              </a:solidFill>
            </a:endParaRPr>
          </a:p>
        </p:txBody>
      </p:sp>
      <p:sp>
        <p:nvSpPr>
          <p:cNvPr id="4" name="Slide Number Placeholder 3"/>
          <p:cNvSpPr>
            <a:spLocks noGrp="1"/>
          </p:cNvSpPr>
          <p:nvPr>
            <p:ph type="sldNum" sz="quarter" idx="5"/>
          </p:nvPr>
        </p:nvSpPr>
        <p:spPr/>
        <p:txBody>
          <a:bodyPr/>
          <a:lstStyle/>
          <a:p>
            <a:fld id="{E6023C06-E23F-458F-BDFD-AE89A8D7716F}" type="slidenum">
              <a:rPr lang="en-US" smtClean="0"/>
              <a:t>14</a:t>
            </a:fld>
            <a:endParaRPr lang="en-US"/>
          </a:p>
        </p:txBody>
      </p:sp>
    </p:spTree>
    <p:extLst>
      <p:ext uri="{BB962C8B-B14F-4D97-AF65-F5344CB8AC3E}">
        <p14:creationId xmlns:p14="http://schemas.microsoft.com/office/powerpoint/2010/main" val="1294055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Objective 5:  </a:t>
            </a:r>
            <a:r>
              <a:rPr lang="en-US" dirty="0"/>
              <a:t>Gross Anatomy – Dissections</a:t>
            </a:r>
          </a:p>
          <a:p>
            <a:endParaRPr lang="en-US" dirty="0"/>
          </a:p>
          <a:p>
            <a:r>
              <a:rPr lang="en-US" dirty="0"/>
              <a:t>This slide </a:t>
            </a:r>
            <a:r>
              <a:rPr lang="en-US" dirty="0">
                <a:solidFill>
                  <a:schemeClr val="bg1">
                    <a:lumMod val="50000"/>
                  </a:schemeClr>
                </a:solidFill>
              </a:rPr>
              <a:t>(which is designed to “rotate in presentation mode”) </a:t>
            </a:r>
            <a:r>
              <a:rPr lang="en-US" dirty="0"/>
              <a:t>orients the participant to specific structural anatomy. </a:t>
            </a:r>
          </a:p>
          <a:p>
            <a:endParaRPr lang="en-US" dirty="0"/>
          </a:p>
          <a:p>
            <a:r>
              <a:rPr lang="en-US" dirty="0"/>
              <a:t>Labeling is designed to identify key structures related to the surgical airway.</a:t>
            </a:r>
            <a:endParaRPr lang="en-US" dirty="0">
              <a:solidFill>
                <a:schemeClr val="bg1">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E6023C06-E23F-458F-BDFD-AE89A8D7716F}" type="slidenum">
              <a:rPr lang="en-US" smtClean="0"/>
              <a:t>15</a:t>
            </a:fld>
            <a:endParaRPr lang="en-US"/>
          </a:p>
        </p:txBody>
      </p:sp>
    </p:spTree>
    <p:extLst>
      <p:ext uri="{BB962C8B-B14F-4D97-AF65-F5344CB8AC3E}">
        <p14:creationId xmlns:p14="http://schemas.microsoft.com/office/powerpoint/2010/main" val="1642333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Objective 5:</a:t>
            </a:r>
            <a:r>
              <a:rPr lang="en-US" dirty="0"/>
              <a:t> Landmarks – Anterior Anatomic Variations</a:t>
            </a:r>
          </a:p>
          <a:p>
            <a:endParaRPr lang="en-US" b="1" dirty="0"/>
          </a:p>
          <a:p>
            <a:r>
              <a:rPr lang="en-US" b="1" dirty="0"/>
              <a:t>This slide is unique.</a:t>
            </a:r>
            <a:r>
              <a:rPr lang="en-US" dirty="0"/>
              <a:t> It is one of the first locations you will see the introduction of an</a:t>
            </a:r>
            <a:r>
              <a:rPr lang="en-US" b="1" dirty="0"/>
              <a:t> identified difference</a:t>
            </a:r>
            <a:r>
              <a:rPr lang="en-US" dirty="0"/>
              <a:t> </a:t>
            </a:r>
            <a:r>
              <a:rPr lang="en-US" dirty="0">
                <a:solidFill>
                  <a:schemeClr val="bg1">
                    <a:lumMod val="50000"/>
                  </a:schemeClr>
                </a:solidFill>
              </a:rPr>
              <a:t>(which is vitally important) </a:t>
            </a:r>
            <a:r>
              <a:rPr lang="en-US" dirty="0"/>
              <a:t>between the </a:t>
            </a:r>
            <a:r>
              <a:rPr lang="en-US" b="1" dirty="0"/>
              <a:t>adult male and adult female anterior anatomy</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018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533650"/>
          </a:xfrm>
        </p:spPr>
        <p:txBody>
          <a:bodyPr/>
          <a:lstStyle/>
          <a:p>
            <a:r>
              <a:rPr lang="en-US" b="0" dirty="0"/>
              <a:t>Objective 5: </a:t>
            </a:r>
            <a:r>
              <a:rPr lang="en-US" dirty="0"/>
              <a:t>landmarks - anterior anatomical variations</a:t>
            </a:r>
          </a:p>
          <a:p>
            <a:endParaRPr lang="en-US" dirty="0"/>
          </a:p>
          <a:p>
            <a:r>
              <a:rPr lang="en-US" b="1" dirty="0"/>
              <a:t>This slide is unique. </a:t>
            </a:r>
            <a:r>
              <a:rPr lang="en-US" dirty="0"/>
              <a:t>It is one of the first places you will see an </a:t>
            </a:r>
            <a:r>
              <a:rPr lang="en-US" b="1" dirty="0"/>
              <a:t>identified, side-by-side comparative</a:t>
            </a:r>
            <a:r>
              <a:rPr lang="en-US" dirty="0">
                <a:solidFill>
                  <a:schemeClr val="bg1">
                    <a:lumMod val="50000"/>
                  </a:schemeClr>
                </a:solidFill>
              </a:rPr>
              <a:t> </a:t>
            </a:r>
            <a:r>
              <a:rPr lang="en-US" b="1" dirty="0"/>
              <a:t>between the adult male and adult female anterior anatomy</a:t>
            </a:r>
            <a:r>
              <a:rPr lang="en-US" dirty="0"/>
              <a:t>.</a:t>
            </a:r>
          </a:p>
          <a:p>
            <a:endParaRPr lang="en-US" dirty="0"/>
          </a:p>
          <a:p>
            <a:r>
              <a:rPr lang="en-US" dirty="0"/>
              <a:t>Important note: This slide offers illustrations and images to emphasize the difference between adult male and adult female anterior neck anatomy. </a:t>
            </a:r>
          </a:p>
          <a:p>
            <a:endParaRPr lang="en-US" dirty="0"/>
          </a:p>
          <a:p>
            <a:r>
              <a:rPr lang="en-US" dirty="0"/>
              <a:t>Training efforts should highlight this difference as well as patients who may present with anatomical variation or excessive adipose tissue. </a:t>
            </a:r>
          </a:p>
          <a:p>
            <a:endParaRPr lang="en-US" dirty="0"/>
          </a:p>
          <a:p>
            <a:r>
              <a:rPr lang="en-US" dirty="0"/>
              <a:t>Instructors should note that manikins present a “thin male patient” which may NOT be representative of the actual situation.</a:t>
            </a:r>
          </a:p>
        </p:txBody>
      </p:sp>
      <p:sp>
        <p:nvSpPr>
          <p:cNvPr id="4" name="Slide Number Placeholder 3"/>
          <p:cNvSpPr>
            <a:spLocks noGrp="1"/>
          </p:cNvSpPr>
          <p:nvPr>
            <p:ph type="sldNum" sz="quarter" idx="5"/>
          </p:nvPr>
        </p:nvSpPr>
        <p:spPr/>
        <p:txBody>
          <a:bodyPr/>
          <a:lstStyle/>
          <a:p>
            <a:fld id="{E6023C06-E23F-458F-BDFD-AE89A8D7716F}" type="slidenum">
              <a:rPr lang="en-US" smtClean="0"/>
              <a:t>17</a:t>
            </a:fld>
            <a:endParaRPr lang="en-US"/>
          </a:p>
        </p:txBody>
      </p:sp>
    </p:spTree>
    <p:extLst>
      <p:ext uri="{BB962C8B-B14F-4D97-AF65-F5344CB8AC3E}">
        <p14:creationId xmlns:p14="http://schemas.microsoft.com/office/powerpoint/2010/main" val="3058647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03371"/>
          </a:xfrm>
        </p:spPr>
        <p:txBody>
          <a:bodyPr/>
          <a:lstStyle/>
          <a:p>
            <a:r>
              <a:rPr lang="en-US" b="0" dirty="0"/>
              <a:t>Objective 6:  </a:t>
            </a:r>
            <a:r>
              <a:rPr lang="en-US" dirty="0"/>
              <a:t>Insertion Steps – </a:t>
            </a:r>
            <a:r>
              <a:rPr lang="en-US" b="1" i="1" dirty="0"/>
              <a:t>QUICK </a:t>
            </a:r>
            <a:r>
              <a:rPr lang="en-US" dirty="0"/>
              <a:t>REFERENCE </a:t>
            </a:r>
            <a:r>
              <a:rPr lang="en-US" b="1" i="1" dirty="0"/>
              <a:t>GUIDE </a:t>
            </a:r>
            <a:r>
              <a:rPr lang="en-US" dirty="0">
                <a:solidFill>
                  <a:schemeClr val="bg1">
                    <a:lumMod val="50000"/>
                  </a:schemeClr>
                </a:solidFill>
              </a:rPr>
              <a:t>explained</a:t>
            </a:r>
          </a:p>
          <a:p>
            <a:endParaRPr lang="en-US" dirty="0">
              <a:solidFill>
                <a:schemeClr val="bg1">
                  <a:lumMod val="50000"/>
                </a:schemeClr>
              </a:solidFill>
            </a:endParaRPr>
          </a:p>
          <a:p>
            <a:r>
              <a:rPr lang="en-US" b="1" dirty="0">
                <a:solidFill>
                  <a:srgbClr val="000000"/>
                </a:solidFill>
                <a:latin typeface="Montserrat"/>
              </a:rPr>
              <a:t>STEP 1.</a:t>
            </a:r>
            <a:r>
              <a:rPr lang="en-US" dirty="0">
                <a:solidFill>
                  <a:srgbClr val="000000"/>
                </a:solidFill>
                <a:latin typeface="Montserrat"/>
              </a:rPr>
              <a:t> </a:t>
            </a:r>
          </a:p>
          <a:p>
            <a:endParaRPr lang="en-US" dirty="0">
              <a:solidFill>
                <a:srgbClr val="000000"/>
              </a:solidFill>
              <a:latin typeface="Montserrat"/>
            </a:endParaRPr>
          </a:p>
          <a:p>
            <a:r>
              <a:rPr lang="en-US" dirty="0">
                <a:solidFill>
                  <a:srgbClr val="000000"/>
                </a:solidFill>
                <a:latin typeface="Montserrat"/>
              </a:rPr>
              <a:t>With the BAC-PACK™ open, </a:t>
            </a:r>
            <a:r>
              <a:rPr lang="en-US" b="1" dirty="0">
                <a:solidFill>
                  <a:srgbClr val="000000"/>
                </a:solidFill>
                <a:latin typeface="Montserrat"/>
              </a:rPr>
              <a:t>remove and prepare each item</a:t>
            </a:r>
            <a:r>
              <a:rPr lang="en-US" dirty="0">
                <a:solidFill>
                  <a:srgbClr val="000000"/>
                </a:solidFill>
                <a:latin typeface="Montserrat"/>
              </a:rPr>
              <a:t>:</a:t>
            </a:r>
          </a:p>
          <a:p>
            <a:endParaRPr lang="en-US" sz="400" dirty="0">
              <a:solidFill>
                <a:srgbClr val="000000"/>
              </a:solidFill>
              <a:latin typeface="Montserrat"/>
            </a:endParaRPr>
          </a:p>
          <a:p>
            <a:pPr marL="171450" indent="-171450">
              <a:buFont typeface="Arial" panose="020B0604020202020204" pitchFamily="34" charset="0"/>
              <a:buChar char="•"/>
            </a:pPr>
            <a:r>
              <a:rPr lang="en-US" dirty="0">
                <a:solidFill>
                  <a:srgbClr val="000000"/>
                </a:solidFill>
                <a:latin typeface="Montserrat"/>
              </a:rPr>
              <a:t>A ChloraPrep™ swabstick.</a:t>
            </a:r>
          </a:p>
          <a:p>
            <a:endParaRPr lang="en-US" sz="400" dirty="0">
              <a:solidFill>
                <a:srgbClr val="000000"/>
              </a:solidFill>
              <a:latin typeface="Montserrat"/>
            </a:endParaRPr>
          </a:p>
          <a:p>
            <a:pPr marL="171450" indent="-171450">
              <a:buFont typeface="Arial" panose="020B0604020202020204" pitchFamily="34" charset="0"/>
              <a:buChar char="•"/>
            </a:pPr>
            <a:r>
              <a:rPr lang="en-US" dirty="0">
                <a:solidFill>
                  <a:srgbClr val="000000"/>
                </a:solidFill>
                <a:latin typeface="Montserrat"/>
              </a:rPr>
              <a:t>A PenBlade scalpel </a:t>
            </a:r>
            <a:r>
              <a:rPr lang="en-US" dirty="0">
                <a:solidFill>
                  <a:schemeClr val="bg1">
                    <a:lumMod val="50000"/>
                  </a:schemeClr>
                </a:solidFill>
                <a:latin typeface="Montserrat"/>
              </a:rPr>
              <a:t>(Note Green Arrows - blade extends and locks open when blue lever is pushed into handle. Blade is retracted by depressing and releasing white lever.)</a:t>
            </a:r>
          </a:p>
          <a:p>
            <a:endParaRPr lang="en-US" sz="500" dirty="0">
              <a:solidFill>
                <a:srgbClr val="000000"/>
              </a:solidFill>
              <a:latin typeface="Montserrat"/>
            </a:endParaRPr>
          </a:p>
          <a:p>
            <a:pPr marL="171450" indent="-171450">
              <a:buFont typeface="Arial" panose="020B0604020202020204" pitchFamily="34" charset="0"/>
              <a:buChar char="•"/>
            </a:pPr>
            <a:r>
              <a:rPr lang="en-US" dirty="0">
                <a:solidFill>
                  <a:srgbClr val="000000"/>
                </a:solidFill>
                <a:latin typeface="Montserrat"/>
              </a:rPr>
              <a:t>A Tracheal Hook </a:t>
            </a:r>
            <a:r>
              <a:rPr lang="en-US" dirty="0">
                <a:solidFill>
                  <a:schemeClr val="bg1">
                    <a:lumMod val="50000"/>
                  </a:schemeClr>
                </a:solidFill>
                <a:latin typeface="Montserrat"/>
              </a:rPr>
              <a:t>(a procedural specific alternative)</a:t>
            </a:r>
            <a:r>
              <a:rPr lang="en-US" dirty="0">
                <a:solidFill>
                  <a:srgbClr val="000000"/>
                </a:solidFill>
                <a:latin typeface="Montserrat"/>
              </a:rPr>
              <a:t> for opening, elongating, and maintaining the cricothyroid membrane prior to and during tube insertion. </a:t>
            </a:r>
            <a:r>
              <a:rPr lang="en-US" dirty="0">
                <a:solidFill>
                  <a:schemeClr val="bg1">
                    <a:lumMod val="50000"/>
                  </a:schemeClr>
                </a:solidFill>
                <a:latin typeface="Montserrat"/>
              </a:rPr>
              <a:t>Clinicians may optionally choose to use their index finger.</a:t>
            </a:r>
            <a:endParaRPr lang="en-US" dirty="0">
              <a:solidFill>
                <a:srgbClr val="000000"/>
              </a:solidFill>
              <a:latin typeface="Montserrat"/>
            </a:endParaRPr>
          </a:p>
          <a:p>
            <a:endParaRPr lang="en-US" sz="400" dirty="0">
              <a:solidFill>
                <a:srgbClr val="000000"/>
              </a:solidFill>
              <a:latin typeface="Montserrat"/>
            </a:endParaRPr>
          </a:p>
          <a:p>
            <a:pPr marL="171450" indent="-171450">
              <a:buFont typeface="Arial" panose="020B0604020202020204" pitchFamily="34" charset="0"/>
              <a:buChar char="•"/>
            </a:pPr>
            <a:r>
              <a:rPr lang="en-US" dirty="0">
                <a:solidFill>
                  <a:srgbClr val="000000"/>
                </a:solidFill>
                <a:latin typeface="Montserrat"/>
              </a:rPr>
              <a:t>A specifically developed Tracheostomy Tube with a pre-positioned </a:t>
            </a:r>
            <a:r>
              <a:rPr lang="en-US" dirty="0">
                <a:solidFill>
                  <a:schemeClr val="bg1">
                    <a:lumMod val="65000"/>
                  </a:schemeClr>
                </a:solidFill>
                <a:latin typeface="Montserrat"/>
              </a:rPr>
              <a:t>(yet adjustable) </a:t>
            </a:r>
            <a:r>
              <a:rPr lang="en-US" dirty="0">
                <a:solidFill>
                  <a:srgbClr val="000000"/>
                </a:solidFill>
                <a:latin typeface="Montserrat"/>
              </a:rPr>
              <a:t>Bougie for rapid, tactilely confirmed, airway placement. The </a:t>
            </a:r>
            <a:r>
              <a:rPr lang="en-US" dirty="0">
                <a:latin typeface="Montserrat"/>
              </a:rPr>
              <a:t>Bougie</a:t>
            </a:r>
            <a:r>
              <a:rPr lang="en-US" dirty="0">
                <a:solidFill>
                  <a:srgbClr val="000000"/>
                </a:solidFill>
                <a:latin typeface="Montserrat"/>
              </a:rPr>
              <a:t> is retained in a pre-positioned, or clinician selected, length </a:t>
            </a:r>
            <a:r>
              <a:rPr lang="en-US" dirty="0">
                <a:solidFill>
                  <a:schemeClr val="bg1">
                    <a:lumMod val="50000"/>
                  </a:schemeClr>
                </a:solidFill>
                <a:latin typeface="Montserrat"/>
              </a:rPr>
              <a:t>(based on patient presentation)</a:t>
            </a:r>
            <a:r>
              <a:rPr lang="en-US" dirty="0">
                <a:solidFill>
                  <a:srgbClr val="000000"/>
                </a:solidFill>
                <a:latin typeface="Montserrat"/>
              </a:rPr>
              <a:t> by a novel Bougie Cap. </a:t>
            </a:r>
            <a:endParaRPr lang="en-US" dirty="0">
              <a:solidFill>
                <a:schemeClr val="bg1">
                  <a:lumMod val="50000"/>
                </a:schemeClr>
              </a:solidFill>
              <a:latin typeface="Montserrat"/>
            </a:endParaRPr>
          </a:p>
          <a:p>
            <a:endParaRPr lang="en-US" sz="400" dirty="0">
              <a:solidFill>
                <a:srgbClr val="000000"/>
              </a:solidFill>
              <a:latin typeface="Montserrat"/>
            </a:endParaRPr>
          </a:p>
          <a:p>
            <a:pPr marL="171450" indent="-171450">
              <a:buFont typeface="Arial" panose="020B0604020202020204" pitchFamily="34" charset="0"/>
              <a:buChar char="•"/>
            </a:pPr>
            <a:r>
              <a:rPr lang="en-US" dirty="0">
                <a:solidFill>
                  <a:srgbClr val="000000"/>
                </a:solidFill>
                <a:latin typeface="Montserrat"/>
              </a:rPr>
              <a:t> A 10cc syringe is for inflation of the tube’s distal cuff. </a:t>
            </a:r>
            <a:r>
              <a:rPr lang="en-US" dirty="0">
                <a:solidFill>
                  <a:schemeClr val="bg1">
                    <a:lumMod val="50000"/>
                  </a:schemeClr>
                </a:solidFill>
                <a:latin typeface="Montserrat"/>
              </a:rPr>
              <a:t>Ensure that cuff is not over or under inflated.</a:t>
            </a:r>
          </a:p>
          <a:p>
            <a:endParaRPr lang="en-US" sz="400" dirty="0">
              <a:solidFill>
                <a:srgbClr val="000000"/>
              </a:solidFill>
              <a:latin typeface="Montserrat"/>
            </a:endParaRPr>
          </a:p>
          <a:p>
            <a:endParaRPr lang="en-US" sz="100" dirty="0">
              <a:solidFill>
                <a:srgbClr val="000000"/>
              </a:solidFill>
              <a:latin typeface="Montserrat"/>
            </a:endParaRPr>
          </a:p>
          <a:p>
            <a:pPr marL="171450" indent="-171450">
              <a:buFont typeface="Arial" panose="020B0604020202020204" pitchFamily="34" charset="0"/>
              <a:buChar char="•"/>
            </a:pPr>
            <a:r>
              <a:rPr lang="en-US" dirty="0">
                <a:solidFill>
                  <a:srgbClr val="000000"/>
                </a:solidFill>
                <a:latin typeface="Montserrat"/>
              </a:rPr>
              <a:t>A tube-restraint is for post procedure securing.</a:t>
            </a:r>
          </a:p>
          <a:p>
            <a:endParaRPr lang="en-US" dirty="0">
              <a:solidFill>
                <a:schemeClr val="bg1">
                  <a:lumMod val="50000"/>
                </a:schemeClr>
              </a:solidFill>
            </a:endParaRPr>
          </a:p>
          <a:p>
            <a:endParaRPr lang="en-US" dirty="0">
              <a:solidFill>
                <a:schemeClr val="bg1">
                  <a:lumMod val="50000"/>
                </a:schemeClr>
              </a:solidFill>
            </a:endParaRPr>
          </a:p>
          <a:p>
            <a:endParaRPr lang="en-US" dirty="0">
              <a:solidFill>
                <a:schemeClr val="bg1">
                  <a:lumMod val="50000"/>
                </a:schemeClr>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588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2:</a:t>
            </a:r>
          </a:p>
          <a:p>
            <a:endParaRPr lang="en-US" b="1" dirty="0"/>
          </a:p>
          <a:p>
            <a:r>
              <a:rPr lang="en-US" b="1" dirty="0"/>
              <a:t>Stabilize and locate the cricothyroid membrane.</a:t>
            </a:r>
          </a:p>
          <a:p>
            <a:endParaRPr lang="en-US" b="1" dirty="0"/>
          </a:p>
          <a:p>
            <a:r>
              <a:rPr lang="en-US" dirty="0"/>
              <a:t>It is NOT advisable to hyper-extend the patients neck </a:t>
            </a:r>
            <a:r>
              <a:rPr lang="en-US" dirty="0">
                <a:solidFill>
                  <a:schemeClr val="bg1">
                    <a:lumMod val="65000"/>
                  </a:schemeClr>
                </a:solidFill>
              </a:rPr>
              <a:t>(meaning DO NOT aggressively chin-lift or place the patient in an “exaggerated sniffing” position)</a:t>
            </a:r>
            <a:r>
              <a:rPr lang="en-US" dirty="0"/>
              <a:t>. Doing so will “tighten” anterior skin AND alter or obscure the clinician's ability to palpate sub-structures.</a:t>
            </a:r>
          </a:p>
          <a:p>
            <a:endParaRPr lang="en-US" dirty="0"/>
          </a:p>
          <a:p>
            <a:r>
              <a:rPr lang="en-US" dirty="0"/>
              <a:t>Note that image and illustration show that patient in a neutral position.</a:t>
            </a:r>
          </a:p>
        </p:txBody>
      </p:sp>
      <p:sp>
        <p:nvSpPr>
          <p:cNvPr id="4" name="Slide Number Placeholder 3"/>
          <p:cNvSpPr>
            <a:spLocks noGrp="1"/>
          </p:cNvSpPr>
          <p:nvPr>
            <p:ph type="sldNum" sz="quarter" idx="5"/>
          </p:nvPr>
        </p:nvSpPr>
        <p:spPr/>
        <p:txBody>
          <a:bodyPr/>
          <a:lstStyle/>
          <a:p>
            <a:fld id="{E6023C06-E23F-458F-BDFD-AE89A8D7716F}" type="slidenum">
              <a:rPr lang="en-US" smtClean="0"/>
              <a:t>19</a:t>
            </a:fld>
            <a:endParaRPr lang="en-US"/>
          </a:p>
        </p:txBody>
      </p:sp>
    </p:spTree>
    <p:extLst>
      <p:ext uri="{BB962C8B-B14F-4D97-AF65-F5344CB8AC3E}">
        <p14:creationId xmlns:p14="http://schemas.microsoft.com/office/powerpoint/2010/main" val="59100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most modern medical devices, the BAC-Pack™ meets rigid safety standards, governmental mandates, and the demanding expectation of clinicians worldwide.</a:t>
            </a:r>
          </a:p>
          <a:p>
            <a:endParaRPr lang="en-US" dirty="0"/>
          </a:p>
          <a:p>
            <a:r>
              <a:rPr lang="en-US" dirty="0"/>
              <a:t>The BAC-Pack™ was developed with attention to the latest presented and published scientific evidence, as well as guidance from today’s leading experts in the fields of Emergency Medicine, Trauma Surgery, Pulmonology, Critical Care, and Combat Medicine. </a:t>
            </a:r>
          </a:p>
          <a:p>
            <a:endParaRPr lang="en-US" dirty="0"/>
          </a:p>
          <a:p>
            <a:r>
              <a:rPr lang="en-US" b="1" dirty="0"/>
              <a:t>The BAC-Pack™ Warranty and Caution should be read and understood as a component of this program.</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t>2</a:t>
            </a:fld>
            <a:endParaRPr lang="en-US"/>
          </a:p>
        </p:txBody>
      </p:sp>
    </p:spTree>
    <p:extLst>
      <p:ext uri="{BB962C8B-B14F-4D97-AF65-F5344CB8AC3E}">
        <p14:creationId xmlns:p14="http://schemas.microsoft.com/office/powerpoint/2010/main" val="4193705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3:</a:t>
            </a:r>
          </a:p>
          <a:p>
            <a:endParaRPr lang="en-US" b="1" dirty="0"/>
          </a:p>
          <a:p>
            <a:r>
              <a:rPr lang="en-US" b="1" dirty="0"/>
              <a:t>Cleanse the surgical site </a:t>
            </a:r>
            <a:r>
              <a:rPr lang="en-US" dirty="0"/>
              <a:t>according to protocol or standard. </a:t>
            </a:r>
          </a:p>
          <a:p>
            <a:endParaRPr lang="en-US" dirty="0"/>
          </a:p>
        </p:txBody>
      </p:sp>
      <p:sp>
        <p:nvSpPr>
          <p:cNvPr id="4" name="Slide Number Placeholder 3"/>
          <p:cNvSpPr>
            <a:spLocks noGrp="1"/>
          </p:cNvSpPr>
          <p:nvPr>
            <p:ph type="sldNum" sz="quarter" idx="5"/>
          </p:nvPr>
        </p:nvSpPr>
        <p:spPr/>
        <p:txBody>
          <a:bodyPr/>
          <a:lstStyle/>
          <a:p>
            <a:fld id="{E6023C06-E23F-458F-BDFD-AE89A8D7716F}" type="slidenum">
              <a:rPr lang="en-US" smtClean="0"/>
              <a:t>20</a:t>
            </a:fld>
            <a:endParaRPr lang="en-US"/>
          </a:p>
        </p:txBody>
      </p:sp>
    </p:spTree>
    <p:extLst>
      <p:ext uri="{BB962C8B-B14F-4D97-AF65-F5344CB8AC3E}">
        <p14:creationId xmlns:p14="http://schemas.microsoft.com/office/powerpoint/2010/main" val="168753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4</a:t>
            </a:r>
            <a:r>
              <a:rPr lang="en-US" dirty="0"/>
              <a:t>:</a:t>
            </a:r>
            <a:r>
              <a:rPr lang="en-US" baseline="0" dirty="0"/>
              <a:t>  </a:t>
            </a:r>
            <a:r>
              <a:rPr lang="en-US" dirty="0"/>
              <a:t>Vertically incise external tissues</a:t>
            </a:r>
          </a:p>
          <a:p>
            <a:endParaRPr lang="en-US" dirty="0"/>
          </a:p>
          <a:p>
            <a:r>
              <a:rPr lang="en-US" dirty="0"/>
              <a:t>With the thumb and middle finger stabilizing structures </a:t>
            </a:r>
            <a:r>
              <a:rPr lang="en-US" dirty="0">
                <a:solidFill>
                  <a:schemeClr val="bg1">
                    <a:lumMod val="50000"/>
                  </a:schemeClr>
                </a:solidFill>
              </a:rPr>
              <a:t>(as well as spreading and flattening the tissue over the incision site) </a:t>
            </a:r>
            <a:r>
              <a:rPr lang="en-US" b="1" i="1" dirty="0"/>
              <a:t>gently </a:t>
            </a:r>
            <a:r>
              <a:rPr lang="en-US" b="1" dirty="0"/>
              <a:t>incise external tissues vertically between the mid-thyroid and the cricoid ring </a:t>
            </a:r>
            <a:r>
              <a:rPr lang="en-US" dirty="0">
                <a:solidFill>
                  <a:schemeClr val="bg1">
                    <a:lumMod val="65000"/>
                  </a:schemeClr>
                </a:solidFill>
              </a:rPr>
              <a:t>(patients who present with excessive adipose tissue may need an extended incision).</a:t>
            </a:r>
          </a:p>
          <a:p>
            <a:endParaRPr lang="en-US" dirty="0">
              <a:solidFill>
                <a:schemeClr val="bg1">
                  <a:lumMod val="65000"/>
                </a:schemeClr>
              </a:solidFill>
            </a:endParaRPr>
          </a:p>
          <a:p>
            <a:r>
              <a:rPr lang="en-US" dirty="0"/>
              <a:t>Ensure that you DO NOT incise through the cartilaginous structures.</a:t>
            </a:r>
          </a:p>
          <a:p>
            <a:endParaRPr lang="en-US" dirty="0"/>
          </a:p>
          <a:p>
            <a:r>
              <a:rPr lang="en-US" b="1" dirty="0"/>
              <a:t>Be prepared for bleeding</a:t>
            </a:r>
            <a:r>
              <a:rPr lang="en-US" dirty="0"/>
              <a:t>, </a:t>
            </a:r>
            <a:r>
              <a:rPr lang="en-US" dirty="0">
                <a:solidFill>
                  <a:schemeClr val="bg1">
                    <a:lumMod val="50000"/>
                  </a:schemeClr>
                </a:solidFill>
              </a:rPr>
              <a:t>at which point visual reference may be lost</a:t>
            </a:r>
            <a:r>
              <a:rPr lang="en-US" dirty="0"/>
              <a:t>.</a:t>
            </a:r>
          </a:p>
        </p:txBody>
      </p:sp>
      <p:sp>
        <p:nvSpPr>
          <p:cNvPr id="4" name="Slide Number Placeholder 3"/>
          <p:cNvSpPr>
            <a:spLocks noGrp="1"/>
          </p:cNvSpPr>
          <p:nvPr>
            <p:ph type="sldNum" sz="quarter" idx="5"/>
          </p:nvPr>
        </p:nvSpPr>
        <p:spPr/>
        <p:txBody>
          <a:bodyPr/>
          <a:lstStyle/>
          <a:p>
            <a:fld id="{E6023C06-E23F-458F-BDFD-AE89A8D7716F}" type="slidenum">
              <a:rPr lang="en-US" smtClean="0"/>
              <a:t>21</a:t>
            </a:fld>
            <a:endParaRPr lang="en-US"/>
          </a:p>
        </p:txBody>
      </p:sp>
    </p:spTree>
    <p:extLst>
      <p:ext uri="{BB962C8B-B14F-4D97-AF65-F5344CB8AC3E}">
        <p14:creationId xmlns:p14="http://schemas.microsoft.com/office/powerpoint/2010/main" val="4274838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696936"/>
          </a:xfrm>
        </p:spPr>
        <p:txBody>
          <a:bodyPr/>
          <a:lstStyle/>
          <a:p>
            <a:r>
              <a:rPr lang="en-US" b="1" dirty="0"/>
              <a:t>STEP 5</a:t>
            </a:r>
            <a:r>
              <a:rPr lang="en-US" dirty="0"/>
              <a:t>:  Horizontally incise the cricothyroid membrane</a:t>
            </a:r>
          </a:p>
          <a:p>
            <a:endParaRPr lang="en-US" dirty="0"/>
          </a:p>
          <a:p>
            <a:r>
              <a:rPr lang="en-US" dirty="0"/>
              <a:t>With the thumb and middle finger of non-dominant hand stationary, yet holding the vertical incision open, and with the index finger of the non-dominant hand confirming location of the cricothyroid membrane, bring scalpel into position and </a:t>
            </a:r>
            <a:r>
              <a:rPr lang="en-US" b="1" i="1" dirty="0">
                <a:solidFill>
                  <a:schemeClr val="bg1">
                    <a:lumMod val="65000"/>
                  </a:schemeClr>
                </a:solidFill>
              </a:rPr>
              <a:t>gently</a:t>
            </a:r>
            <a:r>
              <a:rPr lang="en-US" b="1" dirty="0"/>
              <a:t> horizontally incise the cricothyroid membrane</a:t>
            </a:r>
            <a:r>
              <a:rPr lang="en-US" dirty="0"/>
              <a:t>. </a:t>
            </a:r>
          </a:p>
          <a:p>
            <a:endParaRPr lang="en-US" dirty="0"/>
          </a:p>
          <a:p>
            <a:r>
              <a:rPr lang="en-US" dirty="0"/>
              <a:t>The incision width should be no greater than what is needed to accommodate the tip of the clinician’s index finger or tracheostomy tube.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136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Two methods should be considered to maintain the opening of the cricothyroid membrane during procedure</a:t>
            </a:r>
            <a:r>
              <a:rPr lang="en-US" dirty="0"/>
              <a:t>.</a:t>
            </a:r>
          </a:p>
          <a:p>
            <a:endParaRPr lang="en-US" dirty="0"/>
          </a:p>
          <a:p>
            <a:r>
              <a:rPr lang="en-US" b="1" dirty="0"/>
              <a:t>STEP 5a:</a:t>
            </a:r>
          </a:p>
          <a:p>
            <a:endParaRPr lang="en-US" dirty="0"/>
          </a:p>
          <a:p>
            <a:r>
              <a:rPr lang="en-US" dirty="0"/>
              <a:t>With the structures stabilized and open (remove scalpel) and </a:t>
            </a:r>
            <a:r>
              <a:rPr lang="en-US" b="1" dirty="0"/>
              <a:t>place tracheal hook into cricothyroid membrane</a:t>
            </a:r>
            <a:r>
              <a:rPr lang="en-US" dirty="0"/>
              <a:t> (trachea) through the horizontal incision. Rotate the tracheal hook into position and allow hook to grasp inferior aspect of internal thyroid cartilage. Gently lift to elongate structures. </a:t>
            </a:r>
            <a:r>
              <a:rPr lang="en-US" dirty="0">
                <a:solidFill>
                  <a:schemeClr val="bg1">
                    <a:lumMod val="50000"/>
                  </a:schemeClr>
                </a:solidFill>
              </a:rPr>
              <a:t>Some evidence suggests that the clinician SHOULD NOT remove the scalpel without a method to maintain contact with the cricothyroid incision (opening) at all times. </a:t>
            </a:r>
            <a:r>
              <a:rPr lang="en-US" dirty="0"/>
              <a:t>   </a:t>
            </a:r>
          </a:p>
          <a:p>
            <a:endParaRPr lang="en-US" dirty="0"/>
          </a:p>
          <a:p>
            <a:r>
              <a:rPr lang="en-US" b="1" dirty="0"/>
              <a:t>STEP 5b:</a:t>
            </a:r>
          </a:p>
          <a:p>
            <a:endParaRPr lang="en-US" dirty="0"/>
          </a:p>
          <a:p>
            <a:r>
              <a:rPr lang="en-US" dirty="0"/>
              <a:t>With the structures stabilized and open</a:t>
            </a:r>
            <a:r>
              <a:rPr lang="en-US" b="1" dirty="0"/>
              <a:t>, place index fingertip of non-dominant hand into cricothyroid membrane</a:t>
            </a:r>
            <a:r>
              <a:rPr lang="en-US" dirty="0"/>
              <a:t> (trachea).</a:t>
            </a:r>
            <a:r>
              <a:rPr lang="en-US" dirty="0">
                <a:solidFill>
                  <a:schemeClr val="bg1">
                    <a:lumMod val="50000"/>
                  </a:schemeClr>
                </a:solidFill>
              </a:rPr>
              <a:t> Some evidence suggests that the clinician SHOULD NOT remove the scalpel without a method to maintain contact with the cricothyroid incision (opening) at all times. </a:t>
            </a:r>
            <a:r>
              <a:rPr lang="en-US" dirty="0"/>
              <a:t>   </a:t>
            </a:r>
          </a:p>
          <a:p>
            <a:endParaRPr lang="en-US" dirty="0"/>
          </a:p>
        </p:txBody>
      </p:sp>
      <p:sp>
        <p:nvSpPr>
          <p:cNvPr id="4" name="Slide Number Placeholder 3"/>
          <p:cNvSpPr>
            <a:spLocks noGrp="1"/>
          </p:cNvSpPr>
          <p:nvPr>
            <p:ph type="sldNum" sz="quarter" idx="5"/>
          </p:nvPr>
        </p:nvSpPr>
        <p:spPr/>
        <p:txBody>
          <a:bodyPr/>
          <a:lstStyle/>
          <a:p>
            <a:fld id="{E6023C06-E23F-458F-BDFD-AE89A8D7716F}" type="slidenum">
              <a:rPr lang="en-US" smtClean="0"/>
              <a:t>23</a:t>
            </a:fld>
            <a:endParaRPr lang="en-US"/>
          </a:p>
        </p:txBody>
      </p:sp>
    </p:spTree>
    <p:extLst>
      <p:ext uri="{BB962C8B-B14F-4D97-AF65-F5344CB8AC3E}">
        <p14:creationId xmlns:p14="http://schemas.microsoft.com/office/powerpoint/2010/main" val="511315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2321"/>
            <a:ext cx="5486400" cy="3600450"/>
          </a:xfrm>
        </p:spPr>
        <p:txBody>
          <a:bodyPr/>
          <a:lstStyle/>
          <a:p>
            <a:r>
              <a:rPr lang="en-US" b="1" dirty="0"/>
              <a:t>STEP 6</a:t>
            </a:r>
            <a:r>
              <a:rPr lang="en-US" dirty="0"/>
              <a:t>: Insert bougie through cricothyroid membrane</a:t>
            </a:r>
          </a:p>
          <a:p>
            <a:endParaRPr lang="en-US" dirty="0"/>
          </a:p>
          <a:p>
            <a:r>
              <a:rPr lang="en-US" dirty="0"/>
              <a:t>With </a:t>
            </a:r>
            <a:r>
              <a:rPr lang="en-US" i="1" dirty="0"/>
              <a:t>either the tracheal hook </a:t>
            </a:r>
            <a:r>
              <a:rPr lang="en-US" i="1" dirty="0">
                <a:solidFill>
                  <a:schemeClr val="bg1">
                    <a:lumMod val="65000"/>
                  </a:schemeClr>
                </a:solidFill>
              </a:rPr>
              <a:t>(step 5a – shown in image insert)</a:t>
            </a:r>
            <a:r>
              <a:rPr lang="en-US" i="1" dirty="0"/>
              <a:t> or </a:t>
            </a:r>
            <a:r>
              <a:rPr lang="en-US" dirty="0"/>
              <a:t>index finger </a:t>
            </a:r>
            <a:r>
              <a:rPr lang="en-US" i="1" dirty="0">
                <a:solidFill>
                  <a:schemeClr val="bg1">
                    <a:lumMod val="50000"/>
                  </a:schemeClr>
                </a:solidFill>
              </a:rPr>
              <a:t>(step 5b - shown in larger image and illustration) </a:t>
            </a:r>
            <a:r>
              <a:rPr lang="en-US" dirty="0"/>
              <a:t>holding cricothyroid membrane open, </a:t>
            </a:r>
            <a:r>
              <a:rPr lang="en-US" b="1" dirty="0"/>
              <a:t>insert bougie </a:t>
            </a:r>
            <a:r>
              <a:rPr lang="en-US" dirty="0">
                <a:solidFill>
                  <a:schemeClr val="bg1">
                    <a:lumMod val="65000"/>
                  </a:schemeClr>
                </a:solidFill>
              </a:rPr>
              <a:t>(tube assembly) </a:t>
            </a:r>
            <a:r>
              <a:rPr lang="en-US" dirty="0"/>
              <a:t>through cricothyroid membrane into trachea. </a:t>
            </a:r>
          </a:p>
          <a:p>
            <a:endParaRPr lang="en-US" dirty="0"/>
          </a:p>
          <a:p>
            <a:r>
              <a:rPr lang="en-US" dirty="0"/>
              <a:t>Note that the tube is inserted caudally </a:t>
            </a:r>
            <a:r>
              <a:rPr lang="en-US" dirty="0">
                <a:solidFill>
                  <a:schemeClr val="bg1">
                    <a:lumMod val="65000"/>
                  </a:schemeClr>
                </a:solidFill>
              </a:rPr>
              <a:t>(toward the feet) </a:t>
            </a:r>
            <a:r>
              <a:rPr lang="en-US" dirty="0"/>
              <a:t>with the bougie tip facing anteriorly </a:t>
            </a:r>
            <a:r>
              <a:rPr lang="en-US" dirty="0">
                <a:solidFill>
                  <a:schemeClr val="bg1">
                    <a:lumMod val="65000"/>
                  </a:schemeClr>
                </a:solidFill>
              </a:rPr>
              <a:t>(to appreciate the tracheal rings).</a:t>
            </a:r>
          </a:p>
          <a:p>
            <a:endParaRPr lang="en-US" dirty="0"/>
          </a:p>
          <a:p>
            <a:r>
              <a:rPr lang="en-US" b="1" dirty="0"/>
              <a:t>IMPORTANT POINT: </a:t>
            </a:r>
            <a:r>
              <a:rPr lang="en-US" dirty="0"/>
              <a:t>The NEXT SLIDE offers KEY facets about bougie confirmation and usage. These points are NEW, founded in research, and critical to placement confirmation in the complex or challenging environment.</a:t>
            </a:r>
          </a:p>
        </p:txBody>
      </p:sp>
      <p:sp>
        <p:nvSpPr>
          <p:cNvPr id="4" name="Slide Number Placeholder 3"/>
          <p:cNvSpPr>
            <a:spLocks noGrp="1"/>
          </p:cNvSpPr>
          <p:nvPr>
            <p:ph type="sldNum" sz="quarter" idx="5"/>
          </p:nvPr>
        </p:nvSpPr>
        <p:spPr/>
        <p:txBody>
          <a:bodyPr/>
          <a:lstStyle/>
          <a:p>
            <a:fld id="{E6023C06-E23F-458F-BDFD-AE89A8D7716F}" type="slidenum">
              <a:rPr lang="en-US" smtClean="0"/>
              <a:t>24</a:t>
            </a:fld>
            <a:endParaRPr lang="en-US"/>
          </a:p>
        </p:txBody>
      </p:sp>
    </p:spTree>
    <p:extLst>
      <p:ext uri="{BB962C8B-B14F-4D97-AF65-F5344CB8AC3E}">
        <p14:creationId xmlns:p14="http://schemas.microsoft.com/office/powerpoint/2010/main" val="597864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6533" y="4400550"/>
            <a:ext cx="5604933" cy="3600450"/>
          </a:xfrm>
        </p:spPr>
        <p:txBody>
          <a:bodyPr/>
          <a:lstStyle/>
          <a:p>
            <a:r>
              <a:rPr lang="en-US" b="1" dirty="0"/>
              <a:t>STEP 6</a:t>
            </a:r>
            <a:r>
              <a:rPr lang="en-US" dirty="0"/>
              <a:t>: Continued</a:t>
            </a:r>
          </a:p>
          <a:p>
            <a:endParaRPr lang="en-US" dirty="0"/>
          </a:p>
          <a:p>
            <a:r>
              <a:rPr lang="en-US" dirty="0"/>
              <a:t>With either the tracheal hook, or index finger </a:t>
            </a:r>
            <a:r>
              <a:rPr lang="en-US" dirty="0">
                <a:solidFill>
                  <a:schemeClr val="bg1">
                    <a:lumMod val="50000"/>
                  </a:schemeClr>
                </a:solidFill>
              </a:rPr>
              <a:t>(shown) </a:t>
            </a:r>
            <a:r>
              <a:rPr lang="en-US" dirty="0"/>
              <a:t>holding the membrane open, </a:t>
            </a:r>
            <a:r>
              <a:rPr lang="en-US" b="1" dirty="0"/>
              <a:t>insert bougie </a:t>
            </a:r>
            <a:r>
              <a:rPr lang="en-US" dirty="0">
                <a:solidFill>
                  <a:schemeClr val="bg1">
                    <a:lumMod val="50000"/>
                  </a:schemeClr>
                </a:solidFill>
              </a:rPr>
              <a:t>(tube assembly) </a:t>
            </a:r>
            <a:r>
              <a:rPr lang="en-US" b="1" dirty="0"/>
              <a:t>into trachea</a:t>
            </a:r>
            <a:r>
              <a:rPr lang="en-US" dirty="0"/>
              <a:t>. </a:t>
            </a:r>
          </a:p>
          <a:p>
            <a:endParaRPr lang="en-US" dirty="0"/>
          </a:p>
          <a:p>
            <a:r>
              <a:rPr lang="en-US" dirty="0">
                <a:solidFill>
                  <a:schemeClr val="bg1">
                    <a:lumMod val="50000"/>
                  </a:schemeClr>
                </a:solidFill>
              </a:rPr>
              <a:t>Note that the tube is inserted caudally (toward the feet) with the bougie tip facing anteriorly.</a:t>
            </a:r>
            <a:r>
              <a:rPr lang="en-US" dirty="0"/>
              <a:t> </a:t>
            </a:r>
          </a:p>
          <a:p>
            <a:endParaRPr lang="en-US" dirty="0"/>
          </a:p>
          <a:p>
            <a:r>
              <a:rPr lang="en-US" b="1" dirty="0"/>
              <a:t>KEY POINTS: </a:t>
            </a:r>
          </a:p>
          <a:p>
            <a:endParaRPr lang="en-US" b="1" dirty="0"/>
          </a:p>
          <a:p>
            <a:pPr marL="228600" indent="-228600">
              <a:buAutoNum type="arabicPeriod"/>
            </a:pPr>
            <a:r>
              <a:rPr lang="en-US" b="1" dirty="0"/>
              <a:t>Note that the bougie </a:t>
            </a:r>
            <a:r>
              <a:rPr lang="en-US" dirty="0">
                <a:solidFill>
                  <a:schemeClr val="bg1">
                    <a:lumMod val="50000"/>
                  </a:schemeClr>
                </a:solidFill>
              </a:rPr>
              <a:t>(Cadeau) </a:t>
            </a:r>
            <a:r>
              <a:rPr lang="en-US" b="1" dirty="0"/>
              <a:t>tip is anteriorly </a:t>
            </a:r>
            <a:r>
              <a:rPr lang="en-US" dirty="0">
                <a:solidFill>
                  <a:schemeClr val="bg1">
                    <a:lumMod val="50000"/>
                  </a:schemeClr>
                </a:solidFill>
              </a:rPr>
              <a:t>(front) </a:t>
            </a:r>
            <a:r>
              <a:rPr lang="en-US" b="1" dirty="0"/>
              <a:t>facing.</a:t>
            </a:r>
          </a:p>
          <a:p>
            <a:pPr marL="228600" indent="-228600">
              <a:buAutoNum type="arabicPeriod"/>
            </a:pPr>
            <a:r>
              <a:rPr lang="en-US" b="1" dirty="0"/>
              <a:t>As you insert the bougie, note that the assembly should be slightly left or right of the patient’s chin </a:t>
            </a:r>
            <a:r>
              <a:rPr lang="en-US" dirty="0">
                <a:solidFill>
                  <a:schemeClr val="bg1">
                    <a:lumMod val="50000"/>
                  </a:schemeClr>
                </a:solidFill>
              </a:rPr>
              <a:t>(to allow the distal tip to progress forward and contact the internal/anterior tracheal rings).</a:t>
            </a:r>
          </a:p>
          <a:p>
            <a:pPr marL="228600" indent="-228600">
              <a:buAutoNum type="arabicPeriod"/>
            </a:pPr>
            <a:r>
              <a:rPr lang="en-US" b="1" dirty="0"/>
              <a:t>To confirm bougie is IN THE TRACHEA move the assembly inferiorly and superiorly </a:t>
            </a:r>
            <a:r>
              <a:rPr lang="en-US" dirty="0">
                <a:solidFill>
                  <a:schemeClr val="bg1">
                    <a:lumMod val="50000"/>
                  </a:schemeClr>
                </a:solidFill>
              </a:rPr>
              <a:t>(back and forth) </a:t>
            </a:r>
            <a:r>
              <a:rPr lang="en-US" b="1" dirty="0"/>
              <a:t>to appreciate “tracheal clicking” or “tactile feedback” </a:t>
            </a:r>
            <a:r>
              <a:rPr lang="en-US" dirty="0">
                <a:solidFill>
                  <a:schemeClr val="bg1">
                    <a:lumMod val="50000"/>
                  </a:schemeClr>
                </a:solidFill>
              </a:rPr>
              <a:t>(offering an assurance that the trachea has been accessed).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371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871538"/>
            <a:ext cx="4060825" cy="2284412"/>
          </a:xfrm>
        </p:spPr>
      </p:sp>
      <p:sp>
        <p:nvSpPr>
          <p:cNvPr id="4" name="Slide Number Placeholder 3"/>
          <p:cNvSpPr>
            <a:spLocks noGrp="1"/>
          </p:cNvSpPr>
          <p:nvPr>
            <p:ph type="sldNum" sz="quarter" idx="5"/>
          </p:nvPr>
        </p:nvSpPr>
        <p:spPr/>
        <p:txBody>
          <a:bodyPr/>
          <a:lstStyle/>
          <a:p>
            <a:fld id="{E6023C06-E23F-458F-BDFD-AE89A8D7716F}" type="slidenum">
              <a:rPr lang="en-US" smtClean="0"/>
              <a:t>26</a:t>
            </a:fld>
            <a:endParaRPr lang="en-US"/>
          </a:p>
        </p:txBody>
      </p:sp>
      <p:sp>
        <p:nvSpPr>
          <p:cNvPr id="6" name="Notes Placeholder 2">
            <a:extLst>
              <a:ext uri="{FF2B5EF4-FFF2-40B4-BE49-F238E27FC236}">
                <a16:creationId xmlns="" xmlns:a16="http://schemas.microsoft.com/office/drawing/2014/main" id="{F17D951D-49D9-43C5-B74F-A67615C3D301}"/>
              </a:ext>
            </a:extLst>
          </p:cNvPr>
          <p:cNvSpPr txBox="1">
            <a:spLocks/>
          </p:cNvSpPr>
          <p:nvPr/>
        </p:nvSpPr>
        <p:spPr>
          <a:xfrm>
            <a:off x="783772" y="3424124"/>
            <a:ext cx="5486400" cy="5261089"/>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b="1" dirty="0"/>
              <a:t>STEP 7</a:t>
            </a:r>
            <a:r>
              <a:rPr lang="en-US" dirty="0"/>
              <a:t>: Advance tube into position and inflate cuff</a:t>
            </a:r>
          </a:p>
          <a:p>
            <a:endParaRPr lang="en-US" dirty="0"/>
          </a:p>
          <a:p>
            <a:r>
              <a:rPr lang="en-US" dirty="0"/>
              <a:t>Once trachea has been confirmed, </a:t>
            </a:r>
            <a:r>
              <a:rPr lang="en-US" b="1" dirty="0"/>
              <a:t>advance tube into position and stabilize digitally</a:t>
            </a:r>
            <a:r>
              <a:rPr lang="en-US" dirty="0"/>
              <a:t>. </a:t>
            </a:r>
            <a:r>
              <a:rPr lang="en-US" b="1" dirty="0"/>
              <a:t>Inflate cuff to prevent aspiration</a:t>
            </a:r>
            <a:r>
              <a:rPr lang="en-US" dirty="0"/>
              <a:t>. </a:t>
            </a:r>
          </a:p>
          <a:p>
            <a:endParaRPr lang="en-US" dirty="0">
              <a:solidFill>
                <a:schemeClr val="bg1">
                  <a:lumMod val="50000"/>
                </a:schemeClr>
              </a:solidFill>
            </a:endParaRPr>
          </a:p>
          <a:p>
            <a:r>
              <a:rPr lang="en-US" dirty="0">
                <a:solidFill>
                  <a:schemeClr val="bg1">
                    <a:lumMod val="50000"/>
                  </a:schemeClr>
                </a:solidFill>
              </a:rPr>
              <a:t>Ensure that only a minimal amount of air is placed into the cuff to achieve adequate seal</a:t>
            </a:r>
            <a:r>
              <a:rPr lang="en-US" dirty="0"/>
              <a:t>.</a:t>
            </a:r>
          </a:p>
          <a:p>
            <a:endParaRPr lang="en-US" dirty="0"/>
          </a:p>
          <a:p>
            <a:r>
              <a:rPr lang="en-US" dirty="0">
                <a:solidFill>
                  <a:schemeClr val="bg1">
                    <a:lumMod val="65000"/>
                  </a:schemeClr>
                </a:solidFill>
              </a:rPr>
              <a:t>In some clinical situations, directly following placement of the bougie tube assembly into trachea, one may logically prefer to </a:t>
            </a:r>
            <a:r>
              <a:rPr lang="en-US" u="sng" dirty="0">
                <a:solidFill>
                  <a:schemeClr val="bg1">
                    <a:lumMod val="65000"/>
                  </a:schemeClr>
                </a:solidFill>
              </a:rPr>
              <a:t>remove the bougie, ventilate and THEN inflate the cuff.</a:t>
            </a:r>
            <a:endParaRPr lang="en-US" dirty="0">
              <a:solidFill>
                <a:schemeClr val="bg1">
                  <a:lumMod val="65000"/>
                </a:schemeClr>
              </a:solidFill>
            </a:endParaRPr>
          </a:p>
          <a:p>
            <a:endParaRPr lang="en-US" dirty="0">
              <a:solidFill>
                <a:schemeClr val="bg1">
                  <a:lumMod val="65000"/>
                </a:schemeClr>
              </a:solidFill>
            </a:endParaRPr>
          </a:p>
          <a:p>
            <a:r>
              <a:rPr lang="en-US" dirty="0">
                <a:solidFill>
                  <a:schemeClr val="bg1">
                    <a:lumMod val="65000"/>
                  </a:schemeClr>
                </a:solidFill>
              </a:rPr>
              <a:t>It is also appropriate (</a:t>
            </a:r>
            <a:r>
              <a:rPr lang="en-US" i="1" dirty="0">
                <a:solidFill>
                  <a:schemeClr val="bg1">
                    <a:lumMod val="65000"/>
                  </a:schemeClr>
                </a:solidFill>
              </a:rPr>
              <a:t>as defined in the insertion steps</a:t>
            </a:r>
            <a:r>
              <a:rPr lang="en-US" dirty="0">
                <a:solidFill>
                  <a:schemeClr val="bg1">
                    <a:lumMod val="65000"/>
                  </a:schemeClr>
                </a:solidFill>
              </a:rPr>
              <a:t>) to </a:t>
            </a:r>
            <a:r>
              <a:rPr lang="en-US" u="sng" dirty="0">
                <a:solidFill>
                  <a:schemeClr val="bg1">
                    <a:lumMod val="65000"/>
                  </a:schemeClr>
                </a:solidFill>
              </a:rPr>
              <a:t>inflate cuff directly after bougie tube assembly placement and then remove bougie and ventilate</a:t>
            </a:r>
          </a:p>
          <a:p>
            <a:endParaRPr lang="en-US" u="sng" dirty="0">
              <a:solidFill>
                <a:schemeClr val="bg1">
                  <a:lumMod val="65000"/>
                </a:schemeClr>
              </a:solidFill>
            </a:endParaRPr>
          </a:p>
          <a:p>
            <a:r>
              <a:rPr lang="en-US" dirty="0">
                <a:solidFill>
                  <a:schemeClr val="bg1">
                    <a:lumMod val="65000"/>
                  </a:schemeClr>
                </a:solidFill>
              </a:rPr>
              <a:t>Each of these options are patient specific, clinician directed decisions based on an individual presentation. </a:t>
            </a:r>
          </a:p>
          <a:p>
            <a:endParaRPr lang="en-US" dirty="0"/>
          </a:p>
          <a:p>
            <a:endParaRPr lang="en-US" dirty="0">
              <a:solidFill>
                <a:schemeClr val="bg1">
                  <a:lumMod val="65000"/>
                </a:schemeClr>
              </a:solidFill>
            </a:endParaRPr>
          </a:p>
        </p:txBody>
      </p:sp>
      <p:pic>
        <p:nvPicPr>
          <p:cNvPr id="9" name="Picture 8">
            <a:extLst>
              <a:ext uri="{FF2B5EF4-FFF2-40B4-BE49-F238E27FC236}">
                <a16:creationId xmlns="" xmlns:a16="http://schemas.microsoft.com/office/drawing/2014/main" id="{81B1EAB1-09F8-4658-AF30-28A61F1F5C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501"/>
          <a:stretch/>
        </p:blipFill>
        <p:spPr>
          <a:xfrm>
            <a:off x="1481603" y="6879426"/>
            <a:ext cx="1438026" cy="1347000"/>
          </a:xfrm>
          <a:prstGeom prst="rect">
            <a:avLst/>
          </a:prstGeom>
        </p:spPr>
      </p:pic>
      <p:pic>
        <p:nvPicPr>
          <p:cNvPr id="10" name="Picture 9" descr="A picture containing text, map&#10;&#10;Description automatically generated">
            <a:extLst>
              <a:ext uri="{FF2B5EF4-FFF2-40B4-BE49-F238E27FC236}">
                <a16:creationId xmlns="" xmlns:a16="http://schemas.microsoft.com/office/drawing/2014/main" id="{867E1759-7CD3-4685-BDCB-7F3E146CEC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6961217"/>
            <a:ext cx="1947397" cy="1183418"/>
          </a:xfrm>
          <a:prstGeom prst="rect">
            <a:avLst/>
          </a:prstGeom>
        </p:spPr>
      </p:pic>
    </p:spTree>
    <p:extLst>
      <p:ext uri="{BB962C8B-B14F-4D97-AF65-F5344CB8AC3E}">
        <p14:creationId xmlns:p14="http://schemas.microsoft.com/office/powerpoint/2010/main" val="473418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1999"/>
            <a:ext cx="5486400" cy="3537857"/>
          </a:xfrm>
        </p:spPr>
        <p:txBody>
          <a:bodyPr/>
          <a:lstStyle/>
          <a:p>
            <a:r>
              <a:rPr lang="en-US" b="1" dirty="0">
                <a:solidFill>
                  <a:schemeClr val="bg1">
                    <a:lumMod val="65000"/>
                  </a:schemeClr>
                </a:solidFill>
              </a:rPr>
              <a:t>Optional maneuver: Digitally stabilize tube and remove bougie</a:t>
            </a:r>
            <a:r>
              <a:rPr lang="en-US" dirty="0">
                <a:solidFill>
                  <a:schemeClr val="bg1">
                    <a:lumMod val="65000"/>
                  </a:schemeClr>
                </a:solidFill>
              </a:rPr>
              <a:t>. </a:t>
            </a:r>
            <a:r>
              <a:rPr lang="en-US" b="1" dirty="0">
                <a:solidFill>
                  <a:schemeClr val="bg1">
                    <a:lumMod val="65000"/>
                  </a:schemeClr>
                </a:solidFill>
              </a:rPr>
              <a:t>Begin ventilation, inflate cuff to prevent aspiration</a:t>
            </a:r>
            <a:r>
              <a:rPr lang="en-US" dirty="0">
                <a:solidFill>
                  <a:schemeClr val="bg1">
                    <a:lumMod val="65000"/>
                  </a:schemeClr>
                </a:solidFill>
              </a:rPr>
              <a:t>. </a:t>
            </a:r>
          </a:p>
          <a:p>
            <a:endParaRPr lang="en-US" dirty="0">
              <a:solidFill>
                <a:schemeClr val="bg1">
                  <a:lumMod val="50000"/>
                </a:schemeClr>
              </a:solidFill>
            </a:endParaRPr>
          </a:p>
          <a:p>
            <a:r>
              <a:rPr lang="en-US" dirty="0">
                <a:solidFill>
                  <a:schemeClr val="bg1">
                    <a:lumMod val="50000"/>
                  </a:schemeClr>
                </a:solidFill>
              </a:rPr>
              <a:t>Ensure that only a minimal amount of air is placed into the cuff to achieve adequate seal</a:t>
            </a:r>
            <a:r>
              <a:rPr lang="en-US" dirty="0"/>
              <a:t>.</a:t>
            </a:r>
          </a:p>
          <a:p>
            <a:endParaRPr lang="en-US" dirty="0"/>
          </a:p>
          <a:p>
            <a:r>
              <a:rPr lang="en-US" dirty="0">
                <a:solidFill>
                  <a:schemeClr val="bg1">
                    <a:lumMod val="65000"/>
                  </a:schemeClr>
                </a:solidFill>
              </a:rPr>
              <a:t>In some clinical situations, directly following placement of the bougie tube assembly into trachea, one may logically prefer to </a:t>
            </a:r>
            <a:r>
              <a:rPr lang="en-US" u="sng" dirty="0">
                <a:solidFill>
                  <a:schemeClr val="bg1">
                    <a:lumMod val="65000"/>
                  </a:schemeClr>
                </a:solidFill>
              </a:rPr>
              <a:t>remove the bougie, ventilate and THEN inflate the cuff.</a:t>
            </a:r>
            <a:endParaRPr lang="en-US" dirty="0">
              <a:solidFill>
                <a:schemeClr val="bg1">
                  <a:lumMod val="65000"/>
                </a:schemeClr>
              </a:solidFill>
            </a:endParaRPr>
          </a:p>
          <a:p>
            <a:endParaRPr lang="en-US" dirty="0">
              <a:solidFill>
                <a:schemeClr val="bg1">
                  <a:lumMod val="65000"/>
                </a:schemeClr>
              </a:solidFill>
            </a:endParaRPr>
          </a:p>
          <a:p>
            <a:r>
              <a:rPr lang="en-US" dirty="0">
                <a:solidFill>
                  <a:schemeClr val="bg1">
                    <a:lumMod val="65000"/>
                  </a:schemeClr>
                </a:solidFill>
              </a:rPr>
              <a:t>It is also appropriate (</a:t>
            </a:r>
            <a:r>
              <a:rPr lang="en-US" i="1" dirty="0">
                <a:solidFill>
                  <a:schemeClr val="bg1">
                    <a:lumMod val="65000"/>
                  </a:schemeClr>
                </a:solidFill>
              </a:rPr>
              <a:t>as defined in the insertion steps</a:t>
            </a:r>
            <a:r>
              <a:rPr lang="en-US" dirty="0">
                <a:solidFill>
                  <a:schemeClr val="bg1">
                    <a:lumMod val="65000"/>
                  </a:schemeClr>
                </a:solidFill>
              </a:rPr>
              <a:t>) to </a:t>
            </a:r>
            <a:r>
              <a:rPr lang="en-US" u="sng" dirty="0">
                <a:solidFill>
                  <a:schemeClr val="bg1">
                    <a:lumMod val="65000"/>
                  </a:schemeClr>
                </a:solidFill>
              </a:rPr>
              <a:t>inflate cuff directly after bougie tube assembly placement and then remove bougie and ventilate</a:t>
            </a:r>
          </a:p>
          <a:p>
            <a:endParaRPr lang="en-US" u="sng" dirty="0">
              <a:solidFill>
                <a:schemeClr val="bg1">
                  <a:lumMod val="65000"/>
                </a:schemeClr>
              </a:solidFill>
            </a:endParaRPr>
          </a:p>
          <a:p>
            <a:r>
              <a:rPr lang="en-US" dirty="0">
                <a:solidFill>
                  <a:schemeClr val="bg1">
                    <a:lumMod val="65000"/>
                  </a:schemeClr>
                </a:solidFill>
              </a:rPr>
              <a:t>Each of these options are patient specific, clinician directed decisions based on an individual presentation. </a:t>
            </a:r>
          </a:p>
          <a:p>
            <a:endParaRPr lang="en-US" dirty="0"/>
          </a:p>
        </p:txBody>
      </p:sp>
      <p:sp>
        <p:nvSpPr>
          <p:cNvPr id="4" name="Slide Number Placeholder 3"/>
          <p:cNvSpPr>
            <a:spLocks noGrp="1"/>
          </p:cNvSpPr>
          <p:nvPr>
            <p:ph type="sldNum" sz="quarter" idx="5"/>
          </p:nvPr>
        </p:nvSpPr>
        <p:spPr/>
        <p:txBody>
          <a:bodyPr/>
          <a:lstStyle/>
          <a:p>
            <a:fld id="{E6023C06-E23F-458F-BDFD-AE89A8D7716F}" type="slidenum">
              <a:rPr lang="en-US" smtClean="0"/>
              <a:t>27</a:t>
            </a:fld>
            <a:endParaRPr lang="en-US"/>
          </a:p>
        </p:txBody>
      </p:sp>
    </p:spTree>
    <p:extLst>
      <p:ext uri="{BB962C8B-B14F-4D97-AF65-F5344CB8AC3E}">
        <p14:creationId xmlns:p14="http://schemas.microsoft.com/office/powerpoint/2010/main" val="137528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008063"/>
            <a:ext cx="4889500" cy="2751137"/>
          </a:xfrm>
        </p:spPr>
      </p:sp>
      <p:sp>
        <p:nvSpPr>
          <p:cNvPr id="4" name="Slide Number Placeholder 3"/>
          <p:cNvSpPr>
            <a:spLocks noGrp="1"/>
          </p:cNvSpPr>
          <p:nvPr>
            <p:ph type="sldNum" sz="quarter" idx="5"/>
          </p:nvPr>
        </p:nvSpPr>
        <p:spPr/>
        <p:txBody>
          <a:bodyPr/>
          <a:lstStyle/>
          <a:p>
            <a:fld id="{E6023C06-E23F-458F-BDFD-AE89A8D7716F}" type="slidenum">
              <a:rPr lang="en-US" smtClean="0"/>
              <a:t>28</a:t>
            </a:fld>
            <a:endParaRPr lang="en-US"/>
          </a:p>
        </p:txBody>
      </p:sp>
      <p:sp>
        <p:nvSpPr>
          <p:cNvPr id="7" name="Notes Placeholder 2">
            <a:extLst>
              <a:ext uri="{FF2B5EF4-FFF2-40B4-BE49-F238E27FC236}">
                <a16:creationId xmlns="" xmlns:a16="http://schemas.microsoft.com/office/drawing/2014/main" id="{53C2F229-2F70-4E13-B1CD-7C884278CCBE}"/>
              </a:ext>
            </a:extLst>
          </p:cNvPr>
          <p:cNvSpPr txBox="1">
            <a:spLocks/>
          </p:cNvSpPr>
          <p:nvPr/>
        </p:nvSpPr>
        <p:spPr>
          <a:xfrm>
            <a:off x="685800" y="4079483"/>
            <a:ext cx="5486400" cy="4284663"/>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b="1" dirty="0"/>
              <a:t>STEP 8</a:t>
            </a:r>
            <a:r>
              <a:rPr lang="en-US" dirty="0"/>
              <a:t>: Remove bougie</a:t>
            </a:r>
          </a:p>
          <a:p>
            <a:endParaRPr lang="en-US" dirty="0"/>
          </a:p>
          <a:p>
            <a:r>
              <a:rPr lang="en-US" dirty="0"/>
              <a:t>Once tube is in position, stabilized, cuff is inflated, </a:t>
            </a:r>
            <a:r>
              <a:rPr lang="en-US" b="1" dirty="0"/>
              <a:t>remove bougie and cap </a:t>
            </a:r>
            <a:r>
              <a:rPr lang="en-US" dirty="0">
                <a:solidFill>
                  <a:schemeClr val="bg1">
                    <a:lumMod val="50000"/>
                  </a:schemeClr>
                </a:solidFill>
              </a:rPr>
              <a:t>(as a single unit),</a:t>
            </a:r>
            <a:r>
              <a:rPr lang="en-US" dirty="0"/>
              <a:t> </a:t>
            </a:r>
            <a:r>
              <a:rPr lang="en-US" b="1" dirty="0"/>
              <a:t>while ensuring tube remains in position</a:t>
            </a:r>
            <a:r>
              <a:rPr lang="en-US" dirty="0"/>
              <a:t>. </a:t>
            </a:r>
          </a:p>
          <a:p>
            <a:r>
              <a:rPr lang="en-US" dirty="0"/>
              <a:t> </a:t>
            </a:r>
          </a:p>
          <a:p>
            <a:r>
              <a:rPr lang="en-US" dirty="0">
                <a:solidFill>
                  <a:schemeClr val="bg1">
                    <a:lumMod val="65000"/>
                  </a:schemeClr>
                </a:solidFill>
              </a:rPr>
              <a:t>In some clinical situations, directly following placement of the bougie tube assembly into trachea, one may logically prefer to </a:t>
            </a:r>
            <a:r>
              <a:rPr lang="en-US" u="sng" dirty="0">
                <a:solidFill>
                  <a:schemeClr val="bg1">
                    <a:lumMod val="65000"/>
                  </a:schemeClr>
                </a:solidFill>
              </a:rPr>
              <a:t>remove the bougie, ventilate and THEN inflate the cuff.</a:t>
            </a:r>
            <a:endParaRPr lang="en-US" dirty="0">
              <a:solidFill>
                <a:schemeClr val="bg1">
                  <a:lumMod val="65000"/>
                </a:schemeClr>
              </a:solidFill>
            </a:endParaRPr>
          </a:p>
          <a:p>
            <a:endParaRPr lang="en-US" dirty="0">
              <a:solidFill>
                <a:schemeClr val="bg1">
                  <a:lumMod val="65000"/>
                </a:schemeClr>
              </a:solidFill>
            </a:endParaRPr>
          </a:p>
          <a:p>
            <a:r>
              <a:rPr lang="en-US" dirty="0">
                <a:solidFill>
                  <a:schemeClr val="bg1">
                    <a:lumMod val="65000"/>
                  </a:schemeClr>
                </a:solidFill>
              </a:rPr>
              <a:t>It is also appropriate (</a:t>
            </a:r>
            <a:r>
              <a:rPr lang="en-US" i="1" dirty="0">
                <a:solidFill>
                  <a:schemeClr val="bg1">
                    <a:lumMod val="65000"/>
                  </a:schemeClr>
                </a:solidFill>
              </a:rPr>
              <a:t>as defined in the insertion steps</a:t>
            </a:r>
            <a:r>
              <a:rPr lang="en-US" dirty="0">
                <a:solidFill>
                  <a:schemeClr val="bg1">
                    <a:lumMod val="65000"/>
                  </a:schemeClr>
                </a:solidFill>
              </a:rPr>
              <a:t>) to </a:t>
            </a:r>
            <a:r>
              <a:rPr lang="en-US" u="sng" dirty="0">
                <a:solidFill>
                  <a:schemeClr val="bg1">
                    <a:lumMod val="65000"/>
                  </a:schemeClr>
                </a:solidFill>
              </a:rPr>
              <a:t>inflate cuff directly after bougie tube assembly placement and then remove bougie and ventilate</a:t>
            </a:r>
          </a:p>
          <a:p>
            <a:endParaRPr lang="en-US" u="sng" dirty="0">
              <a:solidFill>
                <a:schemeClr val="bg1">
                  <a:lumMod val="65000"/>
                </a:schemeClr>
              </a:solidFill>
            </a:endParaRPr>
          </a:p>
          <a:p>
            <a:r>
              <a:rPr lang="en-US" dirty="0">
                <a:solidFill>
                  <a:schemeClr val="bg1">
                    <a:lumMod val="65000"/>
                  </a:schemeClr>
                </a:solidFill>
              </a:rPr>
              <a:t>Each of these options are patient specific, clinician directed decisions based on an individual presentation. </a:t>
            </a:r>
          </a:p>
          <a:p>
            <a:endParaRPr lang="en-US" dirty="0">
              <a:solidFill>
                <a:schemeClr val="bg1">
                  <a:lumMod val="65000"/>
                </a:schemeClr>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 xmlns:a16="http://schemas.microsoft.com/office/drawing/2014/main" id="{F07E5599-08D9-4CD1-9B14-B58090B3E5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501"/>
          <a:stretch/>
        </p:blipFill>
        <p:spPr>
          <a:xfrm>
            <a:off x="1394517" y="6956556"/>
            <a:ext cx="1438026" cy="1347000"/>
          </a:xfrm>
          <a:prstGeom prst="rect">
            <a:avLst/>
          </a:prstGeom>
        </p:spPr>
      </p:pic>
      <p:pic>
        <p:nvPicPr>
          <p:cNvPr id="9" name="Picture 8" descr="A picture containing text, map&#10;&#10;Description automatically generated">
            <a:extLst>
              <a:ext uri="{FF2B5EF4-FFF2-40B4-BE49-F238E27FC236}">
                <a16:creationId xmlns="" xmlns:a16="http://schemas.microsoft.com/office/drawing/2014/main" id="{0B13910D-8701-4011-8DB1-7C4F0C599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914" y="7038347"/>
            <a:ext cx="1947397" cy="1183418"/>
          </a:xfrm>
          <a:prstGeom prst="rect">
            <a:avLst/>
          </a:prstGeom>
        </p:spPr>
      </p:pic>
    </p:spTree>
    <p:extLst>
      <p:ext uri="{BB962C8B-B14F-4D97-AF65-F5344CB8AC3E}">
        <p14:creationId xmlns:p14="http://schemas.microsoft.com/office/powerpoint/2010/main" val="1039518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6023C06-E23F-458F-BDFD-AE89A8D7716F}" type="slidenum">
              <a:rPr lang="en-US" smtClean="0"/>
              <a:t>29</a:t>
            </a:fld>
            <a:endParaRPr lang="en-US"/>
          </a:p>
        </p:txBody>
      </p:sp>
      <p:sp>
        <p:nvSpPr>
          <p:cNvPr id="6" name="Notes Placeholder 2">
            <a:extLst>
              <a:ext uri="{FF2B5EF4-FFF2-40B4-BE49-F238E27FC236}">
                <a16:creationId xmlns="" xmlns:a16="http://schemas.microsoft.com/office/drawing/2014/main" id="{20C3430D-CA2A-41F2-92DD-7C83A7E83B8A}"/>
              </a:ext>
            </a:extLst>
          </p:cNvPr>
          <p:cNvSpPr txBox="1">
            <a:spLocks/>
          </p:cNvSpPr>
          <p:nvPr/>
        </p:nvSpPr>
        <p:spPr>
          <a:xfrm>
            <a:off x="685800" y="4400550"/>
            <a:ext cx="5486400" cy="158115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b="1" dirty="0"/>
              <a:t>STEP 9</a:t>
            </a:r>
            <a:r>
              <a:rPr lang="en-US" dirty="0"/>
              <a:t>: Secure tube and </a:t>
            </a:r>
            <a:r>
              <a:rPr lang="en-US" dirty="0">
                <a:solidFill>
                  <a:schemeClr val="bg1">
                    <a:lumMod val="65000"/>
                  </a:schemeClr>
                </a:solidFill>
              </a:rPr>
              <a:t>(continue to) </a:t>
            </a:r>
            <a:r>
              <a:rPr lang="en-US" dirty="0"/>
              <a:t>ventilate</a:t>
            </a:r>
          </a:p>
          <a:p>
            <a:endParaRPr lang="en-US" dirty="0"/>
          </a:p>
          <a:p>
            <a:r>
              <a:rPr lang="en-US" dirty="0"/>
              <a:t>Once tube is in position, stabilized, cuff is inflated, and bougie is removed, </a:t>
            </a:r>
            <a:r>
              <a:rPr lang="en-US" b="1" dirty="0"/>
              <a:t>begin ventilation and SECURE TUBE</a:t>
            </a:r>
            <a:r>
              <a:rPr lang="en-US" dirty="0"/>
              <a:t>. </a:t>
            </a:r>
          </a:p>
          <a:p>
            <a:endParaRPr lang="en-US" dirty="0"/>
          </a:p>
        </p:txBody>
      </p:sp>
    </p:spTree>
    <p:extLst>
      <p:ext uri="{BB962C8B-B14F-4D97-AF65-F5344CB8AC3E}">
        <p14:creationId xmlns:p14="http://schemas.microsoft.com/office/powerpoint/2010/main" val="115016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sz="1400" b="1" dirty="0"/>
              <a:t>Key Term</a:t>
            </a:r>
            <a:r>
              <a:rPr lang="en-US" dirty="0"/>
              <a:t>, </a:t>
            </a:r>
            <a:r>
              <a:rPr lang="en-US" sz="1400" b="1" dirty="0">
                <a:solidFill>
                  <a:srgbClr val="009900"/>
                </a:solidFill>
              </a:rPr>
              <a:t>Indication</a:t>
            </a:r>
            <a:r>
              <a:rPr lang="en-US" dirty="0"/>
              <a:t> and </a:t>
            </a:r>
            <a:r>
              <a:rPr lang="en-US" sz="1400" b="1" dirty="0">
                <a:solidFill>
                  <a:srgbClr val="C00000"/>
                </a:solidFill>
              </a:rPr>
              <a:t>Contraindication</a:t>
            </a:r>
            <a:r>
              <a:rPr lang="en-US" dirty="0"/>
              <a:t> are further reinforced within this program.</a:t>
            </a:r>
          </a:p>
          <a:p>
            <a:endParaRPr lang="en-US" dirty="0"/>
          </a:p>
          <a:p>
            <a:r>
              <a:rPr lang="en-US" sz="1400" b="1" dirty="0">
                <a:solidFill>
                  <a:srgbClr val="FF9900"/>
                </a:solidFill>
              </a:rPr>
              <a:t>Caution</a:t>
            </a:r>
            <a:r>
              <a:rPr lang="en-US" sz="1400" dirty="0">
                <a:solidFill>
                  <a:srgbClr val="FF9900"/>
                </a:solidFill>
              </a:rPr>
              <a:t>:</a:t>
            </a:r>
            <a:r>
              <a:rPr lang="en-US" dirty="0"/>
              <a:t> As with all invasive medical devices, usage is predicated on proper training and equipment orientation, careful consideration of the indications, patient condition, review of potential contraindications, and a specific </a:t>
            </a:r>
            <a:r>
              <a:rPr lang="en-US" sz="1400" b="1" i="1" dirty="0"/>
              <a:t>RISK versus BENEFIT analysis.</a:t>
            </a:r>
          </a:p>
          <a:p>
            <a:pPr algn="ctr"/>
            <a:endParaRPr lang="en-US" sz="1400" b="1" dirty="0"/>
          </a:p>
          <a:p>
            <a:r>
              <a:rPr lang="en-US" sz="1400" b="1" i="1" dirty="0">
                <a:solidFill>
                  <a:srgbClr val="C00000"/>
                </a:solidFill>
              </a:rPr>
              <a:t>Failure to utilize this device according to the directions for use, didactic materials provided, and NAR recommended hands-on training MAY CAUSE FURTHER INJURY.</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t>3</a:t>
            </a:fld>
            <a:endParaRPr lang="en-US"/>
          </a:p>
        </p:txBody>
      </p:sp>
    </p:spTree>
    <p:extLst>
      <p:ext uri="{BB962C8B-B14F-4D97-AF65-F5344CB8AC3E}">
        <p14:creationId xmlns:p14="http://schemas.microsoft.com/office/powerpoint/2010/main" val="3595112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 7</a:t>
            </a:r>
            <a:r>
              <a:rPr lang="en-US" dirty="0"/>
              <a:t>:  Successful surgical airway placement confirmation</a:t>
            </a:r>
          </a:p>
          <a:p>
            <a:endParaRPr lang="en-US" dirty="0"/>
          </a:p>
          <a:p>
            <a:r>
              <a:rPr lang="en-US" dirty="0"/>
              <a:t>Confirmation and </a:t>
            </a:r>
            <a:r>
              <a:rPr lang="en-US" u="sng" dirty="0"/>
              <a:t>re</a:t>
            </a:r>
            <a:r>
              <a:rPr lang="en-US" dirty="0"/>
              <a:t>confirmation of a correctly placed surgical airway may include multiple methods, but </a:t>
            </a:r>
            <a:r>
              <a:rPr lang="en-US" u="sng" dirty="0"/>
              <a:t>should not </a:t>
            </a:r>
            <a:r>
              <a:rPr lang="en-US" dirty="0"/>
              <a:t>be limited to:</a:t>
            </a:r>
          </a:p>
          <a:p>
            <a:endParaRPr lang="en-US" dirty="0"/>
          </a:p>
          <a:p>
            <a:pPr marL="342900" lvl="0" indent="-342900" algn="just">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rPr>
              <a:t>Tracheal “clicking or tactile feedback” from inserted bougie</a:t>
            </a:r>
          </a:p>
          <a:p>
            <a:pPr marL="342900" lvl="0" indent="-342900" algn="just">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rPr>
              <a:t>Chest rise and fall with ventilation</a:t>
            </a:r>
          </a:p>
          <a:p>
            <a:pPr marL="342900" lvl="0" indent="-342900" algn="just">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rPr>
              <a:t>Presence of bilateral breath sounds with auscultation</a:t>
            </a:r>
          </a:p>
          <a:p>
            <a:pPr marL="342900" lvl="0" indent="-342900" algn="just">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rPr>
              <a:t>Absence of epigastric sounds with auscultation</a:t>
            </a:r>
          </a:p>
          <a:p>
            <a:pPr marL="342900" indent="-342900" algn="just">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rPr>
              <a:t>Negative finding with esophageal </a:t>
            </a:r>
            <a:r>
              <a:rPr lang="en-US" dirty="0">
                <a:solidFill>
                  <a:schemeClr val="bg1">
                    <a:lumMod val="50000"/>
                  </a:schemeClr>
                </a:solidFill>
                <a:latin typeface="Calibri" panose="020F0502020204030204" pitchFamily="34" charset="0"/>
                <a:ea typeface="Calibri" panose="020F0502020204030204" pitchFamily="34" charset="0"/>
              </a:rPr>
              <a:t>(false passage) </a:t>
            </a:r>
            <a:r>
              <a:rPr lang="en-US" dirty="0">
                <a:solidFill>
                  <a:prstClr val="black"/>
                </a:solidFill>
                <a:latin typeface="Calibri" panose="020F0502020204030204" pitchFamily="34" charset="0"/>
                <a:ea typeface="Calibri" panose="020F0502020204030204" pitchFamily="34" charset="0"/>
              </a:rPr>
              <a:t>detection device</a:t>
            </a:r>
          </a:p>
          <a:p>
            <a:pPr marL="342900" lvl="0" indent="-342900" algn="just">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rPr>
              <a:t>Evidence of sustained ETCO₂ with ventilation</a:t>
            </a:r>
          </a:p>
          <a:p>
            <a:pPr marL="342900" lvl="0" indent="-342900" algn="just">
              <a:buFont typeface="Arial" panose="020B0604020202020204" pitchFamily="34" charset="0"/>
              <a:buChar char="•"/>
              <a:defRPr/>
            </a:pPr>
            <a:r>
              <a:rPr lang="en-US" dirty="0">
                <a:solidFill>
                  <a:prstClr val="black"/>
                </a:solidFill>
                <a:latin typeface="Calibri" panose="020F0502020204030204" pitchFamily="34" charset="0"/>
                <a:ea typeface="Calibri" panose="020F0502020204030204" pitchFamily="34" charset="0"/>
              </a:rPr>
              <a:t>Improving oxygen saturation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257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876300"/>
            <a:ext cx="4810125" cy="2705100"/>
          </a:xfrm>
        </p:spPr>
      </p:sp>
      <p:sp>
        <p:nvSpPr>
          <p:cNvPr id="3" name="Notes Placeholder 2"/>
          <p:cNvSpPr>
            <a:spLocks noGrp="1"/>
          </p:cNvSpPr>
          <p:nvPr>
            <p:ph type="body" idx="1"/>
          </p:nvPr>
        </p:nvSpPr>
        <p:spPr>
          <a:xfrm>
            <a:off x="685800" y="4032250"/>
            <a:ext cx="5486400" cy="3867150"/>
          </a:xfrm>
        </p:spPr>
        <p:txBody>
          <a:bodyPr/>
          <a:lstStyle/>
          <a:p>
            <a:r>
              <a:rPr lang="en-US" b="1" dirty="0"/>
              <a:t>Objective 8</a:t>
            </a:r>
            <a:r>
              <a:rPr lang="en-US" dirty="0"/>
              <a:t>: Complications</a:t>
            </a:r>
          </a:p>
          <a:p>
            <a:endParaRPr lang="en-US" dirty="0"/>
          </a:p>
          <a:p>
            <a:r>
              <a:rPr lang="en-US" dirty="0"/>
              <a:t>Complications from surgical airway delays </a:t>
            </a:r>
            <a:r>
              <a:rPr lang="en-US" dirty="0">
                <a:solidFill>
                  <a:schemeClr val="bg1">
                    <a:lumMod val="65000"/>
                  </a:schemeClr>
                </a:solidFill>
              </a:rPr>
              <a:t>(multiple causes), </a:t>
            </a:r>
            <a:r>
              <a:rPr lang="en-US" dirty="0"/>
              <a:t>improper training or technique, or poor post surgical care can be lethal. These include:   </a:t>
            </a:r>
          </a:p>
          <a:p>
            <a:endParaRPr lang="en-US" dirty="0"/>
          </a:p>
          <a:p>
            <a:pPr marL="342900" indent="-342900">
              <a:buFont typeface="Arial" panose="020B0604020202020204" pitchFamily="34" charset="0"/>
              <a:buChar char="•"/>
              <a:defRPr/>
            </a:pPr>
            <a:r>
              <a:rPr lang="en-US" dirty="0">
                <a:solidFill>
                  <a:prstClr val="black"/>
                </a:solidFill>
              </a:rPr>
              <a:t>Hypoxemia </a:t>
            </a:r>
            <a:r>
              <a:rPr lang="en-US" dirty="0">
                <a:solidFill>
                  <a:schemeClr val="bg1">
                    <a:lumMod val="50000"/>
                  </a:schemeClr>
                </a:solidFill>
              </a:rPr>
              <a:t>pre-procedure ventilation, rapid decision-making process</a:t>
            </a:r>
            <a:endParaRPr lang="en-US" dirty="0">
              <a:solidFill>
                <a:prstClr val="black"/>
              </a:solidFill>
            </a:endParaRPr>
          </a:p>
          <a:p>
            <a:pPr marL="342900" lvl="0" indent="-342900">
              <a:buFont typeface="Arial" panose="020B0604020202020204" pitchFamily="34" charset="0"/>
              <a:buChar char="•"/>
              <a:defRPr/>
            </a:pPr>
            <a:r>
              <a:rPr lang="en-US" dirty="0">
                <a:solidFill>
                  <a:prstClr val="black"/>
                </a:solidFill>
              </a:rPr>
              <a:t>False passage</a:t>
            </a:r>
            <a:r>
              <a:rPr lang="en-US" dirty="0">
                <a:solidFill>
                  <a:schemeClr val="bg1">
                    <a:lumMod val="50000"/>
                  </a:schemeClr>
                </a:solidFill>
              </a:rPr>
              <a:t> bougie aided insertion, confirmation assurances</a:t>
            </a:r>
            <a:endParaRPr lang="en-US" dirty="0">
              <a:solidFill>
                <a:prstClr val="black"/>
              </a:solidFill>
            </a:endParaRPr>
          </a:p>
          <a:p>
            <a:pPr marL="342900" lvl="0" indent="-342900">
              <a:buFont typeface="Arial" panose="020B0604020202020204" pitchFamily="34" charset="0"/>
              <a:buChar char="•"/>
              <a:defRPr/>
            </a:pPr>
            <a:r>
              <a:rPr lang="en-US" dirty="0">
                <a:solidFill>
                  <a:prstClr val="black"/>
                </a:solidFill>
              </a:rPr>
              <a:t>Aspiration </a:t>
            </a:r>
            <a:r>
              <a:rPr lang="en-US" dirty="0">
                <a:solidFill>
                  <a:schemeClr val="bg1">
                    <a:lumMod val="50000"/>
                  </a:schemeClr>
                </a:solidFill>
              </a:rPr>
              <a:t>poor initial airway management or procedure</a:t>
            </a:r>
            <a:endParaRPr lang="en-US" dirty="0">
              <a:solidFill>
                <a:prstClr val="black"/>
              </a:solidFill>
            </a:endParaRPr>
          </a:p>
          <a:p>
            <a:pPr marL="342900" lvl="0" indent="-342900">
              <a:buFont typeface="Arial" panose="020B0604020202020204" pitchFamily="34" charset="0"/>
              <a:buChar char="•"/>
              <a:defRPr/>
            </a:pPr>
            <a:r>
              <a:rPr lang="en-US" dirty="0">
                <a:solidFill>
                  <a:prstClr val="black"/>
                </a:solidFill>
              </a:rPr>
              <a:t>Bleeding</a:t>
            </a:r>
            <a:r>
              <a:rPr lang="en-US" dirty="0">
                <a:solidFill>
                  <a:schemeClr val="bg1">
                    <a:lumMod val="50000"/>
                  </a:schemeClr>
                </a:solidFill>
              </a:rPr>
              <a:t> minimal to moderate bleeding is expected in perfusing patient. Dress site post procedure.</a:t>
            </a:r>
            <a:endParaRPr lang="en-US" dirty="0">
              <a:solidFill>
                <a:prstClr val="black"/>
              </a:solidFill>
            </a:endParaRPr>
          </a:p>
          <a:p>
            <a:pPr marL="342900" lvl="0" indent="-342900">
              <a:buFont typeface="Arial" panose="020B0604020202020204" pitchFamily="34" charset="0"/>
              <a:buChar char="•"/>
              <a:defRPr/>
            </a:pPr>
            <a:r>
              <a:rPr lang="en-US" dirty="0">
                <a:solidFill>
                  <a:prstClr val="black"/>
                </a:solidFill>
              </a:rPr>
              <a:t>Damage to associated tissues </a:t>
            </a:r>
            <a:r>
              <a:rPr lang="en-US" dirty="0">
                <a:solidFill>
                  <a:schemeClr val="bg1">
                    <a:lumMod val="50000"/>
                  </a:schemeClr>
                </a:solidFill>
              </a:rPr>
              <a:t>usually the result of poor procedural practice and lack of scalpel discipline. Be gentle. </a:t>
            </a:r>
            <a:r>
              <a:rPr lang="en-US" dirty="0">
                <a:solidFill>
                  <a:prstClr val="black"/>
                </a:solidFill>
              </a:rPr>
              <a:t> </a:t>
            </a:r>
          </a:p>
          <a:p>
            <a:pPr marL="342900" lvl="0" indent="-342900">
              <a:buFont typeface="Arial" panose="020B0604020202020204" pitchFamily="34" charset="0"/>
              <a:buChar char="•"/>
              <a:defRPr/>
            </a:pPr>
            <a:r>
              <a:rPr lang="en-US" dirty="0">
                <a:solidFill>
                  <a:prstClr val="black"/>
                </a:solidFill>
              </a:rPr>
              <a:t>Subcutaneous and mediastinal emphysema</a:t>
            </a:r>
            <a:r>
              <a:rPr lang="en-US" dirty="0">
                <a:solidFill>
                  <a:schemeClr val="bg1">
                    <a:lumMod val="50000"/>
                  </a:schemeClr>
                </a:solidFill>
              </a:rPr>
              <a:t> disrupted trachea, false passage, inadequately filled cuff. </a:t>
            </a:r>
            <a:endParaRPr lang="en-US" dirty="0">
              <a:solidFill>
                <a:prstClr val="black"/>
              </a:solidFill>
            </a:endParaRPr>
          </a:p>
          <a:p>
            <a:pPr marL="342900" lvl="0" indent="-342900">
              <a:buFont typeface="Arial" panose="020B0604020202020204" pitchFamily="34" charset="0"/>
              <a:buChar char="•"/>
              <a:defRPr/>
            </a:pPr>
            <a:r>
              <a:rPr lang="en-US" dirty="0">
                <a:solidFill>
                  <a:prstClr val="black"/>
                </a:solidFill>
              </a:rPr>
              <a:t>Perforation of posterior trachea</a:t>
            </a:r>
            <a:r>
              <a:rPr lang="en-US" dirty="0">
                <a:solidFill>
                  <a:schemeClr val="bg1">
                    <a:lumMod val="50000"/>
                  </a:schemeClr>
                </a:solidFill>
              </a:rPr>
              <a:t> usually the result of poor procedural practice and lack of scalpel discipline. Be gentle. </a:t>
            </a:r>
            <a:endParaRPr lang="en-US" dirty="0">
              <a:solidFill>
                <a:prstClr val="black"/>
              </a:solidFill>
            </a:endParaRPr>
          </a:p>
          <a:p>
            <a:pPr marL="342900" lvl="0" indent="-342900">
              <a:buFont typeface="Arial" panose="020B0604020202020204" pitchFamily="34" charset="0"/>
              <a:buChar char="•"/>
              <a:defRPr/>
            </a:pPr>
            <a:r>
              <a:rPr lang="en-US" dirty="0">
                <a:solidFill>
                  <a:prstClr val="black"/>
                </a:solidFill>
              </a:rPr>
              <a:t>cardiac arrest </a:t>
            </a:r>
            <a:r>
              <a:rPr lang="en-US" dirty="0">
                <a:solidFill>
                  <a:schemeClr val="bg1">
                    <a:lumMod val="50000"/>
                  </a:schemeClr>
                </a:solidFill>
              </a:rPr>
              <a:t>If this is secondary to hypoxia it is likely due to delay in ventilation or aspiration</a:t>
            </a:r>
          </a:p>
          <a:p>
            <a:pPr marL="342900" lvl="0" indent="-342900">
              <a:buFont typeface="Arial" panose="020B0604020202020204" pitchFamily="34" charset="0"/>
              <a:buChar char="•"/>
              <a:defRPr/>
            </a:pPr>
            <a:r>
              <a:rPr lang="en-US" dirty="0">
                <a:solidFill>
                  <a:prstClr val="black"/>
                </a:solidFill>
              </a:rPr>
              <a:t>Infection </a:t>
            </a:r>
            <a:r>
              <a:rPr lang="en-US" dirty="0">
                <a:solidFill>
                  <a:schemeClr val="bg1">
                    <a:lumMod val="50000"/>
                  </a:schemeClr>
                </a:solidFill>
              </a:rPr>
              <a:t>poor procedural technique or post procedure management</a:t>
            </a:r>
            <a:endParaRPr lang="en-US" dirty="0">
              <a:solidFill>
                <a:prstClr val="black"/>
              </a:solidFill>
            </a:endParaRPr>
          </a:p>
          <a:p>
            <a:pPr marL="342900" lvl="0" indent="-342900">
              <a:buFont typeface="Arial" panose="020B0604020202020204" pitchFamily="34" charset="0"/>
              <a:buChar char="•"/>
              <a:defRPr/>
            </a:pPr>
            <a:endParaRPr lang="en-US" dirty="0">
              <a:solidFill>
                <a:prstClr val="black"/>
              </a:solidFill>
            </a:endParaRPr>
          </a:p>
          <a:p>
            <a:pPr lvl="0">
              <a:defRPr/>
            </a:pPr>
            <a:r>
              <a:rPr lang="en-US" dirty="0">
                <a:solidFill>
                  <a:prstClr val="black"/>
                </a:solidFill>
              </a:rPr>
              <a:t>Mitigation strategies should be discussed and considered.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718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34417"/>
            <a:ext cx="5486400" cy="4250796"/>
          </a:xfrm>
        </p:spPr>
        <p:txBody>
          <a:bodyPr/>
          <a:lstStyle/>
          <a:p>
            <a:r>
              <a:rPr lang="en-US" dirty="0"/>
              <a:t>Objective 9: scientific evidence</a:t>
            </a:r>
          </a:p>
          <a:p>
            <a:endParaRPr lang="en-US" dirty="0"/>
          </a:p>
          <a:p>
            <a:r>
              <a:rPr lang="en-US" dirty="0"/>
              <a:t>The BAC-Pack™ </a:t>
            </a:r>
            <a:r>
              <a:rPr lang="en-US" dirty="0">
                <a:solidFill>
                  <a:schemeClr val="bg1">
                    <a:lumMod val="50000"/>
                  </a:schemeClr>
                </a:solidFill>
              </a:rPr>
              <a:t>(Bougie Aided Cricothyroidotomy-Pack)</a:t>
            </a:r>
            <a:r>
              <a:rPr lang="en-US" dirty="0"/>
              <a:t> and this presentation were developed utilizing the latest published evidence, independent research, and support of dedicated Military and Civilian medical professionals in Emergency Medicine, Trauma Surgery, Pulmonology, and Pathology. </a:t>
            </a:r>
          </a:p>
          <a:p>
            <a:endParaRPr lang="en-US" sz="100" dirty="0"/>
          </a:p>
          <a:p>
            <a:endParaRPr lang="en-US" sz="100" dirty="0"/>
          </a:p>
          <a:p>
            <a:endParaRPr lang="en-US" dirty="0"/>
          </a:p>
          <a:p>
            <a:r>
              <a:rPr lang="en-US" dirty="0"/>
              <a:t>Clinical providers, regardless of their position, must dedicate themselves to the unrelenting reality that </a:t>
            </a:r>
            <a:r>
              <a:rPr lang="en-US" b="1" i="1" dirty="0"/>
              <a:t>critical care is an evolution on behalf of those in need</a:t>
            </a:r>
            <a:r>
              <a:rPr lang="en-US" dirty="0"/>
              <a:t>.</a:t>
            </a:r>
          </a:p>
          <a:p>
            <a:endParaRPr lang="en-US" dirty="0"/>
          </a:p>
          <a:p>
            <a:r>
              <a:rPr lang="en-US" b="1" dirty="0"/>
              <a:t>Scientific Highlights</a:t>
            </a:r>
          </a:p>
          <a:p>
            <a:endParaRPr lang="en-US" dirty="0"/>
          </a:p>
          <a:p>
            <a:pPr marL="285750" indent="-285750">
              <a:buFont typeface="Arial" panose="020B0604020202020204" pitchFamily="34" charset="0"/>
              <a:buChar char="•"/>
            </a:pPr>
            <a:r>
              <a:rPr lang="en-US" dirty="0">
                <a:solidFill>
                  <a:schemeClr val="bg1">
                    <a:lumMod val="50000"/>
                  </a:schemeClr>
                </a:solidFill>
              </a:rPr>
              <a:t>300 years of related airway discussion: 1667 Hooke</a:t>
            </a:r>
          </a:p>
          <a:p>
            <a:pPr marL="285750" indent="-285750">
              <a:buFont typeface="Arial" panose="020B0604020202020204" pitchFamily="34" charset="0"/>
              <a:buChar char="•"/>
            </a:pPr>
            <a:r>
              <a:rPr lang="en-US" dirty="0">
                <a:solidFill>
                  <a:schemeClr val="bg1">
                    <a:lumMod val="50000"/>
                  </a:schemeClr>
                </a:solidFill>
              </a:rPr>
              <a:t>200 years of cricothyroidotomy debate and procedure</a:t>
            </a:r>
          </a:p>
          <a:p>
            <a:pPr marL="285750" indent="-285750">
              <a:buFont typeface="Arial" panose="020B0604020202020204" pitchFamily="34" charset="0"/>
              <a:buChar char="•"/>
            </a:pPr>
            <a:r>
              <a:rPr lang="en-US" dirty="0">
                <a:solidFill>
                  <a:schemeClr val="bg1">
                    <a:lumMod val="50000"/>
                  </a:schemeClr>
                </a:solidFill>
              </a:rPr>
              <a:t>20</a:t>
            </a:r>
            <a:r>
              <a:rPr lang="en-US" baseline="30000" dirty="0">
                <a:solidFill>
                  <a:schemeClr val="bg1">
                    <a:lumMod val="50000"/>
                  </a:schemeClr>
                </a:solidFill>
              </a:rPr>
              <a:t>th</a:t>
            </a:r>
            <a:r>
              <a:rPr lang="en-US" dirty="0">
                <a:solidFill>
                  <a:schemeClr val="bg1">
                    <a:lumMod val="50000"/>
                  </a:schemeClr>
                </a:solidFill>
              </a:rPr>
              <a:t> Century: Jackson et al - developed four basic principles reducing procedural complications</a:t>
            </a:r>
          </a:p>
          <a:p>
            <a:pPr marL="285750" indent="-285750">
              <a:buFont typeface="Arial" panose="020B0604020202020204" pitchFamily="34" charset="0"/>
              <a:buChar char="•"/>
            </a:pPr>
            <a:r>
              <a:rPr lang="en-US" dirty="0">
                <a:solidFill>
                  <a:schemeClr val="bg1">
                    <a:lumMod val="50000"/>
                  </a:schemeClr>
                </a:solidFill>
              </a:rPr>
              <a:t>1976:  Brantigan et al - 655 cases of cricothyroidotomy demonstrating 6% complication rate</a:t>
            </a:r>
          </a:p>
          <a:p>
            <a:pPr marL="285750" indent="-285750">
              <a:buFont typeface="Arial" panose="020B0604020202020204" pitchFamily="34" charset="0"/>
              <a:buChar char="•"/>
            </a:pPr>
            <a:r>
              <a:rPr lang="en-US" dirty="0">
                <a:solidFill>
                  <a:schemeClr val="bg1">
                    <a:lumMod val="50000"/>
                  </a:schemeClr>
                </a:solidFill>
              </a:rPr>
              <a:t>Numerous studies discuss efficacy and procedures relative safety</a:t>
            </a:r>
          </a:p>
          <a:p>
            <a:pPr marL="285750" indent="-285750">
              <a:buFont typeface="Arial" panose="020B0604020202020204" pitchFamily="34" charset="0"/>
              <a:buChar char="•"/>
            </a:pPr>
            <a:r>
              <a:rPr lang="en-US" dirty="0">
                <a:solidFill>
                  <a:schemeClr val="bg1">
                    <a:lumMod val="50000"/>
                  </a:schemeClr>
                </a:solidFill>
              </a:rPr>
              <a:t>Current evidence (</a:t>
            </a:r>
            <a:r>
              <a:rPr lang="en-US" sz="1100" dirty="0">
                <a:solidFill>
                  <a:schemeClr val="bg1">
                    <a:lumMod val="50000"/>
                  </a:schemeClr>
                </a:solidFill>
              </a:rPr>
              <a:t>Mabry et al</a:t>
            </a:r>
            <a:r>
              <a:rPr lang="en-US" dirty="0">
                <a:solidFill>
                  <a:schemeClr val="bg1">
                    <a:lumMod val="50000"/>
                  </a:schemeClr>
                </a:solidFill>
              </a:rPr>
              <a:t>) illuminates increase in complications as training, equipment, and conditions become less than optimal</a:t>
            </a:r>
          </a:p>
          <a:p>
            <a:endParaRPr lang="en-US"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t>32</a:t>
            </a:fld>
            <a:endParaRPr lang="en-US"/>
          </a:p>
        </p:txBody>
      </p:sp>
    </p:spTree>
    <p:extLst>
      <p:ext uri="{BB962C8B-B14F-4D97-AF65-F5344CB8AC3E}">
        <p14:creationId xmlns:p14="http://schemas.microsoft.com/office/powerpoint/2010/main" val="3671434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836613"/>
            <a:ext cx="4386262" cy="2466975"/>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 xmlns:a16="http://schemas.microsoft.com/office/drawing/2014/main" id="{6FA0F801-F41A-4164-BFB7-B98C34D43C7A}"/>
              </a:ext>
            </a:extLst>
          </p:cNvPr>
          <p:cNvSpPr>
            <a:spLocks noGrp="1"/>
          </p:cNvSpPr>
          <p:nvPr>
            <p:ph type="body" idx="1"/>
          </p:nvPr>
        </p:nvSpPr>
        <p:spPr>
          <a:xfrm>
            <a:off x="838200" y="3580924"/>
            <a:ext cx="5181600" cy="4826953"/>
          </a:xfrm>
        </p:spPr>
        <p:txBody>
          <a:bodyPr/>
          <a:lstStyle/>
          <a:p>
            <a:r>
              <a:rPr lang="en-US" dirty="0"/>
              <a:t>Objective 9: scientific evidence</a:t>
            </a:r>
          </a:p>
          <a:p>
            <a:endParaRPr lang="en-US" dirty="0"/>
          </a:p>
          <a:p>
            <a:r>
              <a:rPr lang="en-US" dirty="0"/>
              <a:t>The BAC-Pack™ </a:t>
            </a:r>
            <a:r>
              <a:rPr lang="en-US" dirty="0">
                <a:solidFill>
                  <a:schemeClr val="bg1">
                    <a:lumMod val="50000"/>
                  </a:schemeClr>
                </a:solidFill>
              </a:rPr>
              <a:t>(Bougie Aided Cricothyroidotomy-Pack)</a:t>
            </a:r>
            <a:r>
              <a:rPr lang="en-US" dirty="0"/>
              <a:t>, and this presentation, were developed utilizing the latest published evidence, independent research, and support of dedicated Military and Civilian medical professionals in Emergency Medicine, Trauma Surgery, Pulmonology, and Pathology. </a:t>
            </a:r>
          </a:p>
          <a:p>
            <a:endParaRPr lang="en-US" sz="100" dirty="0"/>
          </a:p>
          <a:p>
            <a:endParaRPr lang="en-US" sz="100" dirty="0"/>
          </a:p>
          <a:p>
            <a:endParaRPr lang="en-US" dirty="0"/>
          </a:p>
          <a:p>
            <a:r>
              <a:rPr lang="en-US" dirty="0"/>
              <a:t>Clinical providers, regardless of their position, must dedicate themselves to the unrelenting reality that </a:t>
            </a:r>
            <a:r>
              <a:rPr lang="en-US" b="1" i="1" dirty="0"/>
              <a:t>critical care is an evolution on behalf of those in need</a:t>
            </a:r>
            <a:r>
              <a:rPr lang="en-US" dirty="0"/>
              <a:t>.</a:t>
            </a:r>
          </a:p>
          <a:p>
            <a:endParaRPr lang="en-US" dirty="0"/>
          </a:p>
          <a:p>
            <a:r>
              <a:rPr lang="en-US" b="1" dirty="0"/>
              <a:t>This list of references is not intended to be all inclusive</a:t>
            </a:r>
            <a:r>
              <a:rPr lang="en-US" dirty="0"/>
              <a:t>. It does, however represent a beginning to the evidence based surgical airway procedure, and a directional beacon toward the future of emergent care.</a:t>
            </a:r>
          </a:p>
          <a:p>
            <a:endParaRPr lang="en-US" dirty="0"/>
          </a:p>
          <a:p>
            <a:r>
              <a:rPr lang="en-US" b="1" dirty="0"/>
              <a:t>Scientific Highlights</a:t>
            </a:r>
          </a:p>
          <a:p>
            <a:endParaRPr lang="en-US" dirty="0"/>
          </a:p>
          <a:p>
            <a:pPr marL="285750" indent="-285750">
              <a:buFont typeface="Arial" panose="020B0604020202020204" pitchFamily="34" charset="0"/>
              <a:buChar char="•"/>
            </a:pPr>
            <a:r>
              <a:rPr lang="en-US" dirty="0">
                <a:solidFill>
                  <a:schemeClr val="bg1">
                    <a:lumMod val="50000"/>
                  </a:schemeClr>
                </a:solidFill>
              </a:rPr>
              <a:t>300 years of related airway discussion: 1667 Hooke</a:t>
            </a:r>
          </a:p>
          <a:p>
            <a:pPr marL="285750" indent="-285750">
              <a:buFont typeface="Arial" panose="020B0604020202020204" pitchFamily="34" charset="0"/>
              <a:buChar char="•"/>
            </a:pPr>
            <a:r>
              <a:rPr lang="en-US" dirty="0">
                <a:solidFill>
                  <a:schemeClr val="bg1">
                    <a:lumMod val="50000"/>
                  </a:schemeClr>
                </a:solidFill>
              </a:rPr>
              <a:t>200 years of cricothyroidotomy debate and procedure</a:t>
            </a:r>
          </a:p>
          <a:p>
            <a:pPr marL="285750" indent="-285750">
              <a:buFont typeface="Arial" panose="020B0604020202020204" pitchFamily="34" charset="0"/>
              <a:buChar char="•"/>
            </a:pPr>
            <a:r>
              <a:rPr lang="en-US" dirty="0">
                <a:solidFill>
                  <a:schemeClr val="bg1">
                    <a:lumMod val="50000"/>
                  </a:schemeClr>
                </a:solidFill>
              </a:rPr>
              <a:t>20</a:t>
            </a:r>
            <a:r>
              <a:rPr lang="en-US" baseline="30000" dirty="0">
                <a:solidFill>
                  <a:schemeClr val="bg1">
                    <a:lumMod val="50000"/>
                  </a:schemeClr>
                </a:solidFill>
              </a:rPr>
              <a:t>th</a:t>
            </a:r>
            <a:r>
              <a:rPr lang="en-US" dirty="0">
                <a:solidFill>
                  <a:schemeClr val="bg1">
                    <a:lumMod val="50000"/>
                  </a:schemeClr>
                </a:solidFill>
              </a:rPr>
              <a:t> Century: Jackson et al - developed four basic principles reducing procedural complications</a:t>
            </a:r>
          </a:p>
          <a:p>
            <a:pPr marL="285750" indent="-285750">
              <a:buFont typeface="Arial" panose="020B0604020202020204" pitchFamily="34" charset="0"/>
              <a:buChar char="•"/>
            </a:pPr>
            <a:r>
              <a:rPr lang="en-US" dirty="0">
                <a:solidFill>
                  <a:schemeClr val="bg1">
                    <a:lumMod val="50000"/>
                  </a:schemeClr>
                </a:solidFill>
              </a:rPr>
              <a:t>1976:  Brantigan et al - 655 cases of cricothyroidotomy demonstrating 6% complication rate</a:t>
            </a:r>
          </a:p>
          <a:p>
            <a:pPr marL="285750" indent="-285750">
              <a:buFont typeface="Arial" panose="020B0604020202020204" pitchFamily="34" charset="0"/>
              <a:buChar char="•"/>
            </a:pPr>
            <a:r>
              <a:rPr lang="en-US" dirty="0">
                <a:solidFill>
                  <a:schemeClr val="bg1">
                    <a:lumMod val="50000"/>
                  </a:schemeClr>
                </a:solidFill>
              </a:rPr>
              <a:t>Numerous studies discuss efficacy and procedures relative safety</a:t>
            </a:r>
          </a:p>
          <a:p>
            <a:pPr marL="285750" indent="-285750">
              <a:buFont typeface="Arial" panose="020B0604020202020204" pitchFamily="34" charset="0"/>
              <a:buChar char="•"/>
            </a:pPr>
            <a:r>
              <a:rPr lang="en-US" dirty="0">
                <a:solidFill>
                  <a:schemeClr val="bg1">
                    <a:lumMod val="50000"/>
                  </a:schemeClr>
                </a:solidFill>
              </a:rPr>
              <a:t>Current evidence (</a:t>
            </a:r>
            <a:r>
              <a:rPr lang="en-US" sz="1100" dirty="0">
                <a:solidFill>
                  <a:schemeClr val="bg1">
                    <a:lumMod val="50000"/>
                  </a:schemeClr>
                </a:solidFill>
              </a:rPr>
              <a:t>Mabry et al</a:t>
            </a:r>
            <a:r>
              <a:rPr lang="en-US" dirty="0">
                <a:solidFill>
                  <a:schemeClr val="bg1">
                    <a:lumMod val="50000"/>
                  </a:schemeClr>
                </a:solidFill>
              </a:rPr>
              <a:t>) illuminates increase in complications as training, equipment, and conditions become less than optimal</a:t>
            </a:r>
          </a:p>
          <a:p>
            <a:endParaRPr lang="en-US" dirty="0"/>
          </a:p>
          <a:p>
            <a:endParaRPr lang="en-US" dirty="0"/>
          </a:p>
        </p:txBody>
      </p:sp>
    </p:spTree>
    <p:extLst>
      <p:ext uri="{BB962C8B-B14F-4D97-AF65-F5344CB8AC3E}">
        <p14:creationId xmlns:p14="http://schemas.microsoft.com/office/powerpoint/2010/main" val="3510353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7700" y="4400550"/>
            <a:ext cx="5562600" cy="3600450"/>
          </a:xfrm>
        </p:spPr>
        <p:txBody>
          <a:bodyPr/>
          <a:lstStyle/>
          <a:p>
            <a:r>
              <a:rPr lang="en-US" b="1" dirty="0"/>
              <a:t>Thank you for participating in the BAC-Pack™ </a:t>
            </a:r>
            <a:r>
              <a:rPr lang="en-US" b="1" dirty="0">
                <a:solidFill>
                  <a:schemeClr val="bg1">
                    <a:lumMod val="50000"/>
                  </a:schemeClr>
                </a:solidFill>
              </a:rPr>
              <a:t>Bougie Aided Cricothyroidotomy - Pack </a:t>
            </a:r>
            <a:r>
              <a:rPr lang="en-US" b="1" dirty="0"/>
              <a:t>Surgical Airway orientation and training.</a:t>
            </a:r>
          </a:p>
          <a:p>
            <a:endParaRPr lang="en-US" dirty="0"/>
          </a:p>
          <a:p>
            <a:r>
              <a:rPr lang="en-US" dirty="0"/>
              <a:t>If you have any questions, concerns or would like additional information please contact:</a:t>
            </a:r>
          </a:p>
          <a:p>
            <a:endParaRPr lang="en-US" dirty="0"/>
          </a:p>
          <a:p>
            <a:r>
              <a:rPr lang="en-US" dirty="0"/>
              <a:t>North American Rescue®, LLC </a:t>
            </a:r>
          </a:p>
          <a:p>
            <a:endParaRPr lang="en-US" dirty="0"/>
          </a:p>
          <a:p>
            <a:r>
              <a:rPr lang="en-US" dirty="0"/>
              <a:t>email: info@NARescue.com</a:t>
            </a:r>
          </a:p>
          <a:p>
            <a:endParaRPr lang="en-US" b="1" dirty="0"/>
          </a:p>
          <a:p>
            <a:r>
              <a:rPr lang="en-US" dirty="0"/>
              <a:t>Tel: 864.675.9800</a:t>
            </a:r>
            <a:endParaRPr lang="en-US" cap="all" dirty="0"/>
          </a:p>
          <a:p>
            <a:endParaRPr lang="en-US" dirty="0"/>
          </a:p>
          <a:p>
            <a:r>
              <a:rPr lang="en-US" dirty="0"/>
              <a:t>Mail: 35 Tedwall Court</a:t>
            </a:r>
            <a:br>
              <a:rPr lang="en-US" dirty="0"/>
            </a:br>
            <a:r>
              <a:rPr lang="en-US" dirty="0"/>
              <a:t>          Greer, SC 29650-4791</a:t>
            </a:r>
            <a:br>
              <a:rPr lang="en-US" dirty="0"/>
            </a:br>
            <a:endParaRPr lang="en-US" dirty="0"/>
          </a:p>
          <a:p>
            <a:r>
              <a:rPr lang="en-US" dirty="0"/>
              <a:t>Fax: 864.675.9880</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t>34</a:t>
            </a:fld>
            <a:endParaRPr lang="en-US"/>
          </a:p>
        </p:txBody>
      </p:sp>
    </p:spTree>
    <p:extLst>
      <p:ext uri="{BB962C8B-B14F-4D97-AF65-F5344CB8AC3E}">
        <p14:creationId xmlns:p14="http://schemas.microsoft.com/office/powerpoint/2010/main" val="194755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63600"/>
            <a:ext cx="4572000" cy="2571750"/>
          </a:xfrm>
        </p:spPr>
      </p:sp>
      <p:sp>
        <p:nvSpPr>
          <p:cNvPr id="3" name="Notes Placeholder 2"/>
          <p:cNvSpPr>
            <a:spLocks noGrp="1"/>
          </p:cNvSpPr>
          <p:nvPr>
            <p:ph type="body" idx="1"/>
          </p:nvPr>
        </p:nvSpPr>
        <p:spPr>
          <a:xfrm>
            <a:off x="685800" y="3757840"/>
            <a:ext cx="5486400" cy="4282621"/>
          </a:xfrm>
        </p:spPr>
        <p:txBody>
          <a:bodyPr/>
          <a:lstStyle/>
          <a:p>
            <a:r>
              <a:rPr lang="en-US" b="1" dirty="0"/>
              <a:t>Program Objectives:</a:t>
            </a:r>
          </a:p>
          <a:p>
            <a:endParaRPr lang="en-US" dirty="0"/>
          </a:p>
          <a:p>
            <a:r>
              <a:rPr lang="en-US" dirty="0"/>
              <a:t>At the conclusion of this specifically developed BAC-Pack™ surgical airway system didactic and NAR recommended hands-on training, the clinician should be able to:</a:t>
            </a:r>
          </a:p>
          <a:p>
            <a:endParaRPr lang="en-US" sz="1050" dirty="0"/>
          </a:p>
          <a:p>
            <a:endParaRPr lang="en-US" sz="200" dirty="0"/>
          </a:p>
          <a:p>
            <a:pPr marL="857250" lvl="1" indent="-342900">
              <a:buFont typeface="+mj-lt"/>
              <a:buAutoNum type="arabicPeriod"/>
            </a:pPr>
            <a:r>
              <a:rPr lang="en-US" dirty="0"/>
              <a:t>Identify</a:t>
            </a:r>
            <a:r>
              <a:rPr lang="en-US" b="1" dirty="0">
                <a:solidFill>
                  <a:srgbClr val="002060"/>
                </a:solidFill>
                <a:effectLst>
                  <a:outerShdw blurRad="38100" dist="38100" dir="2700000" algn="tl">
                    <a:srgbClr val="000000">
                      <a:alpha val="43137"/>
                    </a:srgbClr>
                  </a:outerShdw>
                </a:effectLst>
              </a:rPr>
              <a:t> </a:t>
            </a:r>
            <a:r>
              <a:rPr lang="en-US" dirty="0"/>
              <a:t>key</a:t>
            </a:r>
            <a:r>
              <a:rPr lang="en-US" b="1" dirty="0"/>
              <a:t> </a:t>
            </a:r>
            <a:r>
              <a:rPr lang="en-US" sz="1050" b="1" dirty="0">
                <a:solidFill>
                  <a:srgbClr val="002060"/>
                </a:solidFill>
              </a:rPr>
              <a:t>BAC-Pack™</a:t>
            </a:r>
            <a:r>
              <a:rPr lang="en-US" b="1" dirty="0">
                <a:solidFill>
                  <a:srgbClr val="002060"/>
                </a:solidFill>
              </a:rPr>
              <a:t> components, </a:t>
            </a:r>
            <a:r>
              <a:rPr lang="en-US" b="1" dirty="0">
                <a:solidFill>
                  <a:schemeClr val="accent1">
                    <a:lumMod val="50000"/>
                  </a:schemeClr>
                </a:solidFill>
              </a:rPr>
              <a:t>and</a:t>
            </a:r>
            <a:r>
              <a:rPr lang="en-US" dirty="0"/>
              <a:t> their </a:t>
            </a:r>
            <a:r>
              <a:rPr lang="en-US" b="1" dirty="0">
                <a:solidFill>
                  <a:srgbClr val="002060"/>
                </a:solidFill>
              </a:rPr>
              <a:t>function</a:t>
            </a:r>
            <a:r>
              <a:rPr lang="en-US" dirty="0"/>
              <a:t>.</a:t>
            </a:r>
          </a:p>
          <a:p>
            <a:pPr marL="857250" lvl="1" indent="-342900">
              <a:buFont typeface="+mj-lt"/>
              <a:buAutoNum type="arabicPeriod"/>
            </a:pPr>
            <a:r>
              <a:rPr lang="en-US" dirty="0"/>
              <a:t>List the </a:t>
            </a:r>
            <a:r>
              <a:rPr lang="en-US" b="1" dirty="0">
                <a:solidFill>
                  <a:srgbClr val="009900"/>
                </a:solidFill>
              </a:rPr>
              <a:t>indications</a:t>
            </a:r>
            <a:r>
              <a:rPr lang="en-US" dirty="0"/>
              <a:t>,</a:t>
            </a:r>
            <a:r>
              <a:rPr lang="en-US" b="1" dirty="0"/>
              <a:t> </a:t>
            </a:r>
            <a:r>
              <a:rPr lang="en-US" b="1" dirty="0">
                <a:solidFill>
                  <a:srgbClr val="C00000"/>
                </a:solidFill>
              </a:rPr>
              <a:t>contraindication</a:t>
            </a:r>
            <a:r>
              <a:rPr lang="en-US" dirty="0"/>
              <a:t>, and expected </a:t>
            </a:r>
            <a:r>
              <a:rPr lang="en-US" b="1" dirty="0">
                <a:solidFill>
                  <a:srgbClr val="002060"/>
                </a:solidFill>
              </a:rPr>
              <a:t>therapeutic benefits</a:t>
            </a:r>
            <a:r>
              <a:rPr lang="en-US" b="1" dirty="0">
                <a:effectLst>
                  <a:outerShdw blurRad="38100" dist="38100" dir="2700000" algn="tl">
                    <a:srgbClr val="000000">
                      <a:alpha val="43137"/>
                    </a:srgbClr>
                  </a:outerShdw>
                </a:effectLst>
              </a:rPr>
              <a:t> </a:t>
            </a:r>
            <a:r>
              <a:rPr lang="en-US" dirty="0"/>
              <a:t>of surgical airway management.</a:t>
            </a:r>
          </a:p>
          <a:p>
            <a:pPr marL="857250" lvl="1" indent="-342900">
              <a:buFont typeface="+mj-lt"/>
              <a:buAutoNum type="arabicPeriod"/>
            </a:pPr>
            <a:r>
              <a:rPr lang="en-US" dirty="0"/>
              <a:t>Define surgical airway </a:t>
            </a:r>
            <a:r>
              <a:rPr lang="en-US" b="1" dirty="0">
                <a:solidFill>
                  <a:srgbClr val="FF9900"/>
                </a:solidFill>
              </a:rPr>
              <a:t>challenges</a:t>
            </a:r>
            <a:r>
              <a:rPr lang="en-US" dirty="0"/>
              <a:t>. </a:t>
            </a:r>
          </a:p>
          <a:p>
            <a:pPr marL="857250" lvl="1" indent="-342900">
              <a:buFont typeface="+mj-lt"/>
              <a:buAutoNum type="arabicPeriod"/>
            </a:pPr>
            <a:r>
              <a:rPr lang="en-US" dirty="0"/>
              <a:t>Discuss a </a:t>
            </a:r>
            <a:r>
              <a:rPr lang="en-US" b="1" dirty="0"/>
              <a:t>simplified airway management algorithm </a:t>
            </a:r>
            <a:r>
              <a:rPr lang="en-US" dirty="0"/>
              <a:t>in relation to the surgical airway.</a:t>
            </a:r>
          </a:p>
          <a:p>
            <a:pPr marL="857250" lvl="1" indent="-342900">
              <a:buFont typeface="+mj-lt"/>
              <a:buAutoNum type="arabicPeriod"/>
            </a:pPr>
            <a:r>
              <a:rPr lang="en-US" dirty="0"/>
              <a:t>Identify adult male and female</a:t>
            </a:r>
            <a:r>
              <a:rPr lang="en-US" b="1" dirty="0"/>
              <a:t> gross anatomy and related landmarks </a:t>
            </a:r>
            <a:r>
              <a:rPr lang="en-US" dirty="0"/>
              <a:t>for surgical airway placement.</a:t>
            </a:r>
          </a:p>
          <a:p>
            <a:pPr marL="857250" lvl="1" indent="-342900">
              <a:buFont typeface="+mj-lt"/>
              <a:buAutoNum type="arabicPeriod"/>
            </a:pPr>
            <a:r>
              <a:rPr lang="en-US" dirty="0"/>
              <a:t>List key </a:t>
            </a:r>
            <a:r>
              <a:rPr lang="en-US" b="1" dirty="0">
                <a:solidFill>
                  <a:srgbClr val="002060"/>
                </a:solidFill>
              </a:rPr>
              <a:t>steps to surgical airway placement. </a:t>
            </a:r>
          </a:p>
          <a:p>
            <a:pPr marL="857250" lvl="1" indent="-342900">
              <a:buFont typeface="+mj-lt"/>
              <a:buAutoNum type="arabicPeriod"/>
            </a:pPr>
            <a:r>
              <a:rPr lang="en-US" dirty="0"/>
              <a:t>Discuss potential </a:t>
            </a:r>
            <a:r>
              <a:rPr lang="en-US" b="1" dirty="0">
                <a:solidFill>
                  <a:srgbClr val="002060"/>
                </a:solidFill>
              </a:rPr>
              <a:t>findings of successful surgical airway placement</a:t>
            </a:r>
            <a:r>
              <a:rPr lang="en-US" dirty="0"/>
              <a:t>.</a:t>
            </a:r>
          </a:p>
          <a:p>
            <a:pPr marL="857250" lvl="1" indent="-342900">
              <a:buFont typeface="+mj-lt"/>
              <a:buAutoNum type="arabicPeriod"/>
            </a:pPr>
            <a:r>
              <a:rPr lang="en-US" dirty="0"/>
              <a:t>List </a:t>
            </a:r>
            <a:r>
              <a:rPr lang="en-US" b="1" dirty="0">
                <a:solidFill>
                  <a:srgbClr val="FF9900"/>
                </a:solidFill>
              </a:rPr>
              <a:t>complications </a:t>
            </a:r>
            <a:r>
              <a:rPr lang="en-US" dirty="0"/>
              <a:t>that warrant attention following surgical airway placement.</a:t>
            </a:r>
          </a:p>
          <a:p>
            <a:pPr marL="857250" lvl="1" indent="-342900">
              <a:buFont typeface="+mj-lt"/>
              <a:buAutoNum type="arabicPeriod"/>
            </a:pPr>
            <a:r>
              <a:rPr lang="en-US" dirty="0"/>
              <a:t>Discuss </a:t>
            </a:r>
            <a:r>
              <a:rPr lang="en-US" b="1" dirty="0">
                <a:solidFill>
                  <a:srgbClr val="002060"/>
                </a:solidFill>
              </a:rPr>
              <a:t>scientific evidence </a:t>
            </a:r>
            <a:r>
              <a:rPr lang="en-US" dirty="0"/>
              <a:t>as it relates to surgical airway management.</a:t>
            </a:r>
          </a:p>
          <a:p>
            <a:pPr marL="57150"/>
            <a:endParaRPr lang="en-US" dirty="0"/>
          </a:p>
          <a:p>
            <a:pPr marL="57150"/>
            <a:r>
              <a:rPr lang="en-US" dirty="0"/>
              <a:t>At the conclusion of clinical training, consider both a written and skills competency evaluation.</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t>4</a:t>
            </a:fld>
            <a:endParaRPr lang="en-US"/>
          </a:p>
        </p:txBody>
      </p:sp>
    </p:spTree>
    <p:extLst>
      <p:ext uri="{BB962C8B-B14F-4D97-AF65-F5344CB8AC3E}">
        <p14:creationId xmlns:p14="http://schemas.microsoft.com/office/powerpoint/2010/main" val="268872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542925"/>
            <a:ext cx="3644900" cy="2051050"/>
          </a:xfrm>
        </p:spPr>
      </p:sp>
      <p:sp>
        <p:nvSpPr>
          <p:cNvPr id="4" name="Slide Number Placeholder 3"/>
          <p:cNvSpPr>
            <a:spLocks noGrp="1"/>
          </p:cNvSpPr>
          <p:nvPr>
            <p:ph type="sldNum" sz="quarter" idx="10"/>
          </p:nvPr>
        </p:nvSpPr>
        <p:spPr/>
        <p:txBody>
          <a:bodyPr/>
          <a:lstStyle/>
          <a:p>
            <a:fld id="{E6023C06-E23F-458F-BDFD-AE89A8D7716F}" type="slidenum">
              <a:rPr lang="en-US" smtClean="0"/>
              <a:t>5</a:t>
            </a:fld>
            <a:endParaRPr lang="en-US"/>
          </a:p>
        </p:txBody>
      </p:sp>
      <p:sp>
        <p:nvSpPr>
          <p:cNvPr id="5" name="Notes Placeholder 2">
            <a:extLst>
              <a:ext uri="{FF2B5EF4-FFF2-40B4-BE49-F238E27FC236}">
                <a16:creationId xmlns="" xmlns:a16="http://schemas.microsoft.com/office/drawing/2014/main" id="{7B832FFB-C948-4076-9F3F-3D8811E3C478}"/>
              </a:ext>
            </a:extLst>
          </p:cNvPr>
          <p:cNvSpPr txBox="1">
            <a:spLocks/>
          </p:cNvSpPr>
          <p:nvPr/>
        </p:nvSpPr>
        <p:spPr>
          <a:xfrm>
            <a:off x="831272" y="2921318"/>
            <a:ext cx="5195455" cy="5283199"/>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b="1" dirty="0"/>
              <a:t>Objective 1: </a:t>
            </a:r>
            <a:r>
              <a:rPr lang="en-US" dirty="0">
                <a:solidFill>
                  <a:srgbClr val="000000"/>
                </a:solidFill>
                <a:latin typeface="Montserrat"/>
              </a:rPr>
              <a:t>Components and function</a:t>
            </a:r>
            <a:endParaRPr lang="en-US" b="1" dirty="0">
              <a:solidFill>
                <a:srgbClr val="000000"/>
              </a:solidFill>
              <a:latin typeface="Montserrat"/>
            </a:endParaRPr>
          </a:p>
          <a:p>
            <a:endParaRPr lang="en-US" b="1" dirty="0"/>
          </a:p>
          <a:p>
            <a:r>
              <a:rPr lang="en-US" b="1" dirty="0"/>
              <a:t>The BAC-Pack™ </a:t>
            </a:r>
            <a:r>
              <a:rPr lang="en-US" dirty="0">
                <a:solidFill>
                  <a:schemeClr val="bg1">
                    <a:lumMod val="50000"/>
                  </a:schemeClr>
                </a:solidFill>
              </a:rPr>
              <a:t>Bougie-Aided Cricothyroidotomy-Pack </a:t>
            </a:r>
            <a:r>
              <a:rPr lang="en-US" b="1" dirty="0">
                <a:solidFill>
                  <a:srgbClr val="000000"/>
                </a:solidFill>
              </a:rPr>
              <a:t>is a comprehensive solution that enables the clinician in the performance of a surgical airway in both complex and challenging environments. </a:t>
            </a:r>
            <a:r>
              <a:rPr lang="en-US" dirty="0">
                <a:solidFill>
                  <a:srgbClr val="000000"/>
                </a:solidFill>
              </a:rPr>
              <a:t>The kit is supplied in an easy-to-use pouch (or field expedient procedural tray) with each component arranged in sequence and retained in position with an elastic loop.</a:t>
            </a:r>
          </a:p>
          <a:p>
            <a:endParaRPr lang="en-US" sz="600" dirty="0">
              <a:solidFill>
                <a:srgbClr val="000000"/>
              </a:solidFill>
            </a:endParaRPr>
          </a:p>
          <a:p>
            <a:endParaRPr lang="en-US" sz="100" dirty="0">
              <a:solidFill>
                <a:srgbClr val="000000"/>
              </a:solidFill>
            </a:endParaRPr>
          </a:p>
          <a:p>
            <a:r>
              <a:rPr lang="en-US" b="1" dirty="0">
                <a:solidFill>
                  <a:srgbClr val="000000"/>
                </a:solidFill>
              </a:rPr>
              <a:t>Within the BAC-PACK™ a clinician will find:</a:t>
            </a:r>
          </a:p>
          <a:p>
            <a:endParaRPr lang="en-US" sz="600" b="1" dirty="0">
              <a:solidFill>
                <a:srgbClr val="000000"/>
              </a:solidFill>
            </a:endParaRPr>
          </a:p>
          <a:p>
            <a:endParaRPr lang="en-US" sz="100" dirty="0">
              <a:solidFill>
                <a:srgbClr val="000000"/>
              </a:solidFill>
            </a:endParaRPr>
          </a:p>
          <a:p>
            <a:pPr marL="171450" indent="-171450">
              <a:buFont typeface="Arial" panose="020B0604020202020204" pitchFamily="34" charset="0"/>
              <a:buChar char="•"/>
            </a:pPr>
            <a:r>
              <a:rPr lang="en-US" b="1" dirty="0">
                <a:solidFill>
                  <a:srgbClr val="000000"/>
                </a:solidFill>
              </a:rPr>
              <a:t>A ChloraPrep™ swabstick </a:t>
            </a:r>
            <a:r>
              <a:rPr lang="en-US" dirty="0">
                <a:solidFill>
                  <a:schemeClr val="bg1">
                    <a:lumMod val="50000"/>
                  </a:schemeClr>
                </a:solidFill>
              </a:rPr>
              <a:t>(alcohol pad, and gauze pad)</a:t>
            </a:r>
            <a:r>
              <a:rPr lang="en-US" dirty="0">
                <a:solidFill>
                  <a:srgbClr val="000000"/>
                </a:solidFill>
              </a:rPr>
              <a:t> for skin preparation.</a:t>
            </a:r>
          </a:p>
          <a:p>
            <a:endParaRPr lang="en-US" sz="100" dirty="0">
              <a:solidFill>
                <a:srgbClr val="000000"/>
              </a:solidFill>
            </a:endParaRPr>
          </a:p>
          <a:p>
            <a:pPr marL="171450" indent="-171450">
              <a:buFont typeface="Arial" panose="020B0604020202020204" pitchFamily="34" charset="0"/>
              <a:buChar char="•"/>
            </a:pPr>
            <a:r>
              <a:rPr lang="en-US" b="1" dirty="0">
                <a:solidFill>
                  <a:srgbClr val="000000"/>
                </a:solidFill>
              </a:rPr>
              <a:t>A PenBlade scalpel</a:t>
            </a:r>
            <a:r>
              <a:rPr lang="en-US" dirty="0">
                <a:solidFill>
                  <a:srgbClr val="000000"/>
                </a:solidFill>
              </a:rPr>
              <a:t>. The latest innovation in scalpel safety, </a:t>
            </a:r>
            <a:r>
              <a:rPr lang="en-US" dirty="0"/>
              <a:t>uniquely designed for challenging environments. </a:t>
            </a:r>
            <a:r>
              <a:rPr lang="en-US" dirty="0">
                <a:solidFill>
                  <a:schemeClr val="bg1">
                    <a:lumMod val="50000"/>
                  </a:schemeClr>
                </a:solidFill>
              </a:rPr>
              <a:t>The #10 blade has been identified as the correct surgical instrument for incision through varied external tissues, including the cricothyroid membrane. </a:t>
            </a:r>
          </a:p>
          <a:p>
            <a:endParaRPr lang="en-US" sz="100" dirty="0">
              <a:solidFill>
                <a:srgbClr val="000000"/>
              </a:solidFill>
            </a:endParaRPr>
          </a:p>
          <a:p>
            <a:pPr marL="171450" indent="-171450">
              <a:buFont typeface="Arial" panose="020B0604020202020204" pitchFamily="34" charset="0"/>
              <a:buChar char="•"/>
            </a:pPr>
            <a:r>
              <a:rPr lang="en-US" b="1" dirty="0">
                <a:solidFill>
                  <a:srgbClr val="000000"/>
                </a:solidFill>
              </a:rPr>
              <a:t>A Tracheal Hook </a:t>
            </a:r>
            <a:r>
              <a:rPr lang="en-US" dirty="0">
                <a:solidFill>
                  <a:schemeClr val="bg1">
                    <a:lumMod val="50000"/>
                  </a:schemeClr>
                </a:solidFill>
              </a:rPr>
              <a:t>(a procedural specific alternative)</a:t>
            </a:r>
            <a:r>
              <a:rPr lang="en-US" dirty="0">
                <a:solidFill>
                  <a:srgbClr val="000000"/>
                </a:solidFill>
              </a:rPr>
              <a:t> for opening, elongating, and maintaining the cricoidthyroid membrane prior to and during tube insertion. </a:t>
            </a:r>
          </a:p>
          <a:p>
            <a:endParaRPr lang="en-US" sz="100" dirty="0">
              <a:solidFill>
                <a:srgbClr val="000000"/>
              </a:solidFill>
            </a:endParaRPr>
          </a:p>
          <a:p>
            <a:pPr marL="171450" indent="-171450">
              <a:buFont typeface="Arial" panose="020B0604020202020204" pitchFamily="34" charset="0"/>
              <a:buChar char="•"/>
            </a:pPr>
            <a:r>
              <a:rPr lang="en-US" b="1" dirty="0">
                <a:solidFill>
                  <a:srgbClr val="000000"/>
                </a:solidFill>
              </a:rPr>
              <a:t>A specifically developed Tracheostomy Tube with a pre-positioned </a:t>
            </a:r>
            <a:r>
              <a:rPr lang="en-US" dirty="0">
                <a:solidFill>
                  <a:schemeClr val="bg1">
                    <a:lumMod val="50000"/>
                  </a:schemeClr>
                </a:solidFill>
              </a:rPr>
              <a:t>(yet adjustable) </a:t>
            </a:r>
            <a:r>
              <a:rPr lang="en-US" b="1" dirty="0">
                <a:solidFill>
                  <a:srgbClr val="000000"/>
                </a:solidFill>
              </a:rPr>
              <a:t>Bougie</a:t>
            </a:r>
            <a:r>
              <a:rPr lang="en-US" dirty="0">
                <a:solidFill>
                  <a:srgbClr val="000000"/>
                </a:solidFill>
              </a:rPr>
              <a:t> for rapid, tactilely confirmed, airway placement. The </a:t>
            </a:r>
            <a:r>
              <a:rPr lang="en-US" dirty="0"/>
              <a:t>Bougie</a:t>
            </a:r>
            <a:r>
              <a:rPr lang="en-US" dirty="0">
                <a:solidFill>
                  <a:srgbClr val="000000"/>
                </a:solidFill>
              </a:rPr>
              <a:t> is retained in a pre-positioned, or clinician selected, length </a:t>
            </a:r>
            <a:r>
              <a:rPr lang="en-US" dirty="0">
                <a:solidFill>
                  <a:schemeClr val="bg1">
                    <a:lumMod val="50000"/>
                  </a:schemeClr>
                </a:solidFill>
              </a:rPr>
              <a:t>(based on patient presentation)</a:t>
            </a:r>
            <a:r>
              <a:rPr lang="en-US" dirty="0">
                <a:solidFill>
                  <a:srgbClr val="000000"/>
                </a:solidFill>
              </a:rPr>
              <a:t> by a novel Bougie Cap. </a:t>
            </a:r>
            <a:r>
              <a:rPr lang="en-US" dirty="0">
                <a:solidFill>
                  <a:schemeClr val="bg1">
                    <a:lumMod val="50000"/>
                  </a:schemeClr>
                </a:solidFill>
              </a:rPr>
              <a:t>The Tracheostomy Tube with Bougie-introducer meets and exceeds TCCC recommendations for the open surgical technique (flanged and cuffed airway cannula of less than 10 mm outer diameter, 6-7 mm internal diameter, and 5- 8 cm of intratracheal length).</a:t>
            </a:r>
          </a:p>
          <a:p>
            <a:endParaRPr lang="en-US" sz="100" dirty="0">
              <a:solidFill>
                <a:srgbClr val="000000"/>
              </a:solidFill>
            </a:endParaRPr>
          </a:p>
          <a:p>
            <a:pPr marL="171450" indent="-171450">
              <a:buFont typeface="Arial" panose="020B0604020202020204" pitchFamily="34" charset="0"/>
              <a:buChar char="•"/>
            </a:pPr>
            <a:r>
              <a:rPr lang="en-US" dirty="0">
                <a:solidFill>
                  <a:srgbClr val="000000"/>
                </a:solidFill>
              </a:rPr>
              <a:t> </a:t>
            </a:r>
            <a:r>
              <a:rPr lang="en-US" b="1" dirty="0">
                <a:solidFill>
                  <a:srgbClr val="000000"/>
                </a:solidFill>
              </a:rPr>
              <a:t>A 10cc syringe </a:t>
            </a:r>
            <a:r>
              <a:rPr lang="en-US" dirty="0">
                <a:solidFill>
                  <a:srgbClr val="000000"/>
                </a:solidFill>
              </a:rPr>
              <a:t>is supplied for inflation of the tracheostomy tube distal cuff. </a:t>
            </a:r>
          </a:p>
          <a:p>
            <a:endParaRPr lang="en-US" sz="100" dirty="0">
              <a:solidFill>
                <a:srgbClr val="000000"/>
              </a:solidFill>
            </a:endParaRPr>
          </a:p>
          <a:p>
            <a:pPr marL="171450" indent="-171450">
              <a:buFont typeface="Arial" panose="020B0604020202020204" pitchFamily="34" charset="0"/>
              <a:buChar char="•"/>
            </a:pPr>
            <a:r>
              <a:rPr lang="en-US" b="1" dirty="0">
                <a:solidFill>
                  <a:srgbClr val="000000"/>
                </a:solidFill>
              </a:rPr>
              <a:t>A tube-restraint </a:t>
            </a:r>
            <a:r>
              <a:rPr lang="en-US" dirty="0">
                <a:solidFill>
                  <a:srgbClr val="000000"/>
                </a:solidFill>
              </a:rPr>
              <a:t>is supplied for post procedure securing.</a:t>
            </a:r>
          </a:p>
          <a:p>
            <a:r>
              <a:rPr lang="en-US" sz="1000" dirty="0"/>
              <a:t> </a:t>
            </a:r>
            <a:endParaRPr lang="en-US" dirty="0"/>
          </a:p>
        </p:txBody>
      </p:sp>
    </p:spTree>
    <p:extLst>
      <p:ext uri="{BB962C8B-B14F-4D97-AF65-F5344CB8AC3E}">
        <p14:creationId xmlns:p14="http://schemas.microsoft.com/office/powerpoint/2010/main" val="3542637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2886" y="4400550"/>
            <a:ext cx="5365448" cy="3600450"/>
          </a:xfrm>
        </p:spPr>
        <p:txBody>
          <a:bodyPr/>
          <a:lstStyle/>
          <a:p>
            <a:r>
              <a:rPr lang="en-US" b="1" dirty="0"/>
              <a:t>Objective 1:  </a:t>
            </a:r>
            <a:r>
              <a:rPr lang="en-US" dirty="0">
                <a:solidFill>
                  <a:srgbClr val="000000"/>
                </a:solidFill>
                <a:latin typeface="Montserrat"/>
              </a:rPr>
              <a:t>Components and Function</a:t>
            </a:r>
            <a:endParaRPr lang="en-US" b="1" dirty="0"/>
          </a:p>
          <a:p>
            <a:endParaRPr lang="en-US" b="1" dirty="0"/>
          </a:p>
          <a:p>
            <a:r>
              <a:rPr lang="en-US" b="1" dirty="0"/>
              <a:t>The BAC-Pack™ </a:t>
            </a:r>
            <a:r>
              <a:rPr lang="en-US" dirty="0">
                <a:solidFill>
                  <a:schemeClr val="bg1">
                    <a:lumMod val="75000"/>
                  </a:schemeClr>
                </a:solidFill>
              </a:rPr>
              <a:t>Bougie-Aided Cricothyroidotomy-Pack </a:t>
            </a:r>
            <a:r>
              <a:rPr lang="en-US" b="1" dirty="0">
                <a:solidFill>
                  <a:srgbClr val="000000"/>
                </a:solidFill>
              </a:rPr>
              <a:t>is a comprehensive solution that enables the clinician in the performance of a surgical airway in both complex and challenging environments. </a:t>
            </a:r>
            <a:r>
              <a:rPr lang="en-US" dirty="0">
                <a:solidFill>
                  <a:srgbClr val="000000"/>
                </a:solidFill>
              </a:rPr>
              <a:t>The kit is supplied in an easy-to-open, vacuum sealed, red-tabbed package.</a:t>
            </a:r>
          </a:p>
          <a:p>
            <a:endParaRPr lang="en-US" dirty="0">
              <a:solidFill>
                <a:srgbClr val="000000"/>
              </a:solidFill>
            </a:endParaRPr>
          </a:p>
          <a:p>
            <a:r>
              <a:rPr lang="en-US" b="1" dirty="0">
                <a:solidFill>
                  <a:srgbClr val="000000"/>
                </a:solidFill>
              </a:rPr>
              <a:t>Once open the clinician will find </a:t>
            </a:r>
            <a:r>
              <a:rPr lang="en-US" dirty="0">
                <a:solidFill>
                  <a:srgbClr val="000000"/>
                </a:solidFill>
              </a:rPr>
              <a:t>the </a:t>
            </a:r>
            <a:r>
              <a:rPr lang="en-US" b="1" dirty="0">
                <a:solidFill>
                  <a:srgbClr val="000000"/>
                </a:solidFill>
              </a:rPr>
              <a:t>Directions for Use </a:t>
            </a:r>
            <a:r>
              <a:rPr lang="en-US" dirty="0">
                <a:solidFill>
                  <a:schemeClr val="bg1">
                    <a:lumMod val="50000"/>
                  </a:schemeClr>
                </a:solidFill>
              </a:rPr>
              <a:t>(</a:t>
            </a:r>
            <a:r>
              <a:rPr lang="en-US" b="1" i="1" dirty="0">
                <a:solidFill>
                  <a:schemeClr val="bg1">
                    <a:lumMod val="50000"/>
                  </a:schemeClr>
                </a:solidFill>
              </a:rPr>
              <a:t>QUICK </a:t>
            </a:r>
            <a:r>
              <a:rPr lang="en-US" dirty="0">
                <a:solidFill>
                  <a:schemeClr val="bg1">
                    <a:lumMod val="50000"/>
                  </a:schemeClr>
                </a:solidFill>
              </a:rPr>
              <a:t>REFERENCE </a:t>
            </a:r>
            <a:r>
              <a:rPr lang="en-US" b="1" i="1" dirty="0">
                <a:solidFill>
                  <a:schemeClr val="bg1">
                    <a:lumMod val="50000"/>
                  </a:schemeClr>
                </a:solidFill>
              </a:rPr>
              <a:t>GUIDE</a:t>
            </a:r>
            <a:r>
              <a:rPr lang="en-US" dirty="0">
                <a:solidFill>
                  <a:schemeClr val="bg1">
                    <a:lumMod val="50000"/>
                  </a:schemeClr>
                </a:solidFill>
              </a:rPr>
              <a:t>) </a:t>
            </a:r>
            <a:r>
              <a:rPr lang="en-US" b="1" dirty="0"/>
              <a:t>and a rolled </a:t>
            </a:r>
            <a:r>
              <a:rPr lang="en-US" b="1" dirty="0">
                <a:solidFill>
                  <a:srgbClr val="000000"/>
                </a:solidFill>
              </a:rPr>
              <a:t>pouch </a:t>
            </a:r>
            <a:r>
              <a:rPr lang="en-US" dirty="0">
                <a:solidFill>
                  <a:schemeClr val="bg1">
                    <a:lumMod val="50000"/>
                  </a:schemeClr>
                </a:solidFill>
              </a:rPr>
              <a:t>(or situationally expedient procedural tray) </a:t>
            </a:r>
            <a:r>
              <a:rPr lang="en-US" dirty="0">
                <a:solidFill>
                  <a:srgbClr val="000000"/>
                </a:solidFill>
              </a:rPr>
              <a:t>with each component arranged in sequence, as well as retained in their position with an elastic loop.</a:t>
            </a:r>
          </a:p>
          <a:p>
            <a:endParaRPr lang="en-US" dirty="0">
              <a:solidFill>
                <a:srgbClr val="000000"/>
              </a:solidFill>
            </a:endParaRPr>
          </a:p>
          <a:p>
            <a:r>
              <a:rPr lang="en-US" b="1" dirty="0">
                <a:solidFill>
                  <a:srgbClr val="000000"/>
                </a:solidFill>
              </a:rPr>
              <a:t>To open:</a:t>
            </a:r>
          </a:p>
          <a:p>
            <a:endParaRPr lang="en-US" dirty="0">
              <a:solidFill>
                <a:srgbClr val="000000"/>
              </a:solidFill>
            </a:endParaRPr>
          </a:p>
          <a:p>
            <a:pPr marL="228600" indent="-228600">
              <a:buAutoNum type="arabicPeriod"/>
            </a:pPr>
            <a:r>
              <a:rPr lang="en-US" b="1" dirty="0">
                <a:solidFill>
                  <a:srgbClr val="000000"/>
                </a:solidFill>
              </a:rPr>
              <a:t>Grasp pouch above and below red tabs.</a:t>
            </a:r>
          </a:p>
          <a:p>
            <a:pPr marL="228600" indent="-228600">
              <a:buAutoNum type="arabicPeriod"/>
            </a:pPr>
            <a:r>
              <a:rPr lang="en-US" b="1" dirty="0">
                <a:solidFill>
                  <a:srgbClr val="000000"/>
                </a:solidFill>
              </a:rPr>
              <a:t>Tear open pouch.</a:t>
            </a:r>
          </a:p>
          <a:p>
            <a:pPr marL="228600" indent="-228600">
              <a:buAutoNum type="arabicPeriod"/>
            </a:pPr>
            <a:r>
              <a:rPr lang="en-US" b="1" dirty="0">
                <a:solidFill>
                  <a:srgbClr val="000000"/>
                </a:solidFill>
              </a:rPr>
              <a:t>Remove all contents from pouch.</a:t>
            </a:r>
          </a:p>
          <a:p>
            <a:endParaRPr lang="en-US" dirty="0"/>
          </a:p>
        </p:txBody>
      </p:sp>
      <p:sp>
        <p:nvSpPr>
          <p:cNvPr id="4" name="Slide Number Placeholder 3"/>
          <p:cNvSpPr>
            <a:spLocks noGrp="1"/>
          </p:cNvSpPr>
          <p:nvPr>
            <p:ph type="sldNum" sz="quarter" idx="5"/>
          </p:nvPr>
        </p:nvSpPr>
        <p:spPr/>
        <p:txBody>
          <a:bodyPr/>
          <a:lstStyle/>
          <a:p>
            <a:fld id="{E6023C06-E23F-458F-BDFD-AE89A8D7716F}" type="slidenum">
              <a:rPr lang="en-US" smtClean="0"/>
              <a:t>6</a:t>
            </a:fld>
            <a:endParaRPr lang="en-US"/>
          </a:p>
        </p:txBody>
      </p:sp>
    </p:spTree>
    <p:extLst>
      <p:ext uri="{BB962C8B-B14F-4D97-AF65-F5344CB8AC3E}">
        <p14:creationId xmlns:p14="http://schemas.microsoft.com/office/powerpoint/2010/main" val="365338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latin typeface="Montserrat"/>
              </a:rPr>
              <a:t>Objective 1:  </a:t>
            </a:r>
            <a:r>
              <a:rPr lang="en-US" dirty="0">
                <a:solidFill>
                  <a:srgbClr val="000000"/>
                </a:solidFill>
                <a:latin typeface="Montserrat"/>
              </a:rPr>
              <a:t>Components and Function</a:t>
            </a:r>
            <a:endParaRPr lang="en-US" b="1" dirty="0">
              <a:solidFill>
                <a:srgbClr val="000000"/>
              </a:solidFill>
              <a:latin typeface="Montserrat"/>
            </a:endParaRPr>
          </a:p>
          <a:p>
            <a:endParaRPr lang="en-US" b="1" dirty="0">
              <a:solidFill>
                <a:srgbClr val="000000"/>
              </a:solidFill>
              <a:latin typeface="Montserrat"/>
            </a:endParaRPr>
          </a:p>
          <a:p>
            <a:r>
              <a:rPr lang="en-US" b="1" dirty="0">
                <a:solidFill>
                  <a:srgbClr val="000000"/>
                </a:solidFill>
                <a:latin typeface="Montserrat"/>
              </a:rPr>
              <a:t>When the Bac-Pack™ </a:t>
            </a:r>
            <a:r>
              <a:rPr lang="en-US" dirty="0">
                <a:solidFill>
                  <a:schemeClr val="bg1">
                    <a:lumMod val="50000"/>
                  </a:schemeClr>
                </a:solidFill>
                <a:latin typeface="Montserrat"/>
              </a:rPr>
              <a:t>(or field expedient procedural tray) </a:t>
            </a:r>
            <a:r>
              <a:rPr lang="en-US" b="1" dirty="0">
                <a:latin typeface="Montserrat"/>
              </a:rPr>
              <a:t>is open</a:t>
            </a:r>
            <a:r>
              <a:rPr lang="en-US" dirty="0">
                <a:latin typeface="Montserrat"/>
              </a:rPr>
              <a:t>, it will reveal </a:t>
            </a:r>
            <a:r>
              <a:rPr lang="en-US" dirty="0">
                <a:solidFill>
                  <a:srgbClr val="000000"/>
                </a:solidFill>
                <a:latin typeface="Montserrat"/>
              </a:rPr>
              <a:t>each of the components arranged in sequence, as well as retained in their position with an elastic loop.</a:t>
            </a:r>
          </a:p>
          <a:p>
            <a:endParaRPr lang="en-US" dirty="0">
              <a:solidFill>
                <a:srgbClr val="000000"/>
              </a:solidFill>
              <a:latin typeface="Montserrat"/>
            </a:endParaRPr>
          </a:p>
          <a:p>
            <a:r>
              <a:rPr lang="en-US" dirty="0">
                <a:solidFill>
                  <a:srgbClr val="000000"/>
                </a:solidFill>
                <a:latin typeface="Montserrat"/>
              </a:rPr>
              <a:t>To open:</a:t>
            </a:r>
          </a:p>
          <a:p>
            <a:endParaRPr lang="en-US" dirty="0">
              <a:solidFill>
                <a:schemeClr val="bg1">
                  <a:lumMod val="50000"/>
                </a:schemeClr>
              </a:solidFill>
              <a:latin typeface="Montserrat"/>
            </a:endParaRPr>
          </a:p>
          <a:p>
            <a:pPr marL="228600" indent="-228600">
              <a:buAutoNum type="arabicPeriod"/>
            </a:pPr>
            <a:r>
              <a:rPr lang="en-US" b="1" dirty="0">
                <a:solidFill>
                  <a:schemeClr val="bg1">
                    <a:lumMod val="75000"/>
                  </a:schemeClr>
                </a:solidFill>
                <a:latin typeface="Montserrat"/>
              </a:rPr>
              <a:t>Grasp pouch above and below red tabs.</a:t>
            </a:r>
          </a:p>
          <a:p>
            <a:pPr marL="228600" indent="-228600">
              <a:buAutoNum type="arabicPeriod"/>
            </a:pPr>
            <a:r>
              <a:rPr lang="en-US" b="1" dirty="0">
                <a:solidFill>
                  <a:schemeClr val="bg1">
                    <a:lumMod val="75000"/>
                  </a:schemeClr>
                </a:solidFill>
                <a:latin typeface="Montserrat"/>
              </a:rPr>
              <a:t>Tear open pouch.</a:t>
            </a:r>
          </a:p>
          <a:p>
            <a:pPr marL="228600" indent="-228600">
              <a:buAutoNum type="arabicPeriod"/>
            </a:pPr>
            <a:r>
              <a:rPr lang="en-US" b="1" dirty="0">
                <a:solidFill>
                  <a:schemeClr val="bg1">
                    <a:lumMod val="75000"/>
                  </a:schemeClr>
                </a:solidFill>
                <a:latin typeface="Montserrat"/>
              </a:rPr>
              <a:t>Remove all contents from pouch.</a:t>
            </a:r>
          </a:p>
          <a:p>
            <a:pPr marL="228600" indent="-228600">
              <a:buAutoNum type="arabicPeriod"/>
            </a:pPr>
            <a:r>
              <a:rPr lang="en-US" b="1" dirty="0">
                <a:latin typeface="Montserrat"/>
              </a:rPr>
              <a:t>Release elastic band surrounding Pack.</a:t>
            </a:r>
          </a:p>
          <a:p>
            <a:pPr marL="228600" indent="-228600">
              <a:buAutoNum type="arabicPeriod"/>
            </a:pPr>
            <a:r>
              <a:rPr lang="en-US" b="1" dirty="0">
                <a:latin typeface="Montserrat"/>
              </a:rPr>
              <a:t>Flip open pack, exposing surgical airway supplies.</a:t>
            </a:r>
          </a:p>
          <a:p>
            <a:endParaRPr lang="en-US" dirty="0">
              <a:solidFill>
                <a:srgbClr val="000000"/>
              </a:solidFill>
              <a:latin typeface="Montserrat"/>
            </a:endParaRPr>
          </a:p>
          <a:p>
            <a:endParaRPr lang="en-US" dirty="0"/>
          </a:p>
        </p:txBody>
      </p:sp>
      <p:sp>
        <p:nvSpPr>
          <p:cNvPr id="4" name="Slide Number Placeholder 3"/>
          <p:cNvSpPr>
            <a:spLocks noGrp="1"/>
          </p:cNvSpPr>
          <p:nvPr>
            <p:ph type="sldNum" sz="quarter" idx="5"/>
          </p:nvPr>
        </p:nvSpPr>
        <p:spPr/>
        <p:txBody>
          <a:bodyPr/>
          <a:lstStyle/>
          <a:p>
            <a:fld id="{E6023C06-E23F-458F-BDFD-AE89A8D7716F}" type="slidenum">
              <a:rPr lang="en-US" smtClean="0"/>
              <a:t>7</a:t>
            </a:fld>
            <a:endParaRPr lang="en-US"/>
          </a:p>
        </p:txBody>
      </p:sp>
    </p:spTree>
    <p:extLst>
      <p:ext uri="{BB962C8B-B14F-4D97-AF65-F5344CB8AC3E}">
        <p14:creationId xmlns:p14="http://schemas.microsoft.com/office/powerpoint/2010/main" val="2961417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solidFill>
                  <a:srgbClr val="000000"/>
                </a:solidFill>
                <a:latin typeface="Montserrat"/>
              </a:rPr>
              <a:t>Objective 1:  </a:t>
            </a:r>
            <a:r>
              <a:rPr lang="en-US" dirty="0">
                <a:solidFill>
                  <a:srgbClr val="000000"/>
                </a:solidFill>
                <a:latin typeface="Montserrat"/>
              </a:rPr>
              <a:t>Components and Function</a:t>
            </a:r>
            <a:endParaRPr lang="en-US" b="1" dirty="0">
              <a:solidFill>
                <a:srgbClr val="000000"/>
              </a:solidFill>
              <a:latin typeface="Montserrat"/>
            </a:endParaRPr>
          </a:p>
          <a:p>
            <a:endParaRPr lang="en-US" dirty="0">
              <a:solidFill>
                <a:srgbClr val="000000"/>
              </a:solidFill>
              <a:latin typeface="Montserrat"/>
            </a:endParaRPr>
          </a:p>
          <a:p>
            <a:r>
              <a:rPr lang="en-US" dirty="0">
                <a:solidFill>
                  <a:srgbClr val="000000"/>
                </a:solidFill>
                <a:latin typeface="Montserrat"/>
              </a:rPr>
              <a:t>Contents can be pulled from each elastic loop and quickly opened for usage.</a:t>
            </a:r>
          </a:p>
          <a:p>
            <a:endParaRPr lang="en-US" sz="600" dirty="0">
              <a:solidFill>
                <a:srgbClr val="000000"/>
              </a:solidFill>
              <a:latin typeface="Montserrat"/>
            </a:endParaRPr>
          </a:p>
          <a:p>
            <a:r>
              <a:rPr lang="en-US" b="1" dirty="0">
                <a:solidFill>
                  <a:srgbClr val="000000"/>
                </a:solidFill>
                <a:latin typeface="Montserrat"/>
              </a:rPr>
              <a:t>To open:</a:t>
            </a:r>
          </a:p>
          <a:p>
            <a:endParaRPr lang="en-US" sz="600" dirty="0">
              <a:solidFill>
                <a:schemeClr val="bg1">
                  <a:lumMod val="50000"/>
                </a:schemeClr>
              </a:solidFill>
              <a:latin typeface="Montserrat"/>
            </a:endParaRPr>
          </a:p>
          <a:p>
            <a:pPr marL="228600" indent="-228600">
              <a:buAutoNum type="arabicPeriod"/>
            </a:pPr>
            <a:r>
              <a:rPr lang="en-US" b="1" dirty="0">
                <a:solidFill>
                  <a:schemeClr val="bg1">
                    <a:lumMod val="50000"/>
                  </a:schemeClr>
                </a:solidFill>
                <a:latin typeface="Montserrat"/>
              </a:rPr>
              <a:t>Grasp pouch above and below red tabs.</a:t>
            </a:r>
          </a:p>
          <a:p>
            <a:pPr marL="228600" indent="-228600">
              <a:buAutoNum type="arabicPeriod"/>
            </a:pPr>
            <a:r>
              <a:rPr lang="en-US" b="1" dirty="0">
                <a:solidFill>
                  <a:schemeClr val="bg1">
                    <a:lumMod val="50000"/>
                  </a:schemeClr>
                </a:solidFill>
                <a:latin typeface="Montserrat"/>
              </a:rPr>
              <a:t>Tear open.</a:t>
            </a:r>
          </a:p>
          <a:p>
            <a:pPr marL="228600" indent="-228600">
              <a:buAutoNum type="arabicPeriod"/>
            </a:pPr>
            <a:r>
              <a:rPr lang="en-US" b="1" dirty="0">
                <a:solidFill>
                  <a:schemeClr val="bg1">
                    <a:lumMod val="50000"/>
                  </a:schemeClr>
                </a:solidFill>
                <a:latin typeface="Montserrat"/>
              </a:rPr>
              <a:t>Remove contents.</a:t>
            </a:r>
          </a:p>
          <a:p>
            <a:pPr marL="228600" indent="-228600">
              <a:buAutoNum type="arabicPeriod"/>
            </a:pPr>
            <a:r>
              <a:rPr lang="en-US" b="1" dirty="0">
                <a:solidFill>
                  <a:schemeClr val="bg1">
                    <a:lumMod val="50000"/>
                  </a:schemeClr>
                </a:solidFill>
                <a:latin typeface="Montserrat"/>
              </a:rPr>
              <a:t>Release elastic band surrounding Pack.</a:t>
            </a:r>
          </a:p>
          <a:p>
            <a:pPr marL="228600" indent="-228600">
              <a:buAutoNum type="arabicPeriod"/>
            </a:pPr>
            <a:r>
              <a:rPr lang="en-US" b="1" dirty="0">
                <a:solidFill>
                  <a:schemeClr val="bg1">
                    <a:lumMod val="50000"/>
                  </a:schemeClr>
                </a:solidFill>
                <a:latin typeface="Montserrat"/>
              </a:rPr>
              <a:t>Flip open pack, exposing surgical supplies.</a:t>
            </a:r>
          </a:p>
          <a:p>
            <a:pPr marL="228600" indent="-228600">
              <a:buAutoNum type="arabicPeriod"/>
            </a:pPr>
            <a:r>
              <a:rPr lang="en-US" b="1" dirty="0">
                <a:latin typeface="Montserrat"/>
              </a:rPr>
              <a:t>Remove items from their elastic bands and open for immediate use.</a:t>
            </a:r>
          </a:p>
        </p:txBody>
      </p:sp>
      <p:sp>
        <p:nvSpPr>
          <p:cNvPr id="4" name="Slide Number Placeholder 3"/>
          <p:cNvSpPr>
            <a:spLocks noGrp="1"/>
          </p:cNvSpPr>
          <p:nvPr>
            <p:ph type="sldNum" sz="quarter" idx="5"/>
          </p:nvPr>
        </p:nvSpPr>
        <p:spPr/>
        <p:txBody>
          <a:bodyPr/>
          <a:lstStyle/>
          <a:p>
            <a:fld id="{E6023C06-E23F-458F-BDFD-AE89A8D7716F}" type="slidenum">
              <a:rPr lang="en-US" smtClean="0"/>
              <a:t>8</a:t>
            </a:fld>
            <a:endParaRPr lang="en-US"/>
          </a:p>
        </p:txBody>
      </p:sp>
    </p:spTree>
    <p:extLst>
      <p:ext uri="{BB962C8B-B14F-4D97-AF65-F5344CB8AC3E}">
        <p14:creationId xmlns:p14="http://schemas.microsoft.com/office/powerpoint/2010/main" val="1194888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 2:</a:t>
            </a:r>
            <a:r>
              <a:rPr lang="en-US" dirty="0"/>
              <a:t>  Indications and Contraindication</a:t>
            </a:r>
          </a:p>
          <a:p>
            <a:endParaRPr lang="en-US" dirty="0"/>
          </a:p>
          <a:p>
            <a:r>
              <a:rPr lang="en-US" b="1" dirty="0"/>
              <a:t>Indications:</a:t>
            </a:r>
          </a:p>
          <a:p>
            <a:pPr marL="171450" indent="-171450">
              <a:buFont typeface="Arial" panose="020B0604020202020204" pitchFamily="34" charset="0"/>
              <a:buChar char="•"/>
            </a:pPr>
            <a:endParaRPr lang="en-US" dirty="0"/>
          </a:p>
          <a:p>
            <a:pPr marL="171450" indent="-171450" defTabSz="685800">
              <a:buFont typeface="Arial" panose="020B0604020202020204" pitchFamily="34" charset="0"/>
              <a:buChar char="•"/>
              <a:defRPr/>
            </a:pPr>
            <a:r>
              <a:rPr lang="en-US" dirty="0"/>
              <a:t>all ventilation attempts are unsuccessful </a:t>
            </a:r>
          </a:p>
          <a:p>
            <a:pPr marL="171450" indent="-171450" defTabSz="685800">
              <a:buFont typeface="Arial" panose="020B0604020202020204" pitchFamily="34" charset="0"/>
              <a:buChar char="•"/>
              <a:defRPr/>
            </a:pPr>
            <a:r>
              <a:rPr lang="en-US" dirty="0"/>
              <a:t>airway obstruction cannot be relieved</a:t>
            </a:r>
          </a:p>
          <a:p>
            <a:pPr marL="171450" indent="-171450" defTabSz="685800">
              <a:buFont typeface="Arial" panose="020B0604020202020204" pitchFamily="34" charset="0"/>
              <a:buChar char="•"/>
              <a:defRPr/>
            </a:pPr>
            <a:r>
              <a:rPr lang="en-US" dirty="0"/>
              <a:t>maxillofacial trauma </a:t>
            </a:r>
            <a:r>
              <a:rPr lang="en-US" sz="1100" dirty="0">
                <a:solidFill>
                  <a:schemeClr val="bg1">
                    <a:lumMod val="65000"/>
                  </a:schemeClr>
                </a:solidFill>
              </a:rPr>
              <a:t>(or like presentation) </a:t>
            </a:r>
            <a:r>
              <a:rPr lang="en-US" dirty="0"/>
              <a:t>prevents non-surgical approach</a:t>
            </a:r>
          </a:p>
          <a:p>
            <a:pPr marL="171450" indent="-171450" defTabSz="685800">
              <a:buFont typeface="Arial" panose="020B0604020202020204" pitchFamily="34" charset="0"/>
              <a:buChar char="•"/>
              <a:defRPr/>
            </a:pPr>
            <a:r>
              <a:rPr lang="en-US" dirty="0"/>
              <a:t>loss of airway is imminent without secure ventilation option </a:t>
            </a:r>
          </a:p>
          <a:p>
            <a:endParaRPr lang="en-US" dirty="0"/>
          </a:p>
          <a:p>
            <a:r>
              <a:rPr lang="en-US" b="1" dirty="0"/>
              <a:t>Contraindication:</a:t>
            </a:r>
          </a:p>
          <a:p>
            <a:endParaRPr lang="en-US" b="1" dirty="0"/>
          </a:p>
          <a:p>
            <a:pPr marL="171450" indent="-171450">
              <a:buFont typeface="Arial" panose="020B0604020202020204" pitchFamily="34" charset="0"/>
              <a:buChar char="•"/>
            </a:pPr>
            <a:r>
              <a:rPr lang="en-US" dirty="0"/>
              <a:t>patient can be ventilated by any method other than a surgical airway</a:t>
            </a:r>
          </a:p>
        </p:txBody>
      </p:sp>
      <p:sp>
        <p:nvSpPr>
          <p:cNvPr id="4" name="Slide Number Placeholder 3"/>
          <p:cNvSpPr>
            <a:spLocks noGrp="1"/>
          </p:cNvSpPr>
          <p:nvPr>
            <p:ph type="sldNum" sz="quarter" idx="10"/>
          </p:nvPr>
        </p:nvSpPr>
        <p:spPr/>
        <p:txBody>
          <a:bodyPr/>
          <a:lstStyle/>
          <a:p>
            <a:fld id="{E6023C06-E23F-458F-BDFD-AE89A8D7716F}" type="slidenum">
              <a:rPr lang="en-US" smtClean="0"/>
              <a:t>9</a:t>
            </a:fld>
            <a:endParaRPr lang="en-US"/>
          </a:p>
        </p:txBody>
      </p:sp>
    </p:spTree>
    <p:extLst>
      <p:ext uri="{BB962C8B-B14F-4D97-AF65-F5344CB8AC3E}">
        <p14:creationId xmlns:p14="http://schemas.microsoft.com/office/powerpoint/2010/main" val="3744429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 Placeholder 3"/>
          <p:cNvSpPr>
            <a:spLocks noGrp="1"/>
          </p:cNvSpPr>
          <p:nvPr>
            <p:ph type="body" sz="quarter" idx="10" hasCustomPrompt="1"/>
          </p:nvPr>
        </p:nvSpPr>
        <p:spPr>
          <a:xfrm>
            <a:off x="3190087" y="4021874"/>
            <a:ext cx="4514004" cy="323245"/>
          </a:xfrm>
          <a:prstGeom prst="rect">
            <a:avLst/>
          </a:prstGeom>
        </p:spPr>
        <p:txBody>
          <a:bodyPr lIns="0" rIns="0"/>
          <a:lstStyle>
            <a:lvl1pPr marL="0" indent="0" algn="r" rtl="0">
              <a:buNone/>
              <a:defRPr sz="1800">
                <a:solidFill>
                  <a:schemeClr val="bg1"/>
                </a:solidFill>
              </a:defRPr>
            </a:lvl1pPr>
          </a:lstStyle>
          <a:p>
            <a:pPr lvl="0"/>
            <a:r>
              <a:rPr lang="en-US" sz="2400" dirty="0"/>
              <a:t>Presentation Title</a:t>
            </a:r>
            <a:endParaRPr lang="en-US" dirty="0"/>
          </a:p>
        </p:txBody>
      </p:sp>
      <p:sp>
        <p:nvSpPr>
          <p:cNvPr id="8" name="Text Placeholder 3"/>
          <p:cNvSpPr>
            <a:spLocks noGrp="1"/>
          </p:cNvSpPr>
          <p:nvPr>
            <p:ph type="body" sz="quarter" idx="11" hasCustomPrompt="1"/>
          </p:nvPr>
        </p:nvSpPr>
        <p:spPr>
          <a:xfrm>
            <a:off x="4189365" y="4343611"/>
            <a:ext cx="3514725" cy="317767"/>
          </a:xfrm>
          <a:prstGeom prst="rect">
            <a:avLst/>
          </a:prstGeom>
        </p:spPr>
        <p:txBody>
          <a:bodyPr lIns="0" rIns="0"/>
          <a:lstStyle>
            <a:lvl1pPr marL="0" indent="0" algn="r" rtl="0">
              <a:buNone/>
              <a:defRPr sz="1800">
                <a:solidFill>
                  <a:schemeClr val="bg1"/>
                </a:solidFill>
              </a:defRPr>
            </a:lvl1pPr>
          </a:lstStyle>
          <a:p>
            <a:pPr lvl="0"/>
            <a:r>
              <a:rPr lang="en-US" sz="2400" dirty="0"/>
              <a:t>Date</a:t>
            </a:r>
            <a:endParaRPr lang="en-US" dirty="0"/>
          </a:p>
        </p:txBody>
      </p:sp>
      <p:sp>
        <p:nvSpPr>
          <p:cNvPr id="9" name="Slide Number Placeholder 5"/>
          <p:cNvSpPr>
            <a:spLocks noGrp="1"/>
          </p:cNvSpPr>
          <p:nvPr>
            <p:ph type="sldNum" sz="quarter" idx="4"/>
          </p:nvPr>
        </p:nvSpPr>
        <p:spPr>
          <a:xfrm>
            <a:off x="-1247657" y="106212"/>
            <a:ext cx="564166" cy="531299"/>
          </a:xfrm>
          <a:prstGeom prst="rect">
            <a:avLst/>
          </a:prstGeom>
          <a:solidFill>
            <a:srgbClr val="9E0B0F"/>
          </a:solidFill>
        </p:spPr>
        <p:txBody>
          <a:bodyPr vert="horz" wrap="squar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91">
              <a:defRPr/>
            </a:pPr>
            <a:r>
              <a:rPr lang="en-US" dirty="0">
                <a:solidFill>
                  <a:prstClr val="white"/>
                </a:solidFill>
              </a:rPr>
              <a:t>R 158</a:t>
            </a:r>
          </a:p>
          <a:p>
            <a:pPr defTabSz="342891">
              <a:defRPr/>
            </a:pPr>
            <a:r>
              <a:rPr lang="en-US" dirty="0">
                <a:solidFill>
                  <a:prstClr val="white"/>
                </a:solidFill>
              </a:rPr>
              <a:t>G 11</a:t>
            </a:r>
          </a:p>
          <a:p>
            <a:pPr defTabSz="342891">
              <a:defRPr/>
            </a:pPr>
            <a:r>
              <a:rPr lang="en-US" dirty="0">
                <a:solidFill>
                  <a:prstClr val="white"/>
                </a:solidFill>
              </a:rPr>
              <a:t>B 15</a:t>
            </a:r>
          </a:p>
        </p:txBody>
      </p:sp>
    </p:spTree>
    <p:extLst>
      <p:ext uri="{BB962C8B-B14F-4D97-AF65-F5344CB8AC3E}">
        <p14:creationId xmlns:p14="http://schemas.microsoft.com/office/powerpoint/2010/main" val="175674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p:txBody>
      </p:sp>
      <p:sp>
        <p:nvSpPr>
          <p:cNvPr id="4" name="Media Placeholder 3"/>
          <p:cNvSpPr>
            <a:spLocks noGrp="1"/>
          </p:cNvSpPr>
          <p:nvPr>
            <p:ph type="media" sz="quarter" idx="12" hasCustomPrompt="1"/>
          </p:nvPr>
        </p:nvSpPr>
        <p:spPr>
          <a:xfrm>
            <a:off x="1028700" y="959051"/>
            <a:ext cx="7086600" cy="3225404"/>
          </a:xfrm>
          <a:prstGeom prst="rect">
            <a:avLst/>
          </a:prstGeom>
        </p:spPr>
        <p:txBody>
          <a:bodyPr/>
          <a:lstStyle>
            <a:lvl1pPr>
              <a:defRPr/>
            </a:lvl1pPr>
          </a:lstStyle>
          <a:p>
            <a:r>
              <a:rPr lang="en-US" dirty="0"/>
              <a:t>Video</a:t>
            </a:r>
          </a:p>
        </p:txBody>
      </p:sp>
      <p:sp>
        <p:nvSpPr>
          <p:cNvPr id="10" name="Title 1"/>
          <p:cNvSpPr>
            <a:spLocks noGrp="1"/>
          </p:cNvSpPr>
          <p:nvPr>
            <p:ph type="title"/>
          </p:nvPr>
        </p:nvSpPr>
        <p:spPr>
          <a:xfrm>
            <a:off x="632832" y="182879"/>
            <a:ext cx="7886700" cy="426769"/>
          </a:xfrm>
          <a:prstGeom prst="rect">
            <a:avLst/>
          </a:prstGeom>
        </p:spPr>
        <p:txBody>
          <a:bodyPr/>
          <a:lstStyle>
            <a:lvl1pPr>
              <a:defRPr sz="2400" b="1">
                <a:latin typeface="+mn-lt"/>
              </a:defRPr>
            </a:lvl1pPr>
          </a:lstStyle>
          <a:p>
            <a:r>
              <a:rPr lang="en-US" dirty="0"/>
              <a:t>Click to edit Master title style</a:t>
            </a:r>
          </a:p>
        </p:txBody>
      </p:sp>
      <p:sp>
        <p:nvSpPr>
          <p:cNvPr id="12" name="Slide Number Placeholder 5"/>
          <p:cNvSpPr>
            <a:spLocks noGrp="1"/>
          </p:cNvSpPr>
          <p:nvPr>
            <p:ph type="sldNum" sz="quarter" idx="4"/>
          </p:nvPr>
        </p:nvSpPr>
        <p:spPr>
          <a:xfrm>
            <a:off x="8450256"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91">
              <a:defRPr/>
            </a:pPr>
            <a:fld id="{2FED3E49-FDCD-5D46-88C6-CE1FDFB21B04}" type="slidenum">
              <a:rPr lang="en-US" smtClean="0">
                <a:solidFill>
                  <a:prstClr val="white"/>
                </a:solidFill>
              </a:rPr>
              <a:pPr defTabSz="342891">
                <a:defRPr/>
              </a:pPr>
              <a:t>‹#›</a:t>
            </a:fld>
            <a:endParaRPr lang="en-US" dirty="0">
              <a:solidFill>
                <a:prstClr val="white"/>
              </a:solidFill>
            </a:endParaRPr>
          </a:p>
        </p:txBody>
      </p:sp>
    </p:spTree>
    <p:extLst>
      <p:ext uri="{BB962C8B-B14F-4D97-AF65-F5344CB8AC3E}">
        <p14:creationId xmlns:p14="http://schemas.microsoft.com/office/powerpoint/2010/main" val="303974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9" name="Title 1"/>
          <p:cNvSpPr>
            <a:spLocks noGrp="1"/>
          </p:cNvSpPr>
          <p:nvPr>
            <p:ph type="title"/>
          </p:nvPr>
        </p:nvSpPr>
        <p:spPr>
          <a:xfrm>
            <a:off x="632832" y="182879"/>
            <a:ext cx="7886700" cy="426769"/>
          </a:xfrm>
          <a:prstGeom prst="rect">
            <a:avLst/>
          </a:prstGeom>
        </p:spPr>
        <p:txBody>
          <a:bodyPr/>
          <a:lstStyle>
            <a:lvl1pPr>
              <a:defRPr sz="2400" b="1">
                <a:latin typeface="+mn-lt"/>
              </a:defRPr>
            </a:lvl1pPr>
          </a:lstStyle>
          <a:p>
            <a:r>
              <a:rPr lang="en-US" dirty="0"/>
              <a:t>Click to edit Master title style</a:t>
            </a:r>
          </a:p>
        </p:txBody>
      </p:sp>
      <p:sp>
        <p:nvSpPr>
          <p:cNvPr id="11" name="Slide Number Placeholder 5"/>
          <p:cNvSpPr>
            <a:spLocks noGrp="1"/>
          </p:cNvSpPr>
          <p:nvPr>
            <p:ph type="sldNum" sz="quarter" idx="4"/>
          </p:nvPr>
        </p:nvSpPr>
        <p:spPr>
          <a:xfrm>
            <a:off x="8450256"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91">
              <a:defRPr/>
            </a:pPr>
            <a:fld id="{2FED3E49-FDCD-5D46-88C6-CE1FDFB21B04}" type="slidenum">
              <a:rPr lang="en-US" smtClean="0">
                <a:solidFill>
                  <a:prstClr val="white"/>
                </a:solidFill>
              </a:rPr>
              <a:pPr defTabSz="342891">
                <a:defRPr/>
              </a:pPr>
              <a:t>‹#›</a:t>
            </a:fld>
            <a:endParaRPr lang="en-US" dirty="0">
              <a:solidFill>
                <a:prstClr val="white"/>
              </a:solidFill>
            </a:endParaRPr>
          </a:p>
        </p:txBody>
      </p:sp>
    </p:spTree>
    <p:extLst>
      <p:ext uri="{BB962C8B-B14F-4D97-AF65-F5344CB8AC3E}">
        <p14:creationId xmlns:p14="http://schemas.microsoft.com/office/powerpoint/2010/main" val="116109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4E81A-C6ED-4B37-9247-E323036DA67E}" type="datetimeFigureOut">
              <a:rPr lang="en-US" smtClean="0">
                <a:solidFill>
                  <a:prstClr val="black">
                    <a:tint val="75000"/>
                  </a:prstClr>
                </a:solidFill>
              </a:rPr>
              <a:pPr/>
              <a:t>12/7/2018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70EFEC-7D58-4A50-9E45-74A77DEDE5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148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5DEF6B-1E9F-46F8-B734-B311F6C8FBB4}" type="datetimeFigureOut">
              <a:rPr lang="en-US" smtClean="0">
                <a:solidFill>
                  <a:prstClr val="black">
                    <a:tint val="75000"/>
                  </a:prstClr>
                </a:solidFill>
              </a:rPr>
              <a:pPr/>
              <a:t>12/7/2018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D576FE-FE6A-40DC-BEF1-0717A9A12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970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DEF6B-1E9F-46F8-B734-B311F6C8FBB4}" type="datetimeFigureOut">
              <a:rPr lang="en-US" smtClean="0">
                <a:solidFill>
                  <a:prstClr val="black">
                    <a:tint val="75000"/>
                  </a:prstClr>
                </a:solidFill>
              </a:rPr>
              <a:pPr/>
              <a:t>12/7/2018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D576FE-FE6A-40DC-BEF1-0717A9A12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163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5DEF6B-1E9F-46F8-B734-B311F6C8FBB4}" type="datetimeFigureOut">
              <a:rPr lang="en-US" smtClean="0">
                <a:solidFill>
                  <a:prstClr val="black">
                    <a:tint val="75000"/>
                  </a:prstClr>
                </a:solidFill>
              </a:rPr>
              <a:pPr/>
              <a:t>12/7/2018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D576FE-FE6A-40DC-BEF1-0717A9A12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360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5DEF6B-1E9F-46F8-B734-B311F6C8FBB4}" type="datetimeFigureOut">
              <a:rPr lang="en-US" smtClean="0">
                <a:solidFill>
                  <a:prstClr val="black">
                    <a:tint val="75000"/>
                  </a:prstClr>
                </a:solidFill>
              </a:rPr>
              <a:pPr/>
              <a:t>12/7/2018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D576FE-FE6A-40DC-BEF1-0717A9A12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672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5DEF6B-1E9F-46F8-B734-B311F6C8FBB4}" type="datetimeFigureOut">
              <a:rPr lang="en-US" smtClean="0">
                <a:solidFill>
                  <a:prstClr val="black">
                    <a:tint val="75000"/>
                  </a:prstClr>
                </a:solidFill>
              </a:rPr>
              <a:pPr/>
              <a:t>12/7/2018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D576FE-FE6A-40DC-BEF1-0717A9A12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812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5DEF6B-1E9F-46F8-B734-B311F6C8FBB4}" type="datetimeFigureOut">
              <a:rPr lang="en-US" smtClean="0">
                <a:solidFill>
                  <a:prstClr val="black">
                    <a:tint val="75000"/>
                  </a:prstClr>
                </a:solidFill>
              </a:rPr>
              <a:pPr/>
              <a:t>12/7/2018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D576FE-FE6A-40DC-BEF1-0717A9A12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643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DEF6B-1E9F-46F8-B734-B311F6C8FBB4}" type="datetimeFigureOut">
              <a:rPr lang="en-US" smtClean="0">
                <a:solidFill>
                  <a:prstClr val="black">
                    <a:tint val="75000"/>
                  </a:prstClr>
                </a:solidFill>
              </a:rPr>
              <a:pPr/>
              <a:t>12/7/2018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D576FE-FE6A-40DC-BEF1-0717A9A12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9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Simple text with NAR log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4517" y="1223182"/>
            <a:ext cx="2648777" cy="2660073"/>
          </a:xfrm>
          <a:prstGeom prst="rect">
            <a:avLst/>
          </a:prstGeom>
        </p:spPr>
      </p:pic>
      <p:sp>
        <p:nvSpPr>
          <p:cNvPr id="9" name="Title 1"/>
          <p:cNvSpPr>
            <a:spLocks noGrp="1"/>
          </p:cNvSpPr>
          <p:nvPr>
            <p:ph type="title"/>
          </p:nvPr>
        </p:nvSpPr>
        <p:spPr>
          <a:xfrm>
            <a:off x="632832" y="182879"/>
            <a:ext cx="7886700" cy="426769"/>
          </a:xfrm>
          <a:prstGeom prst="rect">
            <a:avLst/>
          </a:prstGeom>
        </p:spPr>
        <p:txBody>
          <a:bodyPr/>
          <a:lstStyle>
            <a:lvl1pPr>
              <a:defRPr sz="2400" b="1">
                <a:latin typeface="+mn-lt"/>
              </a:defRPr>
            </a:lvl1pPr>
          </a:lstStyle>
          <a:p>
            <a:r>
              <a:rPr lang="en-US" dirty="0"/>
              <a:t>Click to edit Master title style</a:t>
            </a:r>
          </a:p>
        </p:txBody>
      </p:sp>
      <p:sp>
        <p:nvSpPr>
          <p:cNvPr id="14" name="Text Placeholder 7"/>
          <p:cNvSpPr>
            <a:spLocks noGrp="1"/>
          </p:cNvSpPr>
          <p:nvPr>
            <p:ph type="body" sz="quarter" idx="12" hasCustomPrompt="1"/>
          </p:nvPr>
        </p:nvSpPr>
        <p:spPr>
          <a:xfrm>
            <a:off x="628650" y="1287899"/>
            <a:ext cx="3698023" cy="2851150"/>
          </a:xfrm>
          <a:prstGeom prst="rect">
            <a:avLst/>
          </a:prstGeom>
        </p:spPr>
        <p:txBody>
          <a:bodyPr/>
          <a:lstStyle>
            <a:lvl1pPr marL="0" indent="0">
              <a:buNone/>
              <a:defRPr sz="1800" b="0" baseline="0"/>
            </a:lvl1pPr>
          </a:lstStyle>
          <a:p>
            <a:pPr lvl="0"/>
            <a:r>
              <a:rPr lang="en-US" dirty="0"/>
              <a:t>Place text here</a:t>
            </a:r>
          </a:p>
        </p:txBody>
      </p:sp>
      <p:sp>
        <p:nvSpPr>
          <p:cNvPr id="15" name="Text Placeholder 7"/>
          <p:cNvSpPr>
            <a:spLocks noGrp="1"/>
          </p:cNvSpPr>
          <p:nvPr>
            <p:ph type="body" sz="quarter" idx="13" hasCustomPrompt="1"/>
          </p:nvPr>
        </p:nvSpPr>
        <p:spPr>
          <a:xfrm>
            <a:off x="628650" y="928652"/>
            <a:ext cx="3698023" cy="308445"/>
          </a:xfrm>
          <a:prstGeom prst="rect">
            <a:avLst/>
          </a:prstGeom>
        </p:spPr>
        <p:txBody>
          <a:bodyPr/>
          <a:lstStyle>
            <a:lvl1pPr marL="0" indent="0">
              <a:buNone/>
              <a:defRPr sz="2000" b="1" baseline="0"/>
            </a:lvl1pPr>
          </a:lstStyle>
          <a:p>
            <a:pPr lvl="0"/>
            <a:r>
              <a:rPr lang="en-US" dirty="0"/>
              <a:t>Place text here</a:t>
            </a:r>
          </a:p>
        </p:txBody>
      </p:sp>
      <p:sp>
        <p:nvSpPr>
          <p:cNvPr id="16" name="Slide Number Placeholder 5"/>
          <p:cNvSpPr>
            <a:spLocks noGrp="1"/>
          </p:cNvSpPr>
          <p:nvPr>
            <p:ph type="sldNum" sz="quarter" idx="4"/>
          </p:nvPr>
        </p:nvSpPr>
        <p:spPr>
          <a:xfrm>
            <a:off x="8450256"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91">
              <a:defRPr/>
            </a:pPr>
            <a:fld id="{2FED3E49-FDCD-5D46-88C6-CE1FDFB21B04}" type="slidenum">
              <a:rPr lang="en-US" smtClean="0">
                <a:solidFill>
                  <a:prstClr val="white"/>
                </a:solidFill>
              </a:rPr>
              <a:pPr defTabSz="342891">
                <a:defRPr/>
              </a:pPr>
              <a:t>‹#›</a:t>
            </a:fld>
            <a:endParaRPr lang="en-US" dirty="0">
              <a:solidFill>
                <a:prstClr val="white"/>
              </a:solidFill>
            </a:endParaRPr>
          </a:p>
        </p:txBody>
      </p:sp>
    </p:spTree>
    <p:extLst>
      <p:ext uri="{BB962C8B-B14F-4D97-AF65-F5344CB8AC3E}">
        <p14:creationId xmlns:p14="http://schemas.microsoft.com/office/powerpoint/2010/main" val="1864932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65DEF6B-1E9F-46F8-B734-B311F6C8FBB4}" type="datetimeFigureOut">
              <a:rPr lang="en-US" smtClean="0">
                <a:solidFill>
                  <a:prstClr val="black">
                    <a:tint val="75000"/>
                  </a:prstClr>
                </a:solidFill>
              </a:rPr>
              <a:pPr/>
              <a:t>12/7/2018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D576FE-FE6A-40DC-BEF1-0717A9A12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219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65DEF6B-1E9F-46F8-B734-B311F6C8FBB4}" type="datetimeFigureOut">
              <a:rPr lang="en-US" smtClean="0">
                <a:solidFill>
                  <a:prstClr val="black">
                    <a:tint val="75000"/>
                  </a:prstClr>
                </a:solidFill>
              </a:rPr>
              <a:pPr/>
              <a:t>12/7/2018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D576FE-FE6A-40DC-BEF1-0717A9A12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746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DEF6B-1E9F-46F8-B734-B311F6C8FBB4}" type="datetimeFigureOut">
              <a:rPr lang="en-US" smtClean="0">
                <a:solidFill>
                  <a:prstClr val="black">
                    <a:tint val="75000"/>
                  </a:prstClr>
                </a:solidFill>
              </a:rPr>
              <a:pPr/>
              <a:t>12/7/2018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D576FE-FE6A-40DC-BEF1-0717A9A12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117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DEF6B-1E9F-46F8-B734-B311F6C8FBB4}" type="datetimeFigureOut">
              <a:rPr lang="en-US" smtClean="0">
                <a:solidFill>
                  <a:prstClr val="black">
                    <a:tint val="75000"/>
                  </a:prstClr>
                </a:solidFill>
              </a:rPr>
              <a:pPr/>
              <a:t>12/7/2018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D576FE-FE6A-40DC-BEF1-0717A9A12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636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 Placeholder 3"/>
          <p:cNvSpPr>
            <a:spLocks noGrp="1"/>
          </p:cNvSpPr>
          <p:nvPr>
            <p:ph type="body" sz="quarter" idx="10" hasCustomPrompt="1"/>
          </p:nvPr>
        </p:nvSpPr>
        <p:spPr>
          <a:xfrm>
            <a:off x="3190087" y="4021875"/>
            <a:ext cx="4514004" cy="323245"/>
          </a:xfrm>
          <a:prstGeom prst="rect">
            <a:avLst/>
          </a:prstGeom>
        </p:spPr>
        <p:txBody>
          <a:bodyPr lIns="0" rIns="0"/>
          <a:lstStyle>
            <a:lvl1pPr marL="0" indent="0" algn="r" rtl="0">
              <a:buNone/>
              <a:defRPr sz="1800">
                <a:solidFill>
                  <a:schemeClr val="bg1"/>
                </a:solidFill>
              </a:defRPr>
            </a:lvl1pPr>
          </a:lstStyle>
          <a:p>
            <a:pPr lvl="0"/>
            <a:r>
              <a:rPr lang="en-US" sz="2400" dirty="0"/>
              <a:t>Presentation Title</a:t>
            </a:r>
            <a:endParaRPr lang="en-US" dirty="0"/>
          </a:p>
        </p:txBody>
      </p:sp>
      <p:sp>
        <p:nvSpPr>
          <p:cNvPr id="8" name="Text Placeholder 3"/>
          <p:cNvSpPr>
            <a:spLocks noGrp="1"/>
          </p:cNvSpPr>
          <p:nvPr>
            <p:ph type="body" sz="quarter" idx="11" hasCustomPrompt="1"/>
          </p:nvPr>
        </p:nvSpPr>
        <p:spPr>
          <a:xfrm>
            <a:off x="4189366" y="4343612"/>
            <a:ext cx="3514725" cy="317767"/>
          </a:xfrm>
          <a:prstGeom prst="rect">
            <a:avLst/>
          </a:prstGeom>
        </p:spPr>
        <p:txBody>
          <a:bodyPr lIns="0" rIns="0"/>
          <a:lstStyle>
            <a:lvl1pPr marL="0" indent="0" algn="r" rtl="0">
              <a:buNone/>
              <a:defRPr sz="1800">
                <a:solidFill>
                  <a:schemeClr val="bg1"/>
                </a:solidFill>
              </a:defRPr>
            </a:lvl1pPr>
          </a:lstStyle>
          <a:p>
            <a:pPr lvl="0"/>
            <a:r>
              <a:rPr lang="en-US" sz="2400" dirty="0"/>
              <a:t>Date</a:t>
            </a:r>
            <a:endParaRPr lang="en-US" dirty="0"/>
          </a:p>
        </p:txBody>
      </p:sp>
      <p:sp>
        <p:nvSpPr>
          <p:cNvPr id="9" name="Slide Number Placeholder 5"/>
          <p:cNvSpPr>
            <a:spLocks noGrp="1"/>
          </p:cNvSpPr>
          <p:nvPr>
            <p:ph type="sldNum" sz="quarter" idx="4"/>
          </p:nvPr>
        </p:nvSpPr>
        <p:spPr>
          <a:xfrm>
            <a:off x="-1247657" y="106213"/>
            <a:ext cx="564166" cy="531299"/>
          </a:xfrm>
          <a:prstGeom prst="rect">
            <a:avLst/>
          </a:prstGeom>
          <a:solidFill>
            <a:srgbClr val="9E0B0F"/>
          </a:solidFill>
        </p:spPr>
        <p:txBody>
          <a:bodyPr vert="horz" wrap="squar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83">
              <a:defRPr/>
            </a:pPr>
            <a:r>
              <a:rPr lang="en-US">
                <a:solidFill>
                  <a:prstClr val="white"/>
                </a:solidFill>
              </a:rPr>
              <a:t>R 158</a:t>
            </a:r>
          </a:p>
          <a:p>
            <a:pPr defTabSz="342883">
              <a:defRPr/>
            </a:pPr>
            <a:r>
              <a:rPr lang="en-US">
                <a:solidFill>
                  <a:prstClr val="white"/>
                </a:solidFill>
              </a:rPr>
              <a:t>G 11</a:t>
            </a:r>
          </a:p>
          <a:p>
            <a:pPr defTabSz="342883">
              <a:defRPr/>
            </a:pPr>
            <a:r>
              <a:rPr lang="en-US">
                <a:solidFill>
                  <a:prstClr val="white"/>
                </a:solidFill>
              </a:rPr>
              <a:t>B 15</a:t>
            </a:r>
            <a:endParaRPr lang="en-US" dirty="0">
              <a:solidFill>
                <a:prstClr val="white"/>
              </a:solidFill>
            </a:endParaRPr>
          </a:p>
        </p:txBody>
      </p:sp>
    </p:spTree>
    <p:extLst>
      <p:ext uri="{BB962C8B-B14F-4D97-AF65-F5344CB8AC3E}">
        <p14:creationId xmlns:p14="http://schemas.microsoft.com/office/powerpoint/2010/main" val="517183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Simple text with NAR log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4518" y="1223183"/>
            <a:ext cx="2648777" cy="2660073"/>
          </a:xfrm>
          <a:prstGeom prst="rect">
            <a:avLst/>
          </a:prstGeom>
        </p:spPr>
      </p:pic>
      <p:sp>
        <p:nvSpPr>
          <p:cNvPr id="9" name="Title 1"/>
          <p:cNvSpPr>
            <a:spLocks noGrp="1"/>
          </p:cNvSpPr>
          <p:nvPr>
            <p:ph type="title"/>
          </p:nvPr>
        </p:nvSpPr>
        <p:spPr>
          <a:xfrm>
            <a:off x="632832" y="182880"/>
            <a:ext cx="7886700" cy="426769"/>
          </a:xfrm>
          <a:prstGeom prst="rect">
            <a:avLst/>
          </a:prstGeom>
        </p:spPr>
        <p:txBody>
          <a:bodyPr/>
          <a:lstStyle>
            <a:lvl1pPr>
              <a:defRPr sz="2400" b="1">
                <a:latin typeface="+mn-lt"/>
              </a:defRPr>
            </a:lvl1pPr>
          </a:lstStyle>
          <a:p>
            <a:r>
              <a:rPr lang="en-US" dirty="0"/>
              <a:t>Click to edit Master title style</a:t>
            </a:r>
          </a:p>
        </p:txBody>
      </p:sp>
      <p:sp>
        <p:nvSpPr>
          <p:cNvPr id="14" name="Text Placeholder 7"/>
          <p:cNvSpPr>
            <a:spLocks noGrp="1"/>
          </p:cNvSpPr>
          <p:nvPr>
            <p:ph type="body" sz="quarter" idx="12" hasCustomPrompt="1"/>
          </p:nvPr>
        </p:nvSpPr>
        <p:spPr>
          <a:xfrm>
            <a:off x="628651" y="1287900"/>
            <a:ext cx="3698023" cy="2851150"/>
          </a:xfrm>
          <a:prstGeom prst="rect">
            <a:avLst/>
          </a:prstGeom>
        </p:spPr>
        <p:txBody>
          <a:bodyPr/>
          <a:lstStyle>
            <a:lvl1pPr marL="0" indent="0">
              <a:buNone/>
              <a:defRPr sz="1800" b="0" baseline="0"/>
            </a:lvl1pPr>
          </a:lstStyle>
          <a:p>
            <a:pPr lvl="0"/>
            <a:r>
              <a:rPr lang="en-US" dirty="0"/>
              <a:t>Place text here</a:t>
            </a:r>
          </a:p>
        </p:txBody>
      </p:sp>
      <p:sp>
        <p:nvSpPr>
          <p:cNvPr id="15" name="Text Placeholder 7"/>
          <p:cNvSpPr>
            <a:spLocks noGrp="1"/>
          </p:cNvSpPr>
          <p:nvPr>
            <p:ph type="body" sz="quarter" idx="13" hasCustomPrompt="1"/>
          </p:nvPr>
        </p:nvSpPr>
        <p:spPr>
          <a:xfrm>
            <a:off x="628651" y="928652"/>
            <a:ext cx="3698023" cy="308445"/>
          </a:xfrm>
          <a:prstGeom prst="rect">
            <a:avLst/>
          </a:prstGeom>
        </p:spPr>
        <p:txBody>
          <a:bodyPr/>
          <a:lstStyle>
            <a:lvl1pPr marL="0" indent="0">
              <a:buNone/>
              <a:defRPr sz="2000" b="1" baseline="0"/>
            </a:lvl1pPr>
          </a:lstStyle>
          <a:p>
            <a:pPr lvl="0"/>
            <a:r>
              <a:rPr lang="en-US" dirty="0"/>
              <a:t>Place text here</a:t>
            </a:r>
          </a:p>
        </p:txBody>
      </p:sp>
      <p:sp>
        <p:nvSpPr>
          <p:cNvPr id="16" name="Slide Number Placeholder 5"/>
          <p:cNvSpPr>
            <a:spLocks noGrp="1"/>
          </p:cNvSpPr>
          <p:nvPr>
            <p:ph type="sldNum" sz="quarter" idx="4"/>
          </p:nvPr>
        </p:nvSpPr>
        <p:spPr>
          <a:xfrm>
            <a:off x="8450258"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83">
              <a:defRPr/>
            </a:pPr>
            <a:fld id="{2FED3E49-FDCD-5D46-88C6-CE1FDFB21B04}" type="slidenum">
              <a:rPr lang="en-US" smtClean="0">
                <a:solidFill>
                  <a:prstClr val="white"/>
                </a:solidFill>
              </a:rPr>
              <a:pPr defTabSz="342883">
                <a:defRPr/>
              </a:pPr>
              <a:t>‹#›</a:t>
            </a:fld>
            <a:endParaRPr lang="en-US" dirty="0">
              <a:solidFill>
                <a:prstClr val="white"/>
              </a:solidFill>
            </a:endParaRPr>
          </a:p>
        </p:txBody>
      </p:sp>
    </p:spTree>
    <p:extLst>
      <p:ext uri="{BB962C8B-B14F-4D97-AF65-F5344CB8AC3E}">
        <p14:creationId xmlns:p14="http://schemas.microsoft.com/office/powerpoint/2010/main" val="1205689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imple text left colum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12" name="Title 1"/>
          <p:cNvSpPr>
            <a:spLocks noGrp="1"/>
          </p:cNvSpPr>
          <p:nvPr>
            <p:ph type="title"/>
          </p:nvPr>
        </p:nvSpPr>
        <p:spPr>
          <a:xfrm>
            <a:off x="632832" y="182880"/>
            <a:ext cx="7886700" cy="426769"/>
          </a:xfrm>
          <a:prstGeom prst="rect">
            <a:avLst/>
          </a:prstGeom>
        </p:spPr>
        <p:txBody>
          <a:bodyPr/>
          <a:lstStyle>
            <a:lvl1pPr>
              <a:defRPr sz="2400" b="1">
                <a:latin typeface="+mn-lt"/>
              </a:defRPr>
            </a:lvl1pPr>
          </a:lstStyle>
          <a:p>
            <a:r>
              <a:rPr lang="en-US" dirty="0"/>
              <a:t>Click to edit Master title style</a:t>
            </a:r>
          </a:p>
        </p:txBody>
      </p:sp>
      <p:sp>
        <p:nvSpPr>
          <p:cNvPr id="13" name="Text Placeholder 7"/>
          <p:cNvSpPr>
            <a:spLocks noGrp="1"/>
          </p:cNvSpPr>
          <p:nvPr>
            <p:ph type="body" sz="quarter" idx="12" hasCustomPrompt="1"/>
          </p:nvPr>
        </p:nvSpPr>
        <p:spPr>
          <a:xfrm>
            <a:off x="628651" y="1287900"/>
            <a:ext cx="3698023" cy="2851150"/>
          </a:xfrm>
          <a:prstGeom prst="rect">
            <a:avLst/>
          </a:prstGeom>
        </p:spPr>
        <p:txBody>
          <a:bodyPr/>
          <a:lstStyle>
            <a:lvl1pPr marL="0" indent="0">
              <a:buNone/>
              <a:defRPr sz="1800" b="0" baseline="0"/>
            </a:lvl1pPr>
          </a:lstStyle>
          <a:p>
            <a:pPr lvl="0"/>
            <a:r>
              <a:rPr lang="en-US" dirty="0"/>
              <a:t>Place text here</a:t>
            </a:r>
          </a:p>
        </p:txBody>
      </p:sp>
      <p:sp>
        <p:nvSpPr>
          <p:cNvPr id="14" name="Text Placeholder 7"/>
          <p:cNvSpPr>
            <a:spLocks noGrp="1"/>
          </p:cNvSpPr>
          <p:nvPr>
            <p:ph type="body" sz="quarter" idx="13" hasCustomPrompt="1"/>
          </p:nvPr>
        </p:nvSpPr>
        <p:spPr>
          <a:xfrm>
            <a:off x="628651" y="928652"/>
            <a:ext cx="3698023" cy="308445"/>
          </a:xfrm>
          <a:prstGeom prst="rect">
            <a:avLst/>
          </a:prstGeom>
        </p:spPr>
        <p:txBody>
          <a:bodyPr/>
          <a:lstStyle>
            <a:lvl1pPr marL="0" indent="0">
              <a:buNone/>
              <a:defRPr sz="2000" b="1" baseline="0"/>
            </a:lvl1pPr>
          </a:lstStyle>
          <a:p>
            <a:pPr lvl="0"/>
            <a:r>
              <a:rPr lang="en-US" dirty="0"/>
              <a:t>Place text here</a:t>
            </a:r>
          </a:p>
        </p:txBody>
      </p:sp>
      <p:sp>
        <p:nvSpPr>
          <p:cNvPr id="17" name="Slide Number Placeholder 5"/>
          <p:cNvSpPr>
            <a:spLocks noGrp="1"/>
          </p:cNvSpPr>
          <p:nvPr>
            <p:ph type="sldNum" sz="quarter" idx="4"/>
          </p:nvPr>
        </p:nvSpPr>
        <p:spPr>
          <a:xfrm>
            <a:off x="8450258"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83">
              <a:defRPr/>
            </a:pPr>
            <a:fld id="{2FED3E49-FDCD-5D46-88C6-CE1FDFB21B04}" type="slidenum">
              <a:rPr lang="en-US" smtClean="0">
                <a:solidFill>
                  <a:prstClr val="white"/>
                </a:solidFill>
              </a:rPr>
              <a:pPr defTabSz="342883">
                <a:defRPr/>
              </a:pPr>
              <a:t>‹#›</a:t>
            </a:fld>
            <a:endParaRPr lang="en-US" dirty="0">
              <a:solidFill>
                <a:prstClr val="white"/>
              </a:solidFill>
            </a:endParaRPr>
          </a:p>
        </p:txBody>
      </p:sp>
    </p:spTree>
    <p:extLst>
      <p:ext uri="{BB962C8B-B14F-4D97-AF65-F5344CB8AC3E}">
        <p14:creationId xmlns:p14="http://schemas.microsoft.com/office/powerpoint/2010/main" val="1496738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imple text bloc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12" name="Title 1"/>
          <p:cNvSpPr>
            <a:spLocks noGrp="1"/>
          </p:cNvSpPr>
          <p:nvPr>
            <p:ph type="title"/>
          </p:nvPr>
        </p:nvSpPr>
        <p:spPr>
          <a:xfrm>
            <a:off x="632832" y="182880"/>
            <a:ext cx="7886700" cy="426769"/>
          </a:xfrm>
          <a:prstGeom prst="rect">
            <a:avLst/>
          </a:prstGeom>
        </p:spPr>
        <p:txBody>
          <a:bodyPr/>
          <a:lstStyle>
            <a:lvl1pPr>
              <a:defRPr sz="2400" b="1">
                <a:latin typeface="+mn-lt"/>
              </a:defRPr>
            </a:lvl1pPr>
          </a:lstStyle>
          <a:p>
            <a:r>
              <a:rPr lang="en-US" dirty="0"/>
              <a:t>Click to edit Master title style</a:t>
            </a:r>
          </a:p>
        </p:txBody>
      </p:sp>
      <p:sp>
        <p:nvSpPr>
          <p:cNvPr id="13" name="Text Placeholder 7"/>
          <p:cNvSpPr>
            <a:spLocks noGrp="1"/>
          </p:cNvSpPr>
          <p:nvPr>
            <p:ph type="body" sz="quarter" idx="12" hasCustomPrompt="1"/>
          </p:nvPr>
        </p:nvSpPr>
        <p:spPr>
          <a:xfrm>
            <a:off x="628650" y="1287900"/>
            <a:ext cx="7890882" cy="2851150"/>
          </a:xfrm>
          <a:prstGeom prst="rect">
            <a:avLst/>
          </a:prstGeom>
        </p:spPr>
        <p:txBody>
          <a:bodyPr/>
          <a:lstStyle>
            <a:lvl1pPr marL="0" indent="0">
              <a:buNone/>
              <a:defRPr sz="1800" b="0" baseline="0"/>
            </a:lvl1pPr>
          </a:lstStyle>
          <a:p>
            <a:pPr lvl="0"/>
            <a:r>
              <a:rPr lang="en-US" dirty="0"/>
              <a:t>Place text here</a:t>
            </a:r>
          </a:p>
        </p:txBody>
      </p:sp>
      <p:sp>
        <p:nvSpPr>
          <p:cNvPr id="14" name="Text Placeholder 7"/>
          <p:cNvSpPr>
            <a:spLocks noGrp="1"/>
          </p:cNvSpPr>
          <p:nvPr>
            <p:ph type="body" sz="quarter" idx="13" hasCustomPrompt="1"/>
          </p:nvPr>
        </p:nvSpPr>
        <p:spPr>
          <a:xfrm>
            <a:off x="628650" y="928652"/>
            <a:ext cx="7890882" cy="308445"/>
          </a:xfrm>
          <a:prstGeom prst="rect">
            <a:avLst/>
          </a:prstGeom>
        </p:spPr>
        <p:txBody>
          <a:bodyPr/>
          <a:lstStyle>
            <a:lvl1pPr marL="0" indent="0">
              <a:buNone/>
              <a:defRPr sz="2000" b="1" baseline="0"/>
            </a:lvl1pPr>
          </a:lstStyle>
          <a:p>
            <a:pPr lvl="0"/>
            <a:r>
              <a:rPr lang="en-US" dirty="0"/>
              <a:t>Place text here</a:t>
            </a:r>
          </a:p>
        </p:txBody>
      </p:sp>
      <p:sp>
        <p:nvSpPr>
          <p:cNvPr id="17" name="Slide Number Placeholder 5"/>
          <p:cNvSpPr>
            <a:spLocks noGrp="1"/>
          </p:cNvSpPr>
          <p:nvPr>
            <p:ph type="sldNum" sz="quarter" idx="4"/>
          </p:nvPr>
        </p:nvSpPr>
        <p:spPr>
          <a:xfrm>
            <a:off x="8450258"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83">
              <a:defRPr/>
            </a:pPr>
            <a:fld id="{2FED3E49-FDCD-5D46-88C6-CE1FDFB21B04}" type="slidenum">
              <a:rPr lang="en-US" smtClean="0">
                <a:solidFill>
                  <a:prstClr val="white"/>
                </a:solidFill>
              </a:rPr>
              <a:pPr defTabSz="342883">
                <a:defRPr/>
              </a:pPr>
              <a:t>‹#›</a:t>
            </a:fld>
            <a:endParaRPr lang="en-US" dirty="0">
              <a:solidFill>
                <a:prstClr val="white"/>
              </a:solidFill>
            </a:endParaRPr>
          </a:p>
        </p:txBody>
      </p:sp>
    </p:spTree>
    <p:extLst>
      <p:ext uri="{BB962C8B-B14F-4D97-AF65-F5344CB8AC3E}">
        <p14:creationId xmlns:p14="http://schemas.microsoft.com/office/powerpoint/2010/main" val="2731390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imple text 2 colum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15" name="Title 1"/>
          <p:cNvSpPr>
            <a:spLocks noGrp="1"/>
          </p:cNvSpPr>
          <p:nvPr>
            <p:ph type="title"/>
          </p:nvPr>
        </p:nvSpPr>
        <p:spPr>
          <a:xfrm>
            <a:off x="632832" y="182880"/>
            <a:ext cx="7886700" cy="426769"/>
          </a:xfrm>
          <a:prstGeom prst="rect">
            <a:avLst/>
          </a:prstGeom>
        </p:spPr>
        <p:txBody>
          <a:bodyPr/>
          <a:lstStyle>
            <a:lvl1pPr>
              <a:defRPr sz="2400" b="1">
                <a:latin typeface="+mn-lt"/>
              </a:defRPr>
            </a:lvl1pPr>
          </a:lstStyle>
          <a:p>
            <a:r>
              <a:rPr lang="en-US" dirty="0"/>
              <a:t>Click to edit Master title style</a:t>
            </a:r>
          </a:p>
        </p:txBody>
      </p:sp>
      <p:sp>
        <p:nvSpPr>
          <p:cNvPr id="16" name="Text Placeholder 7"/>
          <p:cNvSpPr>
            <a:spLocks noGrp="1"/>
          </p:cNvSpPr>
          <p:nvPr>
            <p:ph type="body" sz="quarter" idx="12" hasCustomPrompt="1"/>
          </p:nvPr>
        </p:nvSpPr>
        <p:spPr>
          <a:xfrm>
            <a:off x="628651" y="1287900"/>
            <a:ext cx="3698023" cy="2851150"/>
          </a:xfrm>
          <a:prstGeom prst="rect">
            <a:avLst/>
          </a:prstGeom>
        </p:spPr>
        <p:txBody>
          <a:bodyPr/>
          <a:lstStyle>
            <a:lvl1pPr marL="0" indent="0">
              <a:buNone/>
              <a:defRPr sz="1800" b="0" baseline="0"/>
            </a:lvl1pPr>
          </a:lstStyle>
          <a:p>
            <a:pPr lvl="0"/>
            <a:r>
              <a:rPr lang="en-US" dirty="0"/>
              <a:t>Place text here</a:t>
            </a:r>
          </a:p>
        </p:txBody>
      </p:sp>
      <p:sp>
        <p:nvSpPr>
          <p:cNvPr id="17" name="Text Placeholder 7"/>
          <p:cNvSpPr>
            <a:spLocks noGrp="1"/>
          </p:cNvSpPr>
          <p:nvPr>
            <p:ph type="body" sz="quarter" idx="13" hasCustomPrompt="1"/>
          </p:nvPr>
        </p:nvSpPr>
        <p:spPr>
          <a:xfrm>
            <a:off x="628651" y="928652"/>
            <a:ext cx="3698023" cy="308445"/>
          </a:xfrm>
          <a:prstGeom prst="rect">
            <a:avLst/>
          </a:prstGeom>
        </p:spPr>
        <p:txBody>
          <a:bodyPr/>
          <a:lstStyle>
            <a:lvl1pPr marL="0" indent="0">
              <a:buNone/>
              <a:defRPr sz="2000" b="1" baseline="0"/>
            </a:lvl1pPr>
          </a:lstStyle>
          <a:p>
            <a:pPr lvl="0"/>
            <a:r>
              <a:rPr lang="en-US" dirty="0"/>
              <a:t>Place text here</a:t>
            </a:r>
          </a:p>
        </p:txBody>
      </p:sp>
      <p:sp>
        <p:nvSpPr>
          <p:cNvPr id="20" name="Text Placeholder 7"/>
          <p:cNvSpPr>
            <a:spLocks noGrp="1"/>
          </p:cNvSpPr>
          <p:nvPr>
            <p:ph type="body" sz="quarter" idx="14" hasCustomPrompt="1"/>
          </p:nvPr>
        </p:nvSpPr>
        <p:spPr>
          <a:xfrm>
            <a:off x="4821510" y="1287900"/>
            <a:ext cx="3698023" cy="2851150"/>
          </a:xfrm>
          <a:prstGeom prst="rect">
            <a:avLst/>
          </a:prstGeom>
        </p:spPr>
        <p:txBody>
          <a:bodyPr/>
          <a:lstStyle>
            <a:lvl1pPr marL="0" indent="0">
              <a:buNone/>
              <a:defRPr sz="1800" b="0" baseline="0"/>
            </a:lvl1pPr>
          </a:lstStyle>
          <a:p>
            <a:pPr lvl="0"/>
            <a:r>
              <a:rPr lang="en-US" dirty="0"/>
              <a:t>Place text here</a:t>
            </a:r>
          </a:p>
        </p:txBody>
      </p:sp>
      <p:sp>
        <p:nvSpPr>
          <p:cNvPr id="21" name="Text Placeholder 7"/>
          <p:cNvSpPr>
            <a:spLocks noGrp="1"/>
          </p:cNvSpPr>
          <p:nvPr>
            <p:ph type="body" sz="quarter" idx="15" hasCustomPrompt="1"/>
          </p:nvPr>
        </p:nvSpPr>
        <p:spPr>
          <a:xfrm>
            <a:off x="4821510" y="928652"/>
            <a:ext cx="3698023" cy="308445"/>
          </a:xfrm>
          <a:prstGeom prst="rect">
            <a:avLst/>
          </a:prstGeom>
        </p:spPr>
        <p:txBody>
          <a:bodyPr/>
          <a:lstStyle>
            <a:lvl1pPr marL="0" indent="0">
              <a:buNone/>
              <a:defRPr sz="2000" b="1" baseline="0"/>
            </a:lvl1pPr>
          </a:lstStyle>
          <a:p>
            <a:pPr lvl="0"/>
            <a:r>
              <a:rPr lang="en-US" dirty="0"/>
              <a:t>Place text here</a:t>
            </a:r>
          </a:p>
        </p:txBody>
      </p:sp>
      <p:sp>
        <p:nvSpPr>
          <p:cNvPr id="23" name="Slide Number Placeholder 5"/>
          <p:cNvSpPr>
            <a:spLocks noGrp="1"/>
          </p:cNvSpPr>
          <p:nvPr>
            <p:ph type="sldNum" sz="quarter" idx="4"/>
          </p:nvPr>
        </p:nvSpPr>
        <p:spPr>
          <a:xfrm>
            <a:off x="8450258"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83">
              <a:defRPr/>
            </a:pPr>
            <a:fld id="{2FED3E49-FDCD-5D46-88C6-CE1FDFB21B04}" type="slidenum">
              <a:rPr lang="en-US" smtClean="0">
                <a:solidFill>
                  <a:prstClr val="white"/>
                </a:solidFill>
              </a:rPr>
              <a:pPr defTabSz="342883">
                <a:defRPr/>
              </a:pPr>
              <a:t>‹#›</a:t>
            </a:fld>
            <a:endParaRPr lang="en-US" dirty="0">
              <a:solidFill>
                <a:prstClr val="white"/>
              </a:solidFill>
            </a:endParaRPr>
          </a:p>
        </p:txBody>
      </p:sp>
    </p:spTree>
    <p:extLst>
      <p:ext uri="{BB962C8B-B14F-4D97-AF65-F5344CB8AC3E}">
        <p14:creationId xmlns:p14="http://schemas.microsoft.com/office/powerpoint/2010/main" val="2497658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imple text with phot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4" name="Picture Placeholder 3"/>
          <p:cNvSpPr>
            <a:spLocks noGrp="1"/>
          </p:cNvSpPr>
          <p:nvPr>
            <p:ph type="pic" sz="quarter" idx="14"/>
          </p:nvPr>
        </p:nvSpPr>
        <p:spPr>
          <a:xfrm>
            <a:off x="4953000" y="1148398"/>
            <a:ext cx="3259138" cy="2850754"/>
          </a:xfrm>
          <a:prstGeom prst="rect">
            <a:avLst/>
          </a:prstGeom>
        </p:spPr>
        <p:txBody>
          <a:bodyPr/>
          <a:lstStyle/>
          <a:p>
            <a:endParaRPr lang="en-US"/>
          </a:p>
        </p:txBody>
      </p:sp>
      <p:sp>
        <p:nvSpPr>
          <p:cNvPr id="15" name="Title 1"/>
          <p:cNvSpPr>
            <a:spLocks noGrp="1"/>
          </p:cNvSpPr>
          <p:nvPr>
            <p:ph type="title"/>
          </p:nvPr>
        </p:nvSpPr>
        <p:spPr>
          <a:xfrm>
            <a:off x="632832" y="182880"/>
            <a:ext cx="7886700" cy="426769"/>
          </a:xfrm>
          <a:prstGeom prst="rect">
            <a:avLst/>
          </a:prstGeom>
        </p:spPr>
        <p:txBody>
          <a:bodyPr/>
          <a:lstStyle>
            <a:lvl1pPr>
              <a:defRPr sz="2400" b="1">
                <a:latin typeface="+mn-lt"/>
              </a:defRPr>
            </a:lvl1pPr>
          </a:lstStyle>
          <a:p>
            <a:r>
              <a:rPr lang="en-US" dirty="0"/>
              <a:t>Click to edit Master title style</a:t>
            </a:r>
          </a:p>
        </p:txBody>
      </p:sp>
      <p:sp>
        <p:nvSpPr>
          <p:cNvPr id="16" name="Text Placeholder 7"/>
          <p:cNvSpPr>
            <a:spLocks noGrp="1"/>
          </p:cNvSpPr>
          <p:nvPr>
            <p:ph type="body" sz="quarter" idx="12" hasCustomPrompt="1"/>
          </p:nvPr>
        </p:nvSpPr>
        <p:spPr>
          <a:xfrm>
            <a:off x="628651" y="1287900"/>
            <a:ext cx="3698023" cy="2851150"/>
          </a:xfrm>
          <a:prstGeom prst="rect">
            <a:avLst/>
          </a:prstGeom>
        </p:spPr>
        <p:txBody>
          <a:bodyPr/>
          <a:lstStyle>
            <a:lvl1pPr marL="0" indent="0">
              <a:buNone/>
              <a:defRPr sz="1800" b="0" baseline="0"/>
            </a:lvl1pPr>
          </a:lstStyle>
          <a:p>
            <a:pPr lvl="0"/>
            <a:r>
              <a:rPr lang="en-US" dirty="0"/>
              <a:t>Place text here</a:t>
            </a:r>
          </a:p>
        </p:txBody>
      </p:sp>
      <p:sp>
        <p:nvSpPr>
          <p:cNvPr id="17" name="Text Placeholder 7"/>
          <p:cNvSpPr>
            <a:spLocks noGrp="1"/>
          </p:cNvSpPr>
          <p:nvPr>
            <p:ph type="body" sz="quarter" idx="13" hasCustomPrompt="1"/>
          </p:nvPr>
        </p:nvSpPr>
        <p:spPr>
          <a:xfrm>
            <a:off x="628651" y="928652"/>
            <a:ext cx="3698023" cy="308445"/>
          </a:xfrm>
          <a:prstGeom prst="rect">
            <a:avLst/>
          </a:prstGeom>
        </p:spPr>
        <p:txBody>
          <a:bodyPr/>
          <a:lstStyle>
            <a:lvl1pPr marL="0" indent="0">
              <a:buNone/>
              <a:defRPr sz="2000" b="1" baseline="0"/>
            </a:lvl1pPr>
          </a:lstStyle>
          <a:p>
            <a:pPr lvl="0"/>
            <a:r>
              <a:rPr lang="en-US" dirty="0"/>
              <a:t>Place text here</a:t>
            </a:r>
          </a:p>
        </p:txBody>
      </p:sp>
      <p:sp>
        <p:nvSpPr>
          <p:cNvPr id="19" name="Slide Number Placeholder 5"/>
          <p:cNvSpPr>
            <a:spLocks noGrp="1"/>
          </p:cNvSpPr>
          <p:nvPr>
            <p:ph type="sldNum" sz="quarter" idx="4"/>
          </p:nvPr>
        </p:nvSpPr>
        <p:spPr>
          <a:xfrm>
            <a:off x="8450258"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83">
              <a:defRPr/>
            </a:pPr>
            <a:fld id="{2FED3E49-FDCD-5D46-88C6-CE1FDFB21B04}" type="slidenum">
              <a:rPr lang="en-US" smtClean="0">
                <a:solidFill>
                  <a:prstClr val="white"/>
                </a:solidFill>
              </a:rPr>
              <a:pPr defTabSz="342883">
                <a:defRPr/>
              </a:pPr>
              <a:t>‹#›</a:t>
            </a:fld>
            <a:endParaRPr lang="en-US" dirty="0">
              <a:solidFill>
                <a:prstClr val="white"/>
              </a:solidFill>
            </a:endParaRPr>
          </a:p>
        </p:txBody>
      </p:sp>
    </p:spTree>
    <p:extLst>
      <p:ext uri="{BB962C8B-B14F-4D97-AF65-F5344CB8AC3E}">
        <p14:creationId xmlns:p14="http://schemas.microsoft.com/office/powerpoint/2010/main" val="179932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mple text left colum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p:txBody>
      </p:sp>
      <p:sp>
        <p:nvSpPr>
          <p:cNvPr id="12" name="Title 1"/>
          <p:cNvSpPr>
            <a:spLocks noGrp="1"/>
          </p:cNvSpPr>
          <p:nvPr>
            <p:ph type="title"/>
          </p:nvPr>
        </p:nvSpPr>
        <p:spPr>
          <a:xfrm>
            <a:off x="632832" y="182879"/>
            <a:ext cx="7886700" cy="426769"/>
          </a:xfrm>
          <a:prstGeom prst="rect">
            <a:avLst/>
          </a:prstGeom>
        </p:spPr>
        <p:txBody>
          <a:bodyPr/>
          <a:lstStyle>
            <a:lvl1pPr>
              <a:defRPr sz="2400" b="1">
                <a:latin typeface="+mn-lt"/>
              </a:defRPr>
            </a:lvl1pPr>
          </a:lstStyle>
          <a:p>
            <a:r>
              <a:rPr lang="en-US" dirty="0"/>
              <a:t>Click to edit Master title style</a:t>
            </a:r>
          </a:p>
        </p:txBody>
      </p:sp>
      <p:sp>
        <p:nvSpPr>
          <p:cNvPr id="13" name="Text Placeholder 7"/>
          <p:cNvSpPr>
            <a:spLocks noGrp="1"/>
          </p:cNvSpPr>
          <p:nvPr>
            <p:ph type="body" sz="quarter" idx="12" hasCustomPrompt="1"/>
          </p:nvPr>
        </p:nvSpPr>
        <p:spPr>
          <a:xfrm>
            <a:off x="628650" y="1287899"/>
            <a:ext cx="3698023" cy="2851150"/>
          </a:xfrm>
          <a:prstGeom prst="rect">
            <a:avLst/>
          </a:prstGeom>
        </p:spPr>
        <p:txBody>
          <a:bodyPr/>
          <a:lstStyle>
            <a:lvl1pPr marL="0" indent="0">
              <a:buNone/>
              <a:defRPr sz="1800" b="0" baseline="0"/>
            </a:lvl1pPr>
          </a:lstStyle>
          <a:p>
            <a:pPr lvl="0"/>
            <a:r>
              <a:rPr lang="en-US" dirty="0"/>
              <a:t>Place text here</a:t>
            </a:r>
          </a:p>
        </p:txBody>
      </p:sp>
      <p:sp>
        <p:nvSpPr>
          <p:cNvPr id="14" name="Text Placeholder 7"/>
          <p:cNvSpPr>
            <a:spLocks noGrp="1"/>
          </p:cNvSpPr>
          <p:nvPr>
            <p:ph type="body" sz="quarter" idx="13" hasCustomPrompt="1"/>
          </p:nvPr>
        </p:nvSpPr>
        <p:spPr>
          <a:xfrm>
            <a:off x="628650" y="928652"/>
            <a:ext cx="3698023" cy="308445"/>
          </a:xfrm>
          <a:prstGeom prst="rect">
            <a:avLst/>
          </a:prstGeom>
        </p:spPr>
        <p:txBody>
          <a:bodyPr/>
          <a:lstStyle>
            <a:lvl1pPr marL="0" indent="0">
              <a:buNone/>
              <a:defRPr sz="2000" b="1" baseline="0"/>
            </a:lvl1pPr>
          </a:lstStyle>
          <a:p>
            <a:pPr lvl="0"/>
            <a:r>
              <a:rPr lang="en-US" dirty="0"/>
              <a:t>Place text here</a:t>
            </a:r>
          </a:p>
        </p:txBody>
      </p:sp>
      <p:sp>
        <p:nvSpPr>
          <p:cNvPr id="17" name="Slide Number Placeholder 5"/>
          <p:cNvSpPr>
            <a:spLocks noGrp="1"/>
          </p:cNvSpPr>
          <p:nvPr>
            <p:ph type="sldNum" sz="quarter" idx="4"/>
          </p:nvPr>
        </p:nvSpPr>
        <p:spPr>
          <a:xfrm>
            <a:off x="8450256"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91">
              <a:defRPr/>
            </a:pPr>
            <a:fld id="{2FED3E49-FDCD-5D46-88C6-CE1FDFB21B04}" type="slidenum">
              <a:rPr lang="en-US" smtClean="0">
                <a:solidFill>
                  <a:prstClr val="white"/>
                </a:solidFill>
              </a:rPr>
              <a:pPr defTabSz="342891">
                <a:defRPr/>
              </a:pPr>
              <a:t>‹#›</a:t>
            </a:fld>
            <a:endParaRPr lang="en-US" dirty="0">
              <a:solidFill>
                <a:prstClr val="white"/>
              </a:solidFill>
            </a:endParaRPr>
          </a:p>
        </p:txBody>
      </p:sp>
    </p:spTree>
    <p:extLst>
      <p:ext uri="{BB962C8B-B14F-4D97-AF65-F5344CB8AC3E}">
        <p14:creationId xmlns:p14="http://schemas.microsoft.com/office/powerpoint/2010/main" val="3920999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US">
              <a:solidFill>
                <a:prstClr val="black">
                  <a:tint val="75000"/>
                </a:prstClr>
              </a:solidFill>
            </a:endParaRPr>
          </a:p>
        </p:txBody>
      </p:sp>
      <p:sp>
        <p:nvSpPr>
          <p:cNvPr id="11" name="Text Placeholder 10"/>
          <p:cNvSpPr>
            <a:spLocks noGrp="1"/>
          </p:cNvSpPr>
          <p:nvPr>
            <p:ph type="body" sz="quarter" idx="12"/>
          </p:nvPr>
        </p:nvSpPr>
        <p:spPr>
          <a:xfrm>
            <a:off x="628656" y="1287900"/>
            <a:ext cx="7886701" cy="2851150"/>
          </a:xfrm>
          <a:prstGeom prst="rect">
            <a:avLst/>
          </a:prstGeom>
        </p:spPr>
        <p:txBody>
          <a:bodyPr/>
          <a:lstStyle>
            <a:lvl1pPr>
              <a:buClr>
                <a:schemeClr val="tx2"/>
              </a:buClr>
              <a:defRPr sz="1800"/>
            </a:lvl1pPr>
            <a:lvl2pPr>
              <a:buClr>
                <a:schemeClr val="tx2"/>
              </a:buClr>
              <a:defRPr sz="1800"/>
            </a:lvl2pPr>
            <a:lvl3pPr>
              <a:buClr>
                <a:schemeClr val="tx2"/>
              </a:buClr>
              <a:defRPr sz="1600"/>
            </a:lvl3pPr>
            <a:lvl4pPr>
              <a:buClr>
                <a:schemeClr val="tx2"/>
              </a:buClr>
              <a:defRPr sz="1600"/>
            </a:lvl4pPr>
            <a:lvl5pPr>
              <a:buClr>
                <a:schemeClr val="tx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32832" y="182880"/>
            <a:ext cx="7886700" cy="426769"/>
          </a:xfrm>
          <a:prstGeom prst="rect">
            <a:avLst/>
          </a:prstGeom>
        </p:spPr>
        <p:txBody>
          <a:bodyPr/>
          <a:lstStyle>
            <a:lvl1pPr>
              <a:defRPr sz="2400" b="1">
                <a:latin typeface="+mn-lt"/>
              </a:defRPr>
            </a:lvl1pPr>
          </a:lstStyle>
          <a:p>
            <a:r>
              <a:rPr lang="en-US" dirty="0"/>
              <a:t>Click to edit Master title style</a:t>
            </a:r>
          </a:p>
        </p:txBody>
      </p:sp>
      <p:sp>
        <p:nvSpPr>
          <p:cNvPr id="15" name="Text Placeholder 7"/>
          <p:cNvSpPr>
            <a:spLocks noGrp="1"/>
          </p:cNvSpPr>
          <p:nvPr>
            <p:ph type="body" sz="quarter" idx="15" hasCustomPrompt="1"/>
          </p:nvPr>
        </p:nvSpPr>
        <p:spPr>
          <a:xfrm>
            <a:off x="628650" y="929417"/>
            <a:ext cx="7886700" cy="308445"/>
          </a:xfrm>
          <a:prstGeom prst="rect">
            <a:avLst/>
          </a:prstGeom>
        </p:spPr>
        <p:txBody>
          <a:bodyPr/>
          <a:lstStyle>
            <a:lvl1pPr marL="0" indent="0">
              <a:buNone/>
              <a:defRPr sz="2000" b="1" baseline="0"/>
            </a:lvl1pPr>
          </a:lstStyle>
          <a:p>
            <a:pPr lvl="0"/>
            <a:r>
              <a:rPr lang="en-US" dirty="0"/>
              <a:t>Place text here</a:t>
            </a:r>
          </a:p>
        </p:txBody>
      </p:sp>
      <p:sp>
        <p:nvSpPr>
          <p:cNvPr id="17" name="Slide Number Placeholder 5"/>
          <p:cNvSpPr>
            <a:spLocks noGrp="1"/>
          </p:cNvSpPr>
          <p:nvPr>
            <p:ph type="sldNum" sz="quarter" idx="4"/>
          </p:nvPr>
        </p:nvSpPr>
        <p:spPr>
          <a:xfrm>
            <a:off x="8450258"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83">
              <a:defRPr/>
            </a:pPr>
            <a:fld id="{2FED3E49-FDCD-5D46-88C6-CE1FDFB21B04}" type="slidenum">
              <a:rPr lang="en-US" smtClean="0">
                <a:solidFill>
                  <a:prstClr val="white"/>
                </a:solidFill>
              </a:rPr>
              <a:pPr defTabSz="342883">
                <a:defRPr/>
              </a:pPr>
              <a:t>‹#›</a:t>
            </a:fld>
            <a:endParaRPr lang="en-US" dirty="0">
              <a:solidFill>
                <a:prstClr val="white"/>
              </a:solidFill>
            </a:endParaRPr>
          </a:p>
        </p:txBody>
      </p:sp>
    </p:spTree>
    <p:extLst>
      <p:ext uri="{BB962C8B-B14F-4D97-AF65-F5344CB8AC3E}">
        <p14:creationId xmlns:p14="http://schemas.microsoft.com/office/powerpoint/2010/main" val="3203586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ternal bar">
    <p:spTree>
      <p:nvGrpSpPr>
        <p:cNvPr id="1" name=""/>
        <p:cNvGrpSpPr/>
        <p:nvPr/>
      </p:nvGrpSpPr>
      <p:grpSpPr>
        <a:xfrm>
          <a:off x="0" y="0"/>
          <a:ext cx="0" cy="0"/>
          <a:chOff x="0" y="0"/>
          <a:chExt cx="0" cy="0"/>
        </a:xfrm>
      </p:grpSpPr>
      <p:sp>
        <p:nvSpPr>
          <p:cNvPr id="5" name="Rectangle 4"/>
          <p:cNvSpPr/>
          <p:nvPr userDrawn="1"/>
        </p:nvSpPr>
        <p:spPr>
          <a:xfrm>
            <a:off x="317121" y="928653"/>
            <a:ext cx="184717" cy="3210397"/>
          </a:xfrm>
          <a:prstGeom prst="rect">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883"/>
            <a:r>
              <a:rPr lang="en-US" sz="751" dirty="0">
                <a:solidFill>
                  <a:prstClr val="white"/>
                </a:solidFill>
              </a:rPr>
              <a:t>EXTERNAL</a:t>
            </a:r>
          </a:p>
        </p:txBody>
      </p:sp>
      <p:sp>
        <p:nvSpPr>
          <p:cNvPr id="7" name="Footer Placeholder 6"/>
          <p:cNvSpPr>
            <a:spLocks noGrp="1"/>
          </p:cNvSpPr>
          <p:nvPr>
            <p:ph type="ftr" sz="quarter" idx="10"/>
          </p:nvPr>
        </p:nvSpPr>
        <p:spPr/>
        <p:txBody>
          <a:bodyPr/>
          <a:lstStyle/>
          <a:p>
            <a:endParaRPr lang="en-US">
              <a:solidFill>
                <a:prstClr val="black">
                  <a:tint val="75000"/>
                </a:prstClr>
              </a:solidFill>
            </a:endParaRPr>
          </a:p>
        </p:txBody>
      </p:sp>
      <p:sp>
        <p:nvSpPr>
          <p:cNvPr id="9" name="Text Placeholder 7"/>
          <p:cNvSpPr>
            <a:spLocks noGrp="1"/>
          </p:cNvSpPr>
          <p:nvPr>
            <p:ph type="body" sz="quarter" idx="14" hasCustomPrompt="1"/>
          </p:nvPr>
        </p:nvSpPr>
        <p:spPr>
          <a:xfrm>
            <a:off x="628650" y="1287900"/>
            <a:ext cx="7886700" cy="2851150"/>
          </a:xfrm>
          <a:prstGeom prst="rect">
            <a:avLst/>
          </a:prstGeom>
        </p:spPr>
        <p:txBody>
          <a:bodyPr/>
          <a:lstStyle>
            <a:lvl1pPr marL="0" indent="0">
              <a:buNone/>
              <a:defRPr sz="1800" b="0" baseline="0"/>
            </a:lvl1pPr>
          </a:lstStyle>
          <a:p>
            <a:pPr lvl="0"/>
            <a:r>
              <a:rPr lang="en-US" dirty="0"/>
              <a:t>Place text here</a:t>
            </a:r>
          </a:p>
        </p:txBody>
      </p:sp>
      <p:sp>
        <p:nvSpPr>
          <p:cNvPr id="16" name="Title 1"/>
          <p:cNvSpPr>
            <a:spLocks noGrp="1"/>
          </p:cNvSpPr>
          <p:nvPr>
            <p:ph type="title"/>
          </p:nvPr>
        </p:nvSpPr>
        <p:spPr>
          <a:xfrm>
            <a:off x="632832" y="182880"/>
            <a:ext cx="7886700" cy="426769"/>
          </a:xfrm>
          <a:prstGeom prst="rect">
            <a:avLst/>
          </a:prstGeom>
        </p:spPr>
        <p:txBody>
          <a:bodyPr/>
          <a:lstStyle>
            <a:lvl1pPr>
              <a:defRPr sz="2400" b="1">
                <a:latin typeface="+mn-lt"/>
              </a:defRPr>
            </a:lvl1pPr>
          </a:lstStyle>
          <a:p>
            <a:r>
              <a:rPr lang="en-US" dirty="0"/>
              <a:t>Click to edit Master title style</a:t>
            </a:r>
          </a:p>
        </p:txBody>
      </p:sp>
      <p:sp>
        <p:nvSpPr>
          <p:cNvPr id="18" name="Text Placeholder 7"/>
          <p:cNvSpPr>
            <a:spLocks noGrp="1"/>
          </p:cNvSpPr>
          <p:nvPr>
            <p:ph type="body" sz="quarter" idx="13" hasCustomPrompt="1"/>
          </p:nvPr>
        </p:nvSpPr>
        <p:spPr>
          <a:xfrm>
            <a:off x="628650" y="928652"/>
            <a:ext cx="7886700" cy="308445"/>
          </a:xfrm>
          <a:prstGeom prst="rect">
            <a:avLst/>
          </a:prstGeom>
        </p:spPr>
        <p:txBody>
          <a:bodyPr/>
          <a:lstStyle>
            <a:lvl1pPr marL="0" indent="0">
              <a:buNone/>
              <a:defRPr sz="2000" b="1" baseline="0"/>
            </a:lvl1pPr>
          </a:lstStyle>
          <a:p>
            <a:pPr lvl="0"/>
            <a:r>
              <a:rPr lang="en-US" dirty="0"/>
              <a:t>Place text here</a:t>
            </a:r>
          </a:p>
        </p:txBody>
      </p:sp>
      <p:sp>
        <p:nvSpPr>
          <p:cNvPr id="20" name="Slide Number Placeholder 5"/>
          <p:cNvSpPr>
            <a:spLocks noGrp="1"/>
          </p:cNvSpPr>
          <p:nvPr>
            <p:ph type="sldNum" sz="quarter" idx="4"/>
          </p:nvPr>
        </p:nvSpPr>
        <p:spPr>
          <a:xfrm>
            <a:off x="8450258"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83">
              <a:defRPr/>
            </a:pPr>
            <a:fld id="{2FED3E49-FDCD-5D46-88C6-CE1FDFB21B04}" type="slidenum">
              <a:rPr lang="en-US" smtClean="0">
                <a:solidFill>
                  <a:prstClr val="white"/>
                </a:solidFill>
              </a:rPr>
              <a:pPr defTabSz="342883">
                <a:defRPr/>
              </a:pPr>
              <a:t>‹#›</a:t>
            </a:fld>
            <a:endParaRPr lang="en-US" dirty="0">
              <a:solidFill>
                <a:prstClr val="white"/>
              </a:solidFill>
            </a:endParaRPr>
          </a:p>
        </p:txBody>
      </p:sp>
    </p:spTree>
    <p:extLst>
      <p:ext uri="{BB962C8B-B14F-4D97-AF65-F5344CB8AC3E}">
        <p14:creationId xmlns:p14="http://schemas.microsoft.com/office/powerpoint/2010/main" val="1947743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ernal bar">
    <p:spTree>
      <p:nvGrpSpPr>
        <p:cNvPr id="1" name=""/>
        <p:cNvGrpSpPr/>
        <p:nvPr/>
      </p:nvGrpSpPr>
      <p:grpSpPr>
        <a:xfrm>
          <a:off x="0" y="0"/>
          <a:ext cx="0" cy="0"/>
          <a:chOff x="0" y="0"/>
          <a:chExt cx="0" cy="0"/>
        </a:xfrm>
      </p:grpSpPr>
      <p:sp>
        <p:nvSpPr>
          <p:cNvPr id="6" name="Rectangle 5"/>
          <p:cNvSpPr/>
          <p:nvPr userDrawn="1"/>
        </p:nvSpPr>
        <p:spPr>
          <a:xfrm>
            <a:off x="317121" y="928653"/>
            <a:ext cx="184717" cy="3210397"/>
          </a:xfrm>
          <a:prstGeom prst="rect">
            <a:avLst/>
          </a:prstGeom>
          <a:solidFill>
            <a:srgbClr val="9E0B0F"/>
          </a:solidFill>
          <a:ln>
            <a:solidFill>
              <a:srgbClr val="9E0B0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883"/>
            <a:r>
              <a:rPr lang="en-US" sz="751" dirty="0">
                <a:solidFill>
                  <a:prstClr val="white"/>
                </a:solidFill>
              </a:rPr>
              <a:t>INTERNAL</a:t>
            </a:r>
          </a:p>
        </p:txBody>
      </p:sp>
      <p:sp>
        <p:nvSpPr>
          <p:cNvPr id="2" name="Footer Placeholder 1"/>
          <p:cNvSpPr>
            <a:spLocks noGrp="1"/>
          </p:cNvSpPr>
          <p:nvPr>
            <p:ph type="ftr" sz="quarter" idx="10"/>
          </p:nvPr>
        </p:nvSpPr>
        <p:spPr/>
        <p:txBody>
          <a:bodyPr/>
          <a:lstStyle/>
          <a:p>
            <a:endParaRPr lang="en-US">
              <a:solidFill>
                <a:prstClr val="black">
                  <a:tint val="75000"/>
                </a:prstClr>
              </a:solidFill>
            </a:endParaRPr>
          </a:p>
        </p:txBody>
      </p:sp>
      <p:sp>
        <p:nvSpPr>
          <p:cNvPr id="14" name="Text Placeholder 7"/>
          <p:cNvSpPr>
            <a:spLocks noGrp="1"/>
          </p:cNvSpPr>
          <p:nvPr>
            <p:ph type="body" sz="quarter" idx="14" hasCustomPrompt="1"/>
          </p:nvPr>
        </p:nvSpPr>
        <p:spPr>
          <a:xfrm>
            <a:off x="628650" y="1287900"/>
            <a:ext cx="7886700" cy="2851150"/>
          </a:xfrm>
          <a:prstGeom prst="rect">
            <a:avLst/>
          </a:prstGeom>
        </p:spPr>
        <p:txBody>
          <a:bodyPr/>
          <a:lstStyle>
            <a:lvl1pPr marL="0" indent="0">
              <a:buNone/>
              <a:defRPr sz="1800" b="0" baseline="0"/>
            </a:lvl1pPr>
          </a:lstStyle>
          <a:p>
            <a:pPr lvl="0"/>
            <a:r>
              <a:rPr lang="en-US" dirty="0"/>
              <a:t>Place text here</a:t>
            </a:r>
          </a:p>
        </p:txBody>
      </p:sp>
      <p:sp>
        <p:nvSpPr>
          <p:cNvPr id="19" name="Title 1"/>
          <p:cNvSpPr>
            <a:spLocks noGrp="1"/>
          </p:cNvSpPr>
          <p:nvPr>
            <p:ph type="title"/>
          </p:nvPr>
        </p:nvSpPr>
        <p:spPr>
          <a:xfrm>
            <a:off x="632832" y="182880"/>
            <a:ext cx="7886700" cy="426769"/>
          </a:xfrm>
          <a:prstGeom prst="rect">
            <a:avLst/>
          </a:prstGeom>
        </p:spPr>
        <p:txBody>
          <a:bodyPr/>
          <a:lstStyle>
            <a:lvl1pPr>
              <a:defRPr sz="2400" b="1">
                <a:latin typeface="+mn-lt"/>
              </a:defRPr>
            </a:lvl1pPr>
          </a:lstStyle>
          <a:p>
            <a:r>
              <a:rPr lang="en-US" dirty="0"/>
              <a:t>Click to edit Master title style</a:t>
            </a:r>
          </a:p>
        </p:txBody>
      </p:sp>
      <p:sp>
        <p:nvSpPr>
          <p:cNvPr id="21" name="Text Placeholder 7"/>
          <p:cNvSpPr>
            <a:spLocks noGrp="1"/>
          </p:cNvSpPr>
          <p:nvPr>
            <p:ph type="body" sz="quarter" idx="13" hasCustomPrompt="1"/>
          </p:nvPr>
        </p:nvSpPr>
        <p:spPr>
          <a:xfrm>
            <a:off x="628650" y="928652"/>
            <a:ext cx="7886700" cy="308445"/>
          </a:xfrm>
          <a:prstGeom prst="rect">
            <a:avLst/>
          </a:prstGeom>
        </p:spPr>
        <p:txBody>
          <a:bodyPr/>
          <a:lstStyle>
            <a:lvl1pPr marL="0" indent="0">
              <a:buNone/>
              <a:defRPr sz="2000" b="1" baseline="0"/>
            </a:lvl1pPr>
          </a:lstStyle>
          <a:p>
            <a:pPr lvl="0"/>
            <a:r>
              <a:rPr lang="en-US" dirty="0"/>
              <a:t>Place text here</a:t>
            </a:r>
          </a:p>
        </p:txBody>
      </p:sp>
      <p:sp>
        <p:nvSpPr>
          <p:cNvPr id="23" name="Slide Number Placeholder 5"/>
          <p:cNvSpPr>
            <a:spLocks noGrp="1"/>
          </p:cNvSpPr>
          <p:nvPr>
            <p:ph type="sldNum" sz="quarter" idx="4"/>
          </p:nvPr>
        </p:nvSpPr>
        <p:spPr>
          <a:xfrm>
            <a:off x="8450258"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83">
              <a:defRPr/>
            </a:pPr>
            <a:fld id="{2FED3E49-FDCD-5D46-88C6-CE1FDFB21B04}" type="slidenum">
              <a:rPr lang="en-US" smtClean="0">
                <a:solidFill>
                  <a:prstClr val="white"/>
                </a:solidFill>
              </a:rPr>
              <a:pPr defTabSz="342883">
                <a:defRPr/>
              </a:pPr>
              <a:t>‹#›</a:t>
            </a:fld>
            <a:endParaRPr lang="en-US" dirty="0">
              <a:solidFill>
                <a:prstClr val="white"/>
              </a:solidFill>
            </a:endParaRPr>
          </a:p>
        </p:txBody>
      </p:sp>
    </p:spTree>
    <p:extLst>
      <p:ext uri="{BB962C8B-B14F-4D97-AF65-F5344CB8AC3E}">
        <p14:creationId xmlns:p14="http://schemas.microsoft.com/office/powerpoint/2010/main" val="1685380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4" name="Media Placeholder 3"/>
          <p:cNvSpPr>
            <a:spLocks noGrp="1"/>
          </p:cNvSpPr>
          <p:nvPr>
            <p:ph type="media" sz="quarter" idx="12" hasCustomPrompt="1"/>
          </p:nvPr>
        </p:nvSpPr>
        <p:spPr>
          <a:xfrm>
            <a:off x="1028700" y="959051"/>
            <a:ext cx="7086600" cy="3225404"/>
          </a:xfrm>
          <a:prstGeom prst="rect">
            <a:avLst/>
          </a:prstGeom>
        </p:spPr>
        <p:txBody>
          <a:bodyPr/>
          <a:lstStyle>
            <a:lvl1pPr>
              <a:defRPr/>
            </a:lvl1pPr>
          </a:lstStyle>
          <a:p>
            <a:r>
              <a:rPr lang="en-US" dirty="0"/>
              <a:t>Video</a:t>
            </a:r>
          </a:p>
        </p:txBody>
      </p:sp>
      <p:sp>
        <p:nvSpPr>
          <p:cNvPr id="10" name="Title 1"/>
          <p:cNvSpPr>
            <a:spLocks noGrp="1"/>
          </p:cNvSpPr>
          <p:nvPr>
            <p:ph type="title"/>
          </p:nvPr>
        </p:nvSpPr>
        <p:spPr>
          <a:xfrm>
            <a:off x="632832" y="182880"/>
            <a:ext cx="7886700" cy="426769"/>
          </a:xfrm>
          <a:prstGeom prst="rect">
            <a:avLst/>
          </a:prstGeom>
        </p:spPr>
        <p:txBody>
          <a:bodyPr/>
          <a:lstStyle>
            <a:lvl1pPr>
              <a:defRPr sz="2400" b="1">
                <a:latin typeface="+mn-lt"/>
              </a:defRPr>
            </a:lvl1pPr>
          </a:lstStyle>
          <a:p>
            <a:r>
              <a:rPr lang="en-US" dirty="0"/>
              <a:t>Click to edit Master title style</a:t>
            </a:r>
          </a:p>
        </p:txBody>
      </p:sp>
      <p:sp>
        <p:nvSpPr>
          <p:cNvPr id="12" name="Slide Number Placeholder 5"/>
          <p:cNvSpPr>
            <a:spLocks noGrp="1"/>
          </p:cNvSpPr>
          <p:nvPr>
            <p:ph type="sldNum" sz="quarter" idx="4"/>
          </p:nvPr>
        </p:nvSpPr>
        <p:spPr>
          <a:xfrm>
            <a:off x="8450258"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83">
              <a:defRPr/>
            </a:pPr>
            <a:fld id="{2FED3E49-FDCD-5D46-88C6-CE1FDFB21B04}" type="slidenum">
              <a:rPr lang="en-US" smtClean="0">
                <a:solidFill>
                  <a:prstClr val="white"/>
                </a:solidFill>
              </a:rPr>
              <a:pPr defTabSz="342883">
                <a:defRPr/>
              </a:pPr>
              <a:t>‹#›</a:t>
            </a:fld>
            <a:endParaRPr lang="en-US" dirty="0">
              <a:solidFill>
                <a:prstClr val="white"/>
              </a:solidFill>
            </a:endParaRPr>
          </a:p>
        </p:txBody>
      </p:sp>
    </p:spTree>
    <p:extLst>
      <p:ext uri="{BB962C8B-B14F-4D97-AF65-F5344CB8AC3E}">
        <p14:creationId xmlns:p14="http://schemas.microsoft.com/office/powerpoint/2010/main" val="294079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9" name="Title 1"/>
          <p:cNvSpPr>
            <a:spLocks noGrp="1"/>
          </p:cNvSpPr>
          <p:nvPr>
            <p:ph type="title"/>
          </p:nvPr>
        </p:nvSpPr>
        <p:spPr>
          <a:xfrm>
            <a:off x="632832" y="182880"/>
            <a:ext cx="7886700" cy="426769"/>
          </a:xfrm>
          <a:prstGeom prst="rect">
            <a:avLst/>
          </a:prstGeom>
        </p:spPr>
        <p:txBody>
          <a:bodyPr/>
          <a:lstStyle>
            <a:lvl1pPr>
              <a:defRPr sz="2400" b="1">
                <a:latin typeface="+mn-lt"/>
              </a:defRPr>
            </a:lvl1pPr>
          </a:lstStyle>
          <a:p>
            <a:r>
              <a:rPr lang="en-US" dirty="0"/>
              <a:t>Click to edit Master title style</a:t>
            </a:r>
          </a:p>
        </p:txBody>
      </p:sp>
      <p:sp>
        <p:nvSpPr>
          <p:cNvPr id="11" name="Slide Number Placeholder 5"/>
          <p:cNvSpPr>
            <a:spLocks noGrp="1"/>
          </p:cNvSpPr>
          <p:nvPr>
            <p:ph type="sldNum" sz="quarter" idx="4"/>
          </p:nvPr>
        </p:nvSpPr>
        <p:spPr>
          <a:xfrm>
            <a:off x="8450258"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83">
              <a:defRPr/>
            </a:pPr>
            <a:fld id="{2FED3E49-FDCD-5D46-88C6-CE1FDFB21B04}" type="slidenum">
              <a:rPr lang="en-US" smtClean="0">
                <a:solidFill>
                  <a:prstClr val="white"/>
                </a:solidFill>
              </a:rPr>
              <a:pPr defTabSz="342883">
                <a:defRPr/>
              </a:pPr>
              <a:t>‹#›</a:t>
            </a:fld>
            <a:endParaRPr lang="en-US" dirty="0">
              <a:solidFill>
                <a:prstClr val="white"/>
              </a:solidFill>
            </a:endParaRPr>
          </a:p>
        </p:txBody>
      </p:sp>
    </p:spTree>
    <p:extLst>
      <p:ext uri="{BB962C8B-B14F-4D97-AF65-F5344CB8AC3E}">
        <p14:creationId xmlns:p14="http://schemas.microsoft.com/office/powerpoint/2010/main" val="1900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imple text bloc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p:txBody>
      </p:sp>
      <p:sp>
        <p:nvSpPr>
          <p:cNvPr id="12" name="Title 1"/>
          <p:cNvSpPr>
            <a:spLocks noGrp="1"/>
          </p:cNvSpPr>
          <p:nvPr>
            <p:ph type="title"/>
          </p:nvPr>
        </p:nvSpPr>
        <p:spPr>
          <a:xfrm>
            <a:off x="632832" y="182879"/>
            <a:ext cx="7886700" cy="426769"/>
          </a:xfrm>
          <a:prstGeom prst="rect">
            <a:avLst/>
          </a:prstGeom>
        </p:spPr>
        <p:txBody>
          <a:bodyPr/>
          <a:lstStyle>
            <a:lvl1pPr>
              <a:defRPr sz="2400" b="1">
                <a:latin typeface="+mn-lt"/>
              </a:defRPr>
            </a:lvl1pPr>
          </a:lstStyle>
          <a:p>
            <a:r>
              <a:rPr lang="en-US" dirty="0"/>
              <a:t>Click to edit Master title style</a:t>
            </a:r>
          </a:p>
        </p:txBody>
      </p:sp>
      <p:sp>
        <p:nvSpPr>
          <p:cNvPr id="13" name="Text Placeholder 7"/>
          <p:cNvSpPr>
            <a:spLocks noGrp="1"/>
          </p:cNvSpPr>
          <p:nvPr>
            <p:ph type="body" sz="quarter" idx="12" hasCustomPrompt="1"/>
          </p:nvPr>
        </p:nvSpPr>
        <p:spPr>
          <a:xfrm>
            <a:off x="628650" y="1287899"/>
            <a:ext cx="7890882" cy="2851150"/>
          </a:xfrm>
          <a:prstGeom prst="rect">
            <a:avLst/>
          </a:prstGeom>
        </p:spPr>
        <p:txBody>
          <a:bodyPr/>
          <a:lstStyle>
            <a:lvl1pPr marL="0" indent="0">
              <a:buNone/>
              <a:defRPr sz="1800" b="0" baseline="0"/>
            </a:lvl1pPr>
          </a:lstStyle>
          <a:p>
            <a:pPr lvl="0"/>
            <a:r>
              <a:rPr lang="en-US" dirty="0"/>
              <a:t>Place text here</a:t>
            </a:r>
          </a:p>
        </p:txBody>
      </p:sp>
      <p:sp>
        <p:nvSpPr>
          <p:cNvPr id="14" name="Text Placeholder 7"/>
          <p:cNvSpPr>
            <a:spLocks noGrp="1"/>
          </p:cNvSpPr>
          <p:nvPr>
            <p:ph type="body" sz="quarter" idx="13" hasCustomPrompt="1"/>
          </p:nvPr>
        </p:nvSpPr>
        <p:spPr>
          <a:xfrm>
            <a:off x="628650" y="928652"/>
            <a:ext cx="7890882" cy="308445"/>
          </a:xfrm>
          <a:prstGeom prst="rect">
            <a:avLst/>
          </a:prstGeom>
        </p:spPr>
        <p:txBody>
          <a:bodyPr/>
          <a:lstStyle>
            <a:lvl1pPr marL="0" indent="0">
              <a:buNone/>
              <a:defRPr sz="2000" b="1" baseline="0"/>
            </a:lvl1pPr>
          </a:lstStyle>
          <a:p>
            <a:pPr lvl="0"/>
            <a:r>
              <a:rPr lang="en-US" dirty="0"/>
              <a:t>Place text here</a:t>
            </a:r>
          </a:p>
        </p:txBody>
      </p:sp>
      <p:sp>
        <p:nvSpPr>
          <p:cNvPr id="17" name="Slide Number Placeholder 5"/>
          <p:cNvSpPr>
            <a:spLocks noGrp="1"/>
          </p:cNvSpPr>
          <p:nvPr>
            <p:ph type="sldNum" sz="quarter" idx="4"/>
          </p:nvPr>
        </p:nvSpPr>
        <p:spPr>
          <a:xfrm>
            <a:off x="8450256"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91">
              <a:defRPr/>
            </a:pPr>
            <a:fld id="{2FED3E49-FDCD-5D46-88C6-CE1FDFB21B04}" type="slidenum">
              <a:rPr lang="en-US" smtClean="0">
                <a:solidFill>
                  <a:prstClr val="white"/>
                </a:solidFill>
              </a:rPr>
              <a:pPr defTabSz="342891">
                <a:defRPr/>
              </a:pPr>
              <a:t>‹#›</a:t>
            </a:fld>
            <a:endParaRPr lang="en-US" dirty="0">
              <a:solidFill>
                <a:prstClr val="white"/>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imple text 2 colum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p:txBody>
      </p:sp>
      <p:sp>
        <p:nvSpPr>
          <p:cNvPr id="15" name="Title 1"/>
          <p:cNvSpPr>
            <a:spLocks noGrp="1"/>
          </p:cNvSpPr>
          <p:nvPr>
            <p:ph type="title"/>
          </p:nvPr>
        </p:nvSpPr>
        <p:spPr>
          <a:xfrm>
            <a:off x="632832" y="182879"/>
            <a:ext cx="7886700" cy="426769"/>
          </a:xfrm>
          <a:prstGeom prst="rect">
            <a:avLst/>
          </a:prstGeom>
        </p:spPr>
        <p:txBody>
          <a:bodyPr/>
          <a:lstStyle>
            <a:lvl1pPr>
              <a:defRPr sz="2400" b="1">
                <a:latin typeface="+mn-lt"/>
              </a:defRPr>
            </a:lvl1pPr>
          </a:lstStyle>
          <a:p>
            <a:r>
              <a:rPr lang="en-US" dirty="0"/>
              <a:t>Click to edit Master title style</a:t>
            </a:r>
          </a:p>
        </p:txBody>
      </p:sp>
      <p:sp>
        <p:nvSpPr>
          <p:cNvPr id="16" name="Text Placeholder 7"/>
          <p:cNvSpPr>
            <a:spLocks noGrp="1"/>
          </p:cNvSpPr>
          <p:nvPr>
            <p:ph type="body" sz="quarter" idx="12" hasCustomPrompt="1"/>
          </p:nvPr>
        </p:nvSpPr>
        <p:spPr>
          <a:xfrm>
            <a:off x="628650" y="1287899"/>
            <a:ext cx="3698023" cy="2851150"/>
          </a:xfrm>
          <a:prstGeom prst="rect">
            <a:avLst/>
          </a:prstGeom>
        </p:spPr>
        <p:txBody>
          <a:bodyPr/>
          <a:lstStyle>
            <a:lvl1pPr marL="0" indent="0">
              <a:buNone/>
              <a:defRPr sz="1800" b="0" baseline="0"/>
            </a:lvl1pPr>
          </a:lstStyle>
          <a:p>
            <a:pPr lvl="0"/>
            <a:r>
              <a:rPr lang="en-US" dirty="0"/>
              <a:t>Place text here</a:t>
            </a:r>
          </a:p>
        </p:txBody>
      </p:sp>
      <p:sp>
        <p:nvSpPr>
          <p:cNvPr id="17" name="Text Placeholder 7"/>
          <p:cNvSpPr>
            <a:spLocks noGrp="1"/>
          </p:cNvSpPr>
          <p:nvPr>
            <p:ph type="body" sz="quarter" idx="13" hasCustomPrompt="1"/>
          </p:nvPr>
        </p:nvSpPr>
        <p:spPr>
          <a:xfrm>
            <a:off x="628650" y="928652"/>
            <a:ext cx="3698023" cy="308445"/>
          </a:xfrm>
          <a:prstGeom prst="rect">
            <a:avLst/>
          </a:prstGeom>
        </p:spPr>
        <p:txBody>
          <a:bodyPr/>
          <a:lstStyle>
            <a:lvl1pPr marL="0" indent="0">
              <a:buNone/>
              <a:defRPr sz="2000" b="1" baseline="0"/>
            </a:lvl1pPr>
          </a:lstStyle>
          <a:p>
            <a:pPr lvl="0"/>
            <a:r>
              <a:rPr lang="en-US" dirty="0"/>
              <a:t>Place text here</a:t>
            </a:r>
          </a:p>
        </p:txBody>
      </p:sp>
      <p:sp>
        <p:nvSpPr>
          <p:cNvPr id="20" name="Text Placeholder 7"/>
          <p:cNvSpPr>
            <a:spLocks noGrp="1"/>
          </p:cNvSpPr>
          <p:nvPr>
            <p:ph type="body" sz="quarter" idx="14" hasCustomPrompt="1"/>
          </p:nvPr>
        </p:nvSpPr>
        <p:spPr>
          <a:xfrm>
            <a:off x="4821509" y="1287899"/>
            <a:ext cx="3698023" cy="2851150"/>
          </a:xfrm>
          <a:prstGeom prst="rect">
            <a:avLst/>
          </a:prstGeom>
        </p:spPr>
        <p:txBody>
          <a:bodyPr/>
          <a:lstStyle>
            <a:lvl1pPr marL="0" indent="0">
              <a:buNone/>
              <a:defRPr sz="1800" b="0" baseline="0"/>
            </a:lvl1pPr>
          </a:lstStyle>
          <a:p>
            <a:pPr lvl="0"/>
            <a:r>
              <a:rPr lang="en-US" dirty="0"/>
              <a:t>Place text here</a:t>
            </a:r>
          </a:p>
        </p:txBody>
      </p:sp>
      <p:sp>
        <p:nvSpPr>
          <p:cNvPr id="21" name="Text Placeholder 7"/>
          <p:cNvSpPr>
            <a:spLocks noGrp="1"/>
          </p:cNvSpPr>
          <p:nvPr>
            <p:ph type="body" sz="quarter" idx="15" hasCustomPrompt="1"/>
          </p:nvPr>
        </p:nvSpPr>
        <p:spPr>
          <a:xfrm>
            <a:off x="4821509" y="928652"/>
            <a:ext cx="3698023" cy="308445"/>
          </a:xfrm>
          <a:prstGeom prst="rect">
            <a:avLst/>
          </a:prstGeom>
        </p:spPr>
        <p:txBody>
          <a:bodyPr/>
          <a:lstStyle>
            <a:lvl1pPr marL="0" indent="0">
              <a:buNone/>
              <a:defRPr sz="2000" b="1" baseline="0"/>
            </a:lvl1pPr>
          </a:lstStyle>
          <a:p>
            <a:pPr lvl="0"/>
            <a:r>
              <a:rPr lang="en-US" dirty="0"/>
              <a:t>Place text here</a:t>
            </a:r>
          </a:p>
        </p:txBody>
      </p:sp>
      <p:sp>
        <p:nvSpPr>
          <p:cNvPr id="23" name="Slide Number Placeholder 5"/>
          <p:cNvSpPr>
            <a:spLocks noGrp="1"/>
          </p:cNvSpPr>
          <p:nvPr>
            <p:ph type="sldNum" sz="quarter" idx="4"/>
          </p:nvPr>
        </p:nvSpPr>
        <p:spPr>
          <a:xfrm>
            <a:off x="8450256"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91">
              <a:defRPr/>
            </a:pPr>
            <a:fld id="{2FED3E49-FDCD-5D46-88C6-CE1FDFB21B04}" type="slidenum">
              <a:rPr lang="en-US" smtClean="0">
                <a:solidFill>
                  <a:prstClr val="white"/>
                </a:solidFill>
              </a:rPr>
              <a:pPr defTabSz="342891">
                <a:defRPr/>
              </a:pPr>
              <a:t>‹#›</a:t>
            </a:fld>
            <a:endParaRPr lang="en-US" dirty="0">
              <a:solidFill>
                <a:prstClr val="white"/>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imple text with phot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p:txBody>
      </p:sp>
      <p:sp>
        <p:nvSpPr>
          <p:cNvPr id="4" name="Picture Placeholder 3"/>
          <p:cNvSpPr>
            <a:spLocks noGrp="1"/>
          </p:cNvSpPr>
          <p:nvPr>
            <p:ph type="pic" sz="quarter" idx="14"/>
          </p:nvPr>
        </p:nvSpPr>
        <p:spPr>
          <a:xfrm>
            <a:off x="4953000" y="1148398"/>
            <a:ext cx="3259138" cy="2850754"/>
          </a:xfrm>
          <a:prstGeom prst="rect">
            <a:avLst/>
          </a:prstGeom>
        </p:spPr>
        <p:txBody>
          <a:bodyPr/>
          <a:lstStyle/>
          <a:p>
            <a:endParaRPr lang="en-US"/>
          </a:p>
        </p:txBody>
      </p:sp>
      <p:sp>
        <p:nvSpPr>
          <p:cNvPr id="15" name="Title 1"/>
          <p:cNvSpPr>
            <a:spLocks noGrp="1"/>
          </p:cNvSpPr>
          <p:nvPr>
            <p:ph type="title"/>
          </p:nvPr>
        </p:nvSpPr>
        <p:spPr>
          <a:xfrm>
            <a:off x="632832" y="182879"/>
            <a:ext cx="7886700" cy="426769"/>
          </a:xfrm>
          <a:prstGeom prst="rect">
            <a:avLst/>
          </a:prstGeom>
        </p:spPr>
        <p:txBody>
          <a:bodyPr/>
          <a:lstStyle>
            <a:lvl1pPr>
              <a:defRPr sz="2400" b="1">
                <a:latin typeface="+mn-lt"/>
              </a:defRPr>
            </a:lvl1pPr>
          </a:lstStyle>
          <a:p>
            <a:r>
              <a:rPr lang="en-US" dirty="0"/>
              <a:t>Click to edit Master title style</a:t>
            </a:r>
          </a:p>
        </p:txBody>
      </p:sp>
      <p:sp>
        <p:nvSpPr>
          <p:cNvPr id="16" name="Text Placeholder 7"/>
          <p:cNvSpPr>
            <a:spLocks noGrp="1"/>
          </p:cNvSpPr>
          <p:nvPr>
            <p:ph type="body" sz="quarter" idx="12" hasCustomPrompt="1"/>
          </p:nvPr>
        </p:nvSpPr>
        <p:spPr>
          <a:xfrm>
            <a:off x="628650" y="1287899"/>
            <a:ext cx="3698023" cy="2851150"/>
          </a:xfrm>
          <a:prstGeom prst="rect">
            <a:avLst/>
          </a:prstGeom>
        </p:spPr>
        <p:txBody>
          <a:bodyPr/>
          <a:lstStyle>
            <a:lvl1pPr marL="0" indent="0">
              <a:buNone/>
              <a:defRPr sz="1800" b="0" baseline="0"/>
            </a:lvl1pPr>
          </a:lstStyle>
          <a:p>
            <a:pPr lvl="0"/>
            <a:r>
              <a:rPr lang="en-US" dirty="0"/>
              <a:t>Place text here</a:t>
            </a:r>
          </a:p>
        </p:txBody>
      </p:sp>
      <p:sp>
        <p:nvSpPr>
          <p:cNvPr id="17" name="Text Placeholder 7"/>
          <p:cNvSpPr>
            <a:spLocks noGrp="1"/>
          </p:cNvSpPr>
          <p:nvPr>
            <p:ph type="body" sz="quarter" idx="13" hasCustomPrompt="1"/>
          </p:nvPr>
        </p:nvSpPr>
        <p:spPr>
          <a:xfrm>
            <a:off x="628650" y="928652"/>
            <a:ext cx="3698023" cy="308445"/>
          </a:xfrm>
          <a:prstGeom prst="rect">
            <a:avLst/>
          </a:prstGeom>
        </p:spPr>
        <p:txBody>
          <a:bodyPr/>
          <a:lstStyle>
            <a:lvl1pPr marL="0" indent="0">
              <a:buNone/>
              <a:defRPr sz="2000" b="1" baseline="0"/>
            </a:lvl1pPr>
          </a:lstStyle>
          <a:p>
            <a:pPr lvl="0"/>
            <a:r>
              <a:rPr lang="en-US" dirty="0"/>
              <a:t>Place text here</a:t>
            </a:r>
          </a:p>
        </p:txBody>
      </p:sp>
      <p:sp>
        <p:nvSpPr>
          <p:cNvPr id="19" name="Slide Number Placeholder 5"/>
          <p:cNvSpPr>
            <a:spLocks noGrp="1"/>
          </p:cNvSpPr>
          <p:nvPr>
            <p:ph type="sldNum" sz="quarter" idx="4"/>
          </p:nvPr>
        </p:nvSpPr>
        <p:spPr>
          <a:xfrm>
            <a:off x="8450256"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91">
              <a:defRPr/>
            </a:pPr>
            <a:fld id="{2FED3E49-FDCD-5D46-88C6-CE1FDFB21B04}" type="slidenum">
              <a:rPr lang="en-US" smtClean="0">
                <a:solidFill>
                  <a:prstClr val="white"/>
                </a:solidFill>
              </a:rPr>
              <a:pPr defTabSz="342891">
                <a:defRPr/>
              </a:pPr>
              <a:t>‹#›</a:t>
            </a:fld>
            <a:endParaRPr lang="en-US" dirty="0">
              <a:solidFill>
                <a:prstClr val="white"/>
              </a:solidFill>
            </a:endParaRPr>
          </a:p>
        </p:txBody>
      </p:sp>
    </p:spTree>
    <p:extLst>
      <p:ext uri="{BB962C8B-B14F-4D97-AF65-F5344CB8AC3E}">
        <p14:creationId xmlns:p14="http://schemas.microsoft.com/office/powerpoint/2010/main" val="408736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US"/>
          </a:p>
        </p:txBody>
      </p:sp>
      <p:sp>
        <p:nvSpPr>
          <p:cNvPr id="11" name="Text Placeholder 10"/>
          <p:cNvSpPr>
            <a:spLocks noGrp="1"/>
          </p:cNvSpPr>
          <p:nvPr>
            <p:ph type="body" sz="quarter" idx="12"/>
          </p:nvPr>
        </p:nvSpPr>
        <p:spPr>
          <a:xfrm>
            <a:off x="628655" y="1287899"/>
            <a:ext cx="7886701" cy="2851150"/>
          </a:xfrm>
          <a:prstGeom prst="rect">
            <a:avLst/>
          </a:prstGeom>
        </p:spPr>
        <p:txBody>
          <a:bodyPr/>
          <a:lstStyle>
            <a:lvl1pPr>
              <a:buClr>
                <a:schemeClr val="tx2"/>
              </a:buClr>
              <a:defRPr sz="1800"/>
            </a:lvl1pPr>
            <a:lvl2pPr>
              <a:buClr>
                <a:schemeClr val="tx2"/>
              </a:buClr>
              <a:defRPr sz="1800"/>
            </a:lvl2pPr>
            <a:lvl3pPr>
              <a:buClr>
                <a:schemeClr val="tx2"/>
              </a:buClr>
              <a:defRPr sz="1600"/>
            </a:lvl3pPr>
            <a:lvl4pPr>
              <a:buClr>
                <a:schemeClr val="tx2"/>
              </a:buClr>
              <a:defRPr sz="1600"/>
            </a:lvl4pPr>
            <a:lvl5pPr>
              <a:buClr>
                <a:schemeClr val="tx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32832" y="182879"/>
            <a:ext cx="7886700" cy="426769"/>
          </a:xfrm>
          <a:prstGeom prst="rect">
            <a:avLst/>
          </a:prstGeom>
        </p:spPr>
        <p:txBody>
          <a:bodyPr/>
          <a:lstStyle>
            <a:lvl1pPr>
              <a:defRPr sz="2400" b="1">
                <a:latin typeface="+mn-lt"/>
              </a:defRPr>
            </a:lvl1pPr>
          </a:lstStyle>
          <a:p>
            <a:r>
              <a:rPr lang="en-US" dirty="0"/>
              <a:t>Click to edit Master title style</a:t>
            </a:r>
          </a:p>
        </p:txBody>
      </p:sp>
      <p:sp>
        <p:nvSpPr>
          <p:cNvPr id="15" name="Text Placeholder 7"/>
          <p:cNvSpPr>
            <a:spLocks noGrp="1"/>
          </p:cNvSpPr>
          <p:nvPr>
            <p:ph type="body" sz="quarter" idx="15" hasCustomPrompt="1"/>
          </p:nvPr>
        </p:nvSpPr>
        <p:spPr>
          <a:xfrm>
            <a:off x="628650" y="929417"/>
            <a:ext cx="7886700" cy="308445"/>
          </a:xfrm>
          <a:prstGeom prst="rect">
            <a:avLst/>
          </a:prstGeom>
        </p:spPr>
        <p:txBody>
          <a:bodyPr/>
          <a:lstStyle>
            <a:lvl1pPr marL="0" indent="0">
              <a:buNone/>
              <a:defRPr sz="2000" b="1" baseline="0"/>
            </a:lvl1pPr>
          </a:lstStyle>
          <a:p>
            <a:pPr lvl="0"/>
            <a:r>
              <a:rPr lang="en-US" dirty="0"/>
              <a:t>Place text here</a:t>
            </a:r>
          </a:p>
        </p:txBody>
      </p:sp>
      <p:sp>
        <p:nvSpPr>
          <p:cNvPr id="17" name="Slide Number Placeholder 5"/>
          <p:cNvSpPr>
            <a:spLocks noGrp="1"/>
          </p:cNvSpPr>
          <p:nvPr>
            <p:ph type="sldNum" sz="quarter" idx="4"/>
          </p:nvPr>
        </p:nvSpPr>
        <p:spPr>
          <a:xfrm>
            <a:off x="8450256"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91">
              <a:defRPr/>
            </a:pPr>
            <a:fld id="{2FED3E49-FDCD-5D46-88C6-CE1FDFB21B04}" type="slidenum">
              <a:rPr lang="en-US" smtClean="0">
                <a:solidFill>
                  <a:prstClr val="white"/>
                </a:solidFill>
              </a:rPr>
              <a:pPr defTabSz="342891">
                <a:defRPr/>
              </a:pPr>
              <a:t>‹#›</a:t>
            </a:fld>
            <a:endParaRPr lang="en-US" dirty="0">
              <a:solidFill>
                <a:prstClr val="white"/>
              </a:solidFill>
            </a:endParaRPr>
          </a:p>
        </p:txBody>
      </p:sp>
    </p:spTree>
    <p:extLst>
      <p:ext uri="{BB962C8B-B14F-4D97-AF65-F5344CB8AC3E}">
        <p14:creationId xmlns:p14="http://schemas.microsoft.com/office/powerpoint/2010/main" val="419457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bar">
    <p:spTree>
      <p:nvGrpSpPr>
        <p:cNvPr id="1" name=""/>
        <p:cNvGrpSpPr/>
        <p:nvPr/>
      </p:nvGrpSpPr>
      <p:grpSpPr>
        <a:xfrm>
          <a:off x="0" y="0"/>
          <a:ext cx="0" cy="0"/>
          <a:chOff x="0" y="0"/>
          <a:chExt cx="0" cy="0"/>
        </a:xfrm>
      </p:grpSpPr>
      <p:sp>
        <p:nvSpPr>
          <p:cNvPr id="5" name="Rectangle 4"/>
          <p:cNvSpPr/>
          <p:nvPr userDrawn="1"/>
        </p:nvSpPr>
        <p:spPr>
          <a:xfrm>
            <a:off x="317120" y="928652"/>
            <a:ext cx="184717" cy="3210397"/>
          </a:xfrm>
          <a:prstGeom prst="rect">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891"/>
            <a:r>
              <a:rPr lang="en-US" sz="751" dirty="0">
                <a:solidFill>
                  <a:prstClr val="white"/>
                </a:solidFill>
              </a:rPr>
              <a:t>EXTERNAL</a:t>
            </a:r>
          </a:p>
        </p:txBody>
      </p:sp>
      <p:sp>
        <p:nvSpPr>
          <p:cNvPr id="7" name="Footer Placeholder 6"/>
          <p:cNvSpPr>
            <a:spLocks noGrp="1"/>
          </p:cNvSpPr>
          <p:nvPr>
            <p:ph type="ftr" sz="quarter" idx="10"/>
          </p:nvPr>
        </p:nvSpPr>
        <p:spPr/>
        <p:txBody>
          <a:bodyPr/>
          <a:lstStyle/>
          <a:p>
            <a:endParaRPr lang="en-US"/>
          </a:p>
        </p:txBody>
      </p:sp>
      <p:sp>
        <p:nvSpPr>
          <p:cNvPr id="9" name="Text Placeholder 7"/>
          <p:cNvSpPr>
            <a:spLocks noGrp="1"/>
          </p:cNvSpPr>
          <p:nvPr>
            <p:ph type="body" sz="quarter" idx="14" hasCustomPrompt="1"/>
          </p:nvPr>
        </p:nvSpPr>
        <p:spPr>
          <a:xfrm>
            <a:off x="628650" y="1287899"/>
            <a:ext cx="7886700" cy="2851150"/>
          </a:xfrm>
          <a:prstGeom prst="rect">
            <a:avLst/>
          </a:prstGeom>
        </p:spPr>
        <p:txBody>
          <a:bodyPr/>
          <a:lstStyle>
            <a:lvl1pPr marL="0" indent="0">
              <a:buNone/>
              <a:defRPr sz="1800" b="0" baseline="0"/>
            </a:lvl1pPr>
          </a:lstStyle>
          <a:p>
            <a:pPr lvl="0"/>
            <a:r>
              <a:rPr lang="en-US" dirty="0"/>
              <a:t>Place text here</a:t>
            </a:r>
          </a:p>
        </p:txBody>
      </p:sp>
      <p:sp>
        <p:nvSpPr>
          <p:cNvPr id="16" name="Title 1"/>
          <p:cNvSpPr>
            <a:spLocks noGrp="1"/>
          </p:cNvSpPr>
          <p:nvPr>
            <p:ph type="title"/>
          </p:nvPr>
        </p:nvSpPr>
        <p:spPr>
          <a:xfrm>
            <a:off x="632832" y="182879"/>
            <a:ext cx="7886700" cy="426769"/>
          </a:xfrm>
          <a:prstGeom prst="rect">
            <a:avLst/>
          </a:prstGeom>
        </p:spPr>
        <p:txBody>
          <a:bodyPr/>
          <a:lstStyle>
            <a:lvl1pPr>
              <a:defRPr sz="2400" b="1">
                <a:latin typeface="+mn-lt"/>
              </a:defRPr>
            </a:lvl1pPr>
          </a:lstStyle>
          <a:p>
            <a:r>
              <a:rPr lang="en-US" dirty="0"/>
              <a:t>Click to edit Master title style</a:t>
            </a:r>
          </a:p>
        </p:txBody>
      </p:sp>
      <p:sp>
        <p:nvSpPr>
          <p:cNvPr id="18" name="Text Placeholder 7"/>
          <p:cNvSpPr>
            <a:spLocks noGrp="1"/>
          </p:cNvSpPr>
          <p:nvPr>
            <p:ph type="body" sz="quarter" idx="13" hasCustomPrompt="1"/>
          </p:nvPr>
        </p:nvSpPr>
        <p:spPr>
          <a:xfrm>
            <a:off x="628650" y="928652"/>
            <a:ext cx="7886700" cy="308445"/>
          </a:xfrm>
          <a:prstGeom prst="rect">
            <a:avLst/>
          </a:prstGeom>
        </p:spPr>
        <p:txBody>
          <a:bodyPr/>
          <a:lstStyle>
            <a:lvl1pPr marL="0" indent="0">
              <a:buNone/>
              <a:defRPr sz="2000" b="1" baseline="0"/>
            </a:lvl1pPr>
          </a:lstStyle>
          <a:p>
            <a:pPr lvl="0"/>
            <a:r>
              <a:rPr lang="en-US" dirty="0"/>
              <a:t>Place text here</a:t>
            </a:r>
          </a:p>
        </p:txBody>
      </p:sp>
      <p:sp>
        <p:nvSpPr>
          <p:cNvPr id="20" name="Slide Number Placeholder 5"/>
          <p:cNvSpPr>
            <a:spLocks noGrp="1"/>
          </p:cNvSpPr>
          <p:nvPr>
            <p:ph type="sldNum" sz="quarter" idx="4"/>
          </p:nvPr>
        </p:nvSpPr>
        <p:spPr>
          <a:xfrm>
            <a:off x="8450256"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91">
              <a:defRPr/>
            </a:pPr>
            <a:fld id="{2FED3E49-FDCD-5D46-88C6-CE1FDFB21B04}" type="slidenum">
              <a:rPr lang="en-US" smtClean="0">
                <a:solidFill>
                  <a:prstClr val="white"/>
                </a:solidFill>
              </a:rPr>
              <a:pPr defTabSz="342891">
                <a:defRPr/>
              </a:pPr>
              <a:t>‹#›</a:t>
            </a:fld>
            <a:endParaRPr lang="en-US" dirty="0">
              <a:solidFill>
                <a:prstClr val="white"/>
              </a:solidFill>
            </a:endParaRPr>
          </a:p>
        </p:txBody>
      </p:sp>
    </p:spTree>
    <p:extLst>
      <p:ext uri="{BB962C8B-B14F-4D97-AF65-F5344CB8AC3E}">
        <p14:creationId xmlns:p14="http://schemas.microsoft.com/office/powerpoint/2010/main" val="33955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nal bar">
    <p:spTree>
      <p:nvGrpSpPr>
        <p:cNvPr id="1" name=""/>
        <p:cNvGrpSpPr/>
        <p:nvPr/>
      </p:nvGrpSpPr>
      <p:grpSpPr>
        <a:xfrm>
          <a:off x="0" y="0"/>
          <a:ext cx="0" cy="0"/>
          <a:chOff x="0" y="0"/>
          <a:chExt cx="0" cy="0"/>
        </a:xfrm>
      </p:grpSpPr>
      <p:sp>
        <p:nvSpPr>
          <p:cNvPr id="6" name="Rectangle 5"/>
          <p:cNvSpPr/>
          <p:nvPr userDrawn="1"/>
        </p:nvSpPr>
        <p:spPr>
          <a:xfrm>
            <a:off x="317120" y="928652"/>
            <a:ext cx="184717" cy="3210397"/>
          </a:xfrm>
          <a:prstGeom prst="rect">
            <a:avLst/>
          </a:prstGeom>
          <a:solidFill>
            <a:srgbClr val="9E0B0F"/>
          </a:solidFill>
          <a:ln>
            <a:solidFill>
              <a:srgbClr val="9E0B0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891"/>
            <a:r>
              <a:rPr lang="en-US" sz="751" dirty="0">
                <a:solidFill>
                  <a:prstClr val="white"/>
                </a:solidFill>
              </a:rPr>
              <a:t>INTERNAL</a:t>
            </a:r>
          </a:p>
        </p:txBody>
      </p:sp>
      <p:sp>
        <p:nvSpPr>
          <p:cNvPr id="2" name="Footer Placeholder 1"/>
          <p:cNvSpPr>
            <a:spLocks noGrp="1"/>
          </p:cNvSpPr>
          <p:nvPr>
            <p:ph type="ftr" sz="quarter" idx="10"/>
          </p:nvPr>
        </p:nvSpPr>
        <p:spPr/>
        <p:txBody>
          <a:bodyPr/>
          <a:lstStyle/>
          <a:p>
            <a:endParaRPr lang="en-US"/>
          </a:p>
        </p:txBody>
      </p:sp>
      <p:sp>
        <p:nvSpPr>
          <p:cNvPr id="14" name="Text Placeholder 7"/>
          <p:cNvSpPr>
            <a:spLocks noGrp="1"/>
          </p:cNvSpPr>
          <p:nvPr>
            <p:ph type="body" sz="quarter" idx="14" hasCustomPrompt="1"/>
          </p:nvPr>
        </p:nvSpPr>
        <p:spPr>
          <a:xfrm>
            <a:off x="628650" y="1287899"/>
            <a:ext cx="7886700" cy="2851150"/>
          </a:xfrm>
          <a:prstGeom prst="rect">
            <a:avLst/>
          </a:prstGeom>
        </p:spPr>
        <p:txBody>
          <a:bodyPr/>
          <a:lstStyle>
            <a:lvl1pPr marL="0" indent="0">
              <a:buNone/>
              <a:defRPr sz="1800" b="0" baseline="0"/>
            </a:lvl1pPr>
          </a:lstStyle>
          <a:p>
            <a:pPr lvl="0"/>
            <a:r>
              <a:rPr lang="en-US" dirty="0"/>
              <a:t>Place text here</a:t>
            </a:r>
          </a:p>
        </p:txBody>
      </p:sp>
      <p:sp>
        <p:nvSpPr>
          <p:cNvPr id="19" name="Title 1"/>
          <p:cNvSpPr>
            <a:spLocks noGrp="1"/>
          </p:cNvSpPr>
          <p:nvPr>
            <p:ph type="title"/>
          </p:nvPr>
        </p:nvSpPr>
        <p:spPr>
          <a:xfrm>
            <a:off x="632832" y="182879"/>
            <a:ext cx="7886700" cy="426769"/>
          </a:xfrm>
          <a:prstGeom prst="rect">
            <a:avLst/>
          </a:prstGeom>
        </p:spPr>
        <p:txBody>
          <a:bodyPr/>
          <a:lstStyle>
            <a:lvl1pPr>
              <a:defRPr sz="2400" b="1">
                <a:latin typeface="+mn-lt"/>
              </a:defRPr>
            </a:lvl1pPr>
          </a:lstStyle>
          <a:p>
            <a:r>
              <a:rPr lang="en-US" dirty="0"/>
              <a:t>Click to edit Master title style</a:t>
            </a:r>
          </a:p>
        </p:txBody>
      </p:sp>
      <p:sp>
        <p:nvSpPr>
          <p:cNvPr id="21" name="Text Placeholder 7"/>
          <p:cNvSpPr>
            <a:spLocks noGrp="1"/>
          </p:cNvSpPr>
          <p:nvPr>
            <p:ph type="body" sz="quarter" idx="13" hasCustomPrompt="1"/>
          </p:nvPr>
        </p:nvSpPr>
        <p:spPr>
          <a:xfrm>
            <a:off x="628650" y="928652"/>
            <a:ext cx="7886700" cy="308445"/>
          </a:xfrm>
          <a:prstGeom prst="rect">
            <a:avLst/>
          </a:prstGeom>
        </p:spPr>
        <p:txBody>
          <a:bodyPr/>
          <a:lstStyle>
            <a:lvl1pPr marL="0" indent="0">
              <a:buNone/>
              <a:defRPr sz="2000" b="1" baseline="0"/>
            </a:lvl1pPr>
          </a:lstStyle>
          <a:p>
            <a:pPr lvl="0"/>
            <a:r>
              <a:rPr lang="en-US" dirty="0"/>
              <a:t>Place text here</a:t>
            </a:r>
          </a:p>
        </p:txBody>
      </p:sp>
      <p:sp>
        <p:nvSpPr>
          <p:cNvPr id="23" name="Slide Number Placeholder 5"/>
          <p:cNvSpPr>
            <a:spLocks noGrp="1"/>
          </p:cNvSpPr>
          <p:nvPr>
            <p:ph type="sldNum" sz="quarter" idx="4"/>
          </p:nvPr>
        </p:nvSpPr>
        <p:spPr>
          <a:xfrm>
            <a:off x="8450256"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91">
              <a:defRPr/>
            </a:pPr>
            <a:fld id="{2FED3E49-FDCD-5D46-88C6-CE1FDFB21B04}" type="slidenum">
              <a:rPr lang="en-US" smtClean="0">
                <a:solidFill>
                  <a:prstClr val="white"/>
                </a:solidFill>
              </a:rPr>
              <a:pPr defTabSz="342891">
                <a:defRPr/>
              </a:pPr>
              <a:t>‹#›</a:t>
            </a:fld>
            <a:endParaRPr lang="en-US" dirty="0">
              <a:solidFill>
                <a:prstClr val="white"/>
              </a:solidFill>
            </a:endParaRPr>
          </a:p>
        </p:txBody>
      </p:sp>
    </p:spTree>
    <p:extLst>
      <p:ext uri="{BB962C8B-B14F-4D97-AF65-F5344CB8AC3E}">
        <p14:creationId xmlns:p14="http://schemas.microsoft.com/office/powerpoint/2010/main" val="366175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12/7/2018</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cxnSp>
        <p:nvCxnSpPr>
          <p:cNvPr id="8" name="Straight Connector 7"/>
          <p:cNvCxnSpPr/>
          <p:nvPr userDrawn="1"/>
        </p:nvCxnSpPr>
        <p:spPr>
          <a:xfrm>
            <a:off x="350837" y="594122"/>
            <a:ext cx="8396295" cy="0"/>
          </a:xfrm>
          <a:prstGeom prst="line">
            <a:avLst/>
          </a:prstGeom>
          <a:ln w="19050">
            <a:solidFill>
              <a:srgbClr val="9E0B0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p:cNvPicPr>
          <p:nvPr userDrawn="1"/>
        </p:nvPicPr>
        <p:blipFill>
          <a:blip r:embed="rId14" cstate="email">
            <a:extLst>
              <a:ext uri="{28A0092B-C50C-407E-A947-70E740481C1C}">
                <a14:useLocalDpi xmlns:a14="http://schemas.microsoft.com/office/drawing/2010/main"/>
              </a:ext>
            </a:extLst>
          </a:blip>
          <a:stretch>
            <a:fillRect/>
          </a:stretch>
        </p:blipFill>
        <p:spPr>
          <a:xfrm>
            <a:off x="7582765" y="4271121"/>
            <a:ext cx="740705" cy="746760"/>
          </a:xfrm>
          <a:prstGeom prst="rect">
            <a:avLst/>
          </a:prstGeom>
        </p:spPr>
      </p:pic>
      <p:cxnSp>
        <p:nvCxnSpPr>
          <p:cNvPr id="10" name="Straight Connector 9"/>
          <p:cNvCxnSpPr/>
          <p:nvPr userDrawn="1"/>
        </p:nvCxnSpPr>
        <p:spPr>
          <a:xfrm>
            <a:off x="350837" y="4752504"/>
            <a:ext cx="7102325" cy="0"/>
          </a:xfrm>
          <a:prstGeom prst="line">
            <a:avLst/>
          </a:prstGeom>
          <a:ln>
            <a:solidFill>
              <a:srgbClr val="9E0B0F"/>
            </a:solidFill>
          </a:ln>
        </p:spPr>
        <p:style>
          <a:lnRef idx="3">
            <a:schemeClr val="accent1"/>
          </a:lnRef>
          <a:fillRef idx="0">
            <a:schemeClr val="accent1"/>
          </a:fillRef>
          <a:effectRef idx="2">
            <a:schemeClr val="accent1"/>
          </a:effectRef>
          <a:fontRef idx="minor">
            <a:schemeClr val="tx1"/>
          </a:fontRef>
        </p:style>
      </p:cxnSp>
      <p:sp>
        <p:nvSpPr>
          <p:cNvPr id="11" name="Slide Number Placeholder 5"/>
          <p:cNvSpPr>
            <a:spLocks noGrp="1"/>
          </p:cNvSpPr>
          <p:nvPr>
            <p:ph type="sldNum" sz="quarter" idx="4"/>
          </p:nvPr>
        </p:nvSpPr>
        <p:spPr>
          <a:xfrm>
            <a:off x="8450256"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91">
              <a:defRPr/>
            </a:pPr>
            <a:fld id="{2FED3E49-FDCD-5D46-88C6-CE1FDFB21B04}" type="slidenum">
              <a:rPr lang="en-US" smtClean="0">
                <a:solidFill>
                  <a:prstClr val="white"/>
                </a:solidFill>
              </a:rPr>
              <a:pPr defTabSz="342891">
                <a:defRPr/>
              </a:pPr>
              <a:t>‹#›</a:t>
            </a:fld>
            <a:endParaRPr lang="en-US" dirty="0">
              <a:solidFill>
                <a:prstClr val="white"/>
              </a:solidFill>
            </a:endParaRPr>
          </a:p>
        </p:txBody>
      </p:sp>
    </p:spTree>
    <p:extLst>
      <p:ext uri="{BB962C8B-B14F-4D97-AF65-F5344CB8AC3E}">
        <p14:creationId xmlns:p14="http://schemas.microsoft.com/office/powerpoint/2010/main" val="1099337095"/>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77" r:id="rId3"/>
    <p:sldLayoutId id="2147483699" r:id="rId4"/>
    <p:sldLayoutId id="2147483682" r:id="rId5"/>
    <p:sldLayoutId id="2147483679" r:id="rId6"/>
    <p:sldLayoutId id="2147483674" r:id="rId7"/>
    <p:sldLayoutId id="2147483675" r:id="rId8"/>
    <p:sldLayoutId id="2147483676" r:id="rId9"/>
    <p:sldLayoutId id="2147483681" r:id="rId10"/>
    <p:sldLayoutId id="2147483678" r:id="rId11"/>
    <p:sldLayoutId id="2147483774"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65DEF6B-1E9F-46F8-B734-B311F6C8FBB4}" type="datetimeFigureOut">
              <a:rPr lang="en-US" smtClean="0">
                <a:solidFill>
                  <a:prstClr val="black">
                    <a:tint val="75000"/>
                  </a:prstClr>
                </a:solidFill>
              </a:rPr>
              <a:pPr/>
              <a:t>12/7/2018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7D576FE-FE6A-40DC-BEF1-0717A9A12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55385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solidFill>
                  <a:prstClr val="black">
                    <a:tint val="75000"/>
                  </a:prstClr>
                </a:solidFill>
              </a:rPr>
              <a:pPr/>
              <a:t>12/7/2018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cxnSp>
        <p:nvCxnSpPr>
          <p:cNvPr id="8" name="Straight Connector 7"/>
          <p:cNvCxnSpPr/>
          <p:nvPr userDrawn="1"/>
        </p:nvCxnSpPr>
        <p:spPr>
          <a:xfrm>
            <a:off x="350837" y="594122"/>
            <a:ext cx="8396295" cy="0"/>
          </a:xfrm>
          <a:prstGeom prst="line">
            <a:avLst/>
          </a:prstGeom>
          <a:ln w="19050">
            <a:solidFill>
              <a:srgbClr val="9E0B0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p:cNvPicPr>
          <p:nvPr userDrawn="1"/>
        </p:nvPicPr>
        <p:blipFill>
          <a:blip r:embed="rId13" cstate="email">
            <a:extLst>
              <a:ext uri="{28A0092B-C50C-407E-A947-70E740481C1C}">
                <a14:useLocalDpi xmlns:a14="http://schemas.microsoft.com/office/drawing/2010/main"/>
              </a:ext>
            </a:extLst>
          </a:blip>
          <a:stretch>
            <a:fillRect/>
          </a:stretch>
        </p:blipFill>
        <p:spPr>
          <a:xfrm>
            <a:off x="7582766" y="4271121"/>
            <a:ext cx="740705" cy="746760"/>
          </a:xfrm>
          <a:prstGeom prst="rect">
            <a:avLst/>
          </a:prstGeom>
        </p:spPr>
      </p:pic>
      <p:cxnSp>
        <p:nvCxnSpPr>
          <p:cNvPr id="10" name="Straight Connector 9"/>
          <p:cNvCxnSpPr/>
          <p:nvPr userDrawn="1"/>
        </p:nvCxnSpPr>
        <p:spPr>
          <a:xfrm>
            <a:off x="350838" y="4752504"/>
            <a:ext cx="7102325" cy="0"/>
          </a:xfrm>
          <a:prstGeom prst="line">
            <a:avLst/>
          </a:prstGeom>
          <a:ln>
            <a:solidFill>
              <a:srgbClr val="9E0B0F"/>
            </a:solidFill>
          </a:ln>
        </p:spPr>
        <p:style>
          <a:lnRef idx="3">
            <a:schemeClr val="accent1"/>
          </a:lnRef>
          <a:fillRef idx="0">
            <a:schemeClr val="accent1"/>
          </a:fillRef>
          <a:effectRef idx="2">
            <a:schemeClr val="accent1"/>
          </a:effectRef>
          <a:fontRef idx="minor">
            <a:schemeClr val="tx1"/>
          </a:fontRef>
        </p:style>
      </p:cxnSp>
      <p:sp>
        <p:nvSpPr>
          <p:cNvPr id="11" name="Slide Number Placeholder 5"/>
          <p:cNvSpPr>
            <a:spLocks noGrp="1"/>
          </p:cNvSpPr>
          <p:nvPr>
            <p:ph type="sldNum" sz="quarter" idx="4"/>
          </p:nvPr>
        </p:nvSpPr>
        <p:spPr>
          <a:xfrm>
            <a:off x="8450258" y="4496789"/>
            <a:ext cx="296876" cy="300210"/>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751" smtClean="0">
                <a:solidFill>
                  <a:schemeClr val="bg1"/>
                </a:solidFill>
                <a:latin typeface="+mn-lt"/>
                <a:ea typeface="+mn-ea"/>
                <a:cs typeface="+mn-cs"/>
              </a:defRPr>
            </a:lvl1pPr>
          </a:lstStyle>
          <a:p>
            <a:pPr defTabSz="342883">
              <a:defRPr/>
            </a:pPr>
            <a:fld id="{2FED3E49-FDCD-5D46-88C6-CE1FDFB21B04}" type="slidenum">
              <a:rPr lang="en-US" smtClean="0">
                <a:solidFill>
                  <a:prstClr val="white"/>
                </a:solidFill>
              </a:rPr>
              <a:pPr defTabSz="342883">
                <a:defRPr/>
              </a:pPr>
              <a:t>‹#›</a:t>
            </a:fld>
            <a:endParaRPr lang="en-US" dirty="0">
              <a:solidFill>
                <a:prstClr val="white"/>
              </a:solidFill>
            </a:endParaRPr>
          </a:p>
        </p:txBody>
      </p:sp>
    </p:spTree>
    <p:extLst>
      <p:ext uri="{BB962C8B-B14F-4D97-AF65-F5344CB8AC3E}">
        <p14:creationId xmlns:p14="http://schemas.microsoft.com/office/powerpoint/2010/main" val="69979658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13" Type="http://schemas.microsoft.com/office/2007/relationships/hdphoto" Target="../media/hdphoto4.wdp"/><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0.png"/><Relationship Id="rId17" Type="http://schemas.openxmlformats.org/officeDocument/2006/relationships/image" Target="../media/image23.png"/><Relationship Id="rId2" Type="http://schemas.openxmlformats.org/officeDocument/2006/relationships/notesSlide" Target="../notesSlides/notesSlide14.xml"/><Relationship Id="rId16"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image" Target="../media/image15.jpeg"/><Relationship Id="rId11" Type="http://schemas.microsoft.com/office/2007/relationships/hdphoto" Target="../media/hdphoto3.wdp"/><Relationship Id="rId5" Type="http://schemas.openxmlformats.org/officeDocument/2006/relationships/image" Target="../media/image14.jpeg"/><Relationship Id="rId15" Type="http://schemas.openxmlformats.org/officeDocument/2006/relationships/image" Target="../media/image22.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28.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50.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24.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24.jpe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62.jpeg"/><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75106" y="4088242"/>
            <a:ext cx="5028985" cy="323245"/>
          </a:xfrm>
        </p:spPr>
        <p:txBody>
          <a:bodyPr/>
          <a:lstStyle/>
          <a:p>
            <a:r>
              <a:rPr lang="en-US" sz="2400" b="1" dirty="0">
                <a:solidFill>
                  <a:srgbClr val="C00000"/>
                </a:solidFill>
                <a:latin typeface="+mj-lt"/>
              </a:rPr>
              <a:t>B A C-Pack™ </a:t>
            </a:r>
            <a:r>
              <a:rPr lang="en-US" sz="2400" dirty="0">
                <a:latin typeface="+mj-lt"/>
              </a:rPr>
              <a:t> </a:t>
            </a:r>
          </a:p>
        </p:txBody>
      </p:sp>
      <p:sp>
        <p:nvSpPr>
          <p:cNvPr id="3" name="Text Placeholder 2"/>
          <p:cNvSpPr>
            <a:spLocks noGrp="1"/>
          </p:cNvSpPr>
          <p:nvPr>
            <p:ph type="body" sz="quarter" idx="11"/>
          </p:nvPr>
        </p:nvSpPr>
        <p:spPr>
          <a:xfrm>
            <a:off x="3025302" y="4411487"/>
            <a:ext cx="4678789" cy="317767"/>
          </a:xfrm>
        </p:spPr>
        <p:txBody>
          <a:bodyPr/>
          <a:lstStyle/>
          <a:p>
            <a:r>
              <a:rPr lang="en-US" sz="1200" dirty="0">
                <a:latin typeface="+mj-lt"/>
              </a:rPr>
              <a:t>Bougie Aided Cricothyroidotomy Pack </a:t>
            </a:r>
          </a:p>
        </p:txBody>
      </p:sp>
      <p:sp>
        <p:nvSpPr>
          <p:cNvPr id="4" name="TextBox 3"/>
          <p:cNvSpPr txBox="1"/>
          <p:nvPr/>
        </p:nvSpPr>
        <p:spPr>
          <a:xfrm>
            <a:off x="8229600" y="4881890"/>
            <a:ext cx="755335" cy="215444"/>
          </a:xfrm>
          <a:prstGeom prst="rect">
            <a:avLst/>
          </a:prstGeom>
          <a:noFill/>
        </p:spPr>
        <p:txBody>
          <a:bodyPr wrap="none" rtlCol="0">
            <a:spAutoFit/>
          </a:bodyPr>
          <a:lstStyle/>
          <a:p>
            <a:r>
              <a:rPr lang="en-US" sz="800" dirty="0">
                <a:solidFill>
                  <a:schemeClr val="bg1"/>
                </a:solidFill>
              </a:rPr>
              <a:t>REV C 120418</a:t>
            </a:r>
          </a:p>
        </p:txBody>
      </p:sp>
      <p:sp>
        <p:nvSpPr>
          <p:cNvPr id="5" name="TextBox 4">
            <a:extLst>
              <a:ext uri="{FF2B5EF4-FFF2-40B4-BE49-F238E27FC236}">
                <a16:creationId xmlns="" xmlns:a16="http://schemas.microsoft.com/office/drawing/2014/main" id="{4993B41C-050F-46BF-8966-F3998B0A2A00}"/>
              </a:ext>
            </a:extLst>
          </p:cNvPr>
          <p:cNvSpPr txBox="1"/>
          <p:nvPr/>
        </p:nvSpPr>
        <p:spPr>
          <a:xfrm>
            <a:off x="5089669" y="1554900"/>
            <a:ext cx="2682251" cy="830997"/>
          </a:xfrm>
          <a:prstGeom prst="rect">
            <a:avLst/>
          </a:prstGeom>
          <a:noFill/>
        </p:spPr>
        <p:txBody>
          <a:bodyPr wrap="square" rtlCol="0">
            <a:spAutoFit/>
          </a:bodyPr>
          <a:lstStyle/>
          <a:p>
            <a:pPr algn="r"/>
            <a:r>
              <a:rPr lang="en-US" sz="2400" dirty="0">
                <a:solidFill>
                  <a:prstClr val="white"/>
                </a:solidFill>
              </a:rPr>
              <a:t>Surgical Airway</a:t>
            </a:r>
          </a:p>
          <a:p>
            <a:pPr algn="r"/>
            <a:r>
              <a:rPr lang="en-US" sz="2400" dirty="0">
                <a:solidFill>
                  <a:prstClr val="white"/>
                </a:solidFill>
              </a:rPr>
              <a:t>Management</a:t>
            </a:r>
          </a:p>
        </p:txBody>
      </p:sp>
      <p:sp>
        <p:nvSpPr>
          <p:cNvPr id="6" name="TextBox 5">
            <a:extLst>
              <a:ext uri="{FF2B5EF4-FFF2-40B4-BE49-F238E27FC236}">
                <a16:creationId xmlns="" xmlns:a16="http://schemas.microsoft.com/office/drawing/2014/main" id="{6442B488-4DAF-4717-8510-CCAEB419BE60}"/>
              </a:ext>
            </a:extLst>
          </p:cNvPr>
          <p:cNvSpPr txBox="1"/>
          <p:nvPr/>
        </p:nvSpPr>
        <p:spPr>
          <a:xfrm>
            <a:off x="5324969" y="529247"/>
            <a:ext cx="2464585" cy="707886"/>
          </a:xfrm>
          <a:prstGeom prst="rect">
            <a:avLst/>
          </a:prstGeom>
          <a:noFill/>
        </p:spPr>
        <p:txBody>
          <a:bodyPr wrap="none" rtlCol="0">
            <a:spAutoFit/>
          </a:bodyPr>
          <a:lstStyle/>
          <a:p>
            <a:pPr algn="ctr"/>
            <a:r>
              <a:rPr lang="en-US" sz="4000" dirty="0">
                <a:solidFill>
                  <a:schemeClr val="bg1"/>
                </a:solidFill>
                <a:latin typeface="+mj-lt"/>
              </a:rPr>
              <a:t>BAC-Pack™</a:t>
            </a:r>
            <a:endParaRPr lang="en-US" sz="1200" dirty="0">
              <a:solidFill>
                <a:schemeClr val="bg1"/>
              </a:solidFill>
              <a:latin typeface="+mj-lt"/>
            </a:endParaRPr>
          </a:p>
        </p:txBody>
      </p:sp>
    </p:spTree>
    <p:extLst>
      <p:ext uri="{BB962C8B-B14F-4D97-AF65-F5344CB8AC3E}">
        <p14:creationId xmlns:p14="http://schemas.microsoft.com/office/powerpoint/2010/main" val="1981158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342891">
              <a:defRPr/>
            </a:pPr>
            <a:fld id="{2FED3E49-FDCD-5D46-88C6-CE1FDFB21B04}" type="slidenum">
              <a:rPr lang="en-US" smtClean="0">
                <a:solidFill>
                  <a:prstClr val="white"/>
                </a:solidFill>
              </a:rPr>
              <a:pPr defTabSz="342891">
                <a:defRPr/>
              </a:pPr>
              <a:t>10</a:t>
            </a:fld>
            <a:endParaRPr lang="en-US" dirty="0">
              <a:solidFill>
                <a:prstClr val="white"/>
              </a:solidFill>
            </a:endParaRPr>
          </a:p>
        </p:txBody>
      </p:sp>
      <p:sp>
        <p:nvSpPr>
          <p:cNvPr id="7" name="Rectangle 6">
            <a:extLst>
              <a:ext uri="{FF2B5EF4-FFF2-40B4-BE49-F238E27FC236}">
                <a16:creationId xmlns="" xmlns:a16="http://schemas.microsoft.com/office/drawing/2014/main" id="{A3F8880B-A5FF-41CC-BA32-382946ACA54A}"/>
              </a:ext>
            </a:extLst>
          </p:cNvPr>
          <p:cNvSpPr/>
          <p:nvPr/>
        </p:nvSpPr>
        <p:spPr>
          <a:xfrm>
            <a:off x="313090" y="198119"/>
            <a:ext cx="4784689" cy="400110"/>
          </a:xfrm>
          <a:prstGeom prst="rect">
            <a:avLst/>
          </a:prstGeom>
        </p:spPr>
        <p:txBody>
          <a:bodyPr wrap="square">
            <a:spAutoFit/>
          </a:bodyPr>
          <a:lstStyle/>
          <a:p>
            <a:r>
              <a:rPr lang="en-US" sz="2000" dirty="0">
                <a:solidFill>
                  <a:schemeClr val="bg1">
                    <a:lumMod val="75000"/>
                  </a:schemeClr>
                </a:solidFill>
              </a:rPr>
              <a:t>Objective 2:  indications &amp; contraindication</a:t>
            </a:r>
            <a:endParaRPr lang="en-US" dirty="0">
              <a:solidFill>
                <a:schemeClr val="bg1">
                  <a:lumMod val="75000"/>
                </a:schemeClr>
              </a:solidFill>
            </a:endParaRPr>
          </a:p>
        </p:txBody>
      </p:sp>
      <p:sp>
        <p:nvSpPr>
          <p:cNvPr id="11" name="TextBox 10"/>
          <p:cNvSpPr txBox="1"/>
          <p:nvPr/>
        </p:nvSpPr>
        <p:spPr>
          <a:xfrm>
            <a:off x="268705" y="820286"/>
            <a:ext cx="8606589" cy="3754874"/>
          </a:xfrm>
          <a:prstGeom prst="rect">
            <a:avLst/>
          </a:prstGeom>
          <a:noFill/>
        </p:spPr>
        <p:txBody>
          <a:bodyPr wrap="square" rtlCol="0">
            <a:spAutoFit/>
          </a:bodyPr>
          <a:lstStyle/>
          <a:p>
            <a:pPr algn="ctr" defTabSz="685800"/>
            <a:r>
              <a:rPr lang="en-US" sz="2800" b="1" dirty="0">
                <a:solidFill>
                  <a:prstClr val="black"/>
                </a:solidFill>
                <a:latin typeface="Calibri"/>
              </a:rPr>
              <a:t>BAC-Pack</a:t>
            </a:r>
            <a:r>
              <a:rPr lang="en-US" sz="2800" dirty="0">
                <a:solidFill>
                  <a:prstClr val="black"/>
                </a:solidFill>
                <a:latin typeface="Calibri"/>
              </a:rPr>
              <a:t>™</a:t>
            </a:r>
            <a:r>
              <a:rPr lang="en-US" sz="2400" dirty="0">
                <a:solidFill>
                  <a:prstClr val="black"/>
                </a:solidFill>
                <a:latin typeface="Calibri"/>
              </a:rPr>
              <a:t> is intended for the placement of a surgical airway </a:t>
            </a:r>
          </a:p>
          <a:p>
            <a:pPr algn="ctr" defTabSz="685800"/>
            <a:r>
              <a:rPr lang="en-US" sz="2000" dirty="0">
                <a:solidFill>
                  <a:prstClr val="black"/>
                </a:solidFill>
                <a:latin typeface="Calibri"/>
              </a:rPr>
              <a:t>when all </a:t>
            </a:r>
            <a:r>
              <a:rPr lang="en-US" sz="2000" u="sng" dirty="0">
                <a:latin typeface="Calibri"/>
              </a:rPr>
              <a:t>positioning</a:t>
            </a:r>
            <a:r>
              <a:rPr lang="en-US" sz="2000" dirty="0">
                <a:solidFill>
                  <a:prstClr val="black"/>
                </a:solidFill>
                <a:latin typeface="Calibri"/>
              </a:rPr>
              <a:t>, </a:t>
            </a:r>
            <a:r>
              <a:rPr lang="en-US" sz="2000" u="sng" dirty="0">
                <a:latin typeface="Calibri"/>
              </a:rPr>
              <a:t>basic</a:t>
            </a:r>
            <a:r>
              <a:rPr lang="en-US" sz="2000" dirty="0">
                <a:latin typeface="Calibri"/>
              </a:rPr>
              <a:t>,</a:t>
            </a:r>
            <a:r>
              <a:rPr lang="en-US" sz="2000" dirty="0">
                <a:solidFill>
                  <a:prstClr val="black"/>
                </a:solidFill>
                <a:latin typeface="Calibri"/>
              </a:rPr>
              <a:t> and </a:t>
            </a:r>
            <a:r>
              <a:rPr lang="en-US" sz="2000" u="sng" dirty="0">
                <a:latin typeface="Calibri"/>
              </a:rPr>
              <a:t>advanced</a:t>
            </a:r>
            <a:r>
              <a:rPr lang="en-US" sz="2000" dirty="0">
                <a:solidFill>
                  <a:prstClr val="black"/>
                </a:solidFill>
                <a:latin typeface="Calibri"/>
              </a:rPr>
              <a:t> ventilation attempts have failed</a:t>
            </a:r>
          </a:p>
          <a:p>
            <a:pPr algn="ctr" defTabSz="685800"/>
            <a:r>
              <a:rPr lang="en-US" sz="800" dirty="0">
                <a:solidFill>
                  <a:prstClr val="black"/>
                </a:solidFill>
                <a:latin typeface="Calibri"/>
              </a:rPr>
              <a:t> </a:t>
            </a:r>
          </a:p>
          <a:p>
            <a:pPr algn="ctr" defTabSz="685800"/>
            <a:r>
              <a:rPr lang="en-US" sz="2400" dirty="0">
                <a:solidFill>
                  <a:prstClr val="black"/>
                </a:solidFill>
                <a:latin typeface="Calibri"/>
              </a:rPr>
              <a:t>this situation can be summarized in four words:</a:t>
            </a:r>
          </a:p>
          <a:p>
            <a:pPr algn="ctr" defTabSz="685800"/>
            <a:endParaRPr lang="en-US" sz="500" dirty="0">
              <a:solidFill>
                <a:prstClr val="black"/>
              </a:solidFill>
              <a:latin typeface="Calibri"/>
            </a:endParaRPr>
          </a:p>
          <a:p>
            <a:pPr algn="ctr" defTabSz="685800"/>
            <a:r>
              <a:rPr lang="en-US" sz="3200" b="1" u="sng" dirty="0">
                <a:solidFill>
                  <a:srgbClr val="C00000"/>
                </a:solidFill>
                <a:latin typeface="Calibri"/>
              </a:rPr>
              <a:t>can’t</a:t>
            </a:r>
            <a:r>
              <a:rPr lang="en-US" sz="3200" b="1" dirty="0">
                <a:solidFill>
                  <a:srgbClr val="C00000"/>
                </a:solidFill>
                <a:latin typeface="Calibri"/>
              </a:rPr>
              <a:t> </a:t>
            </a:r>
            <a:r>
              <a:rPr lang="en-US" sz="3200" b="1" u="sng" dirty="0">
                <a:solidFill>
                  <a:srgbClr val="C00000"/>
                </a:solidFill>
                <a:latin typeface="Calibri"/>
              </a:rPr>
              <a:t>ventilate</a:t>
            </a:r>
            <a:r>
              <a:rPr lang="en-US" sz="3200" b="1" dirty="0">
                <a:solidFill>
                  <a:srgbClr val="C00000"/>
                </a:solidFill>
                <a:latin typeface="Calibri"/>
              </a:rPr>
              <a:t>  </a:t>
            </a:r>
            <a:r>
              <a:rPr lang="en-US" sz="3200" b="1" u="sng" dirty="0">
                <a:solidFill>
                  <a:srgbClr val="C00000"/>
                </a:solidFill>
                <a:latin typeface="Calibri"/>
              </a:rPr>
              <a:t>can’t</a:t>
            </a:r>
            <a:r>
              <a:rPr lang="en-US" sz="3200" b="1" dirty="0">
                <a:solidFill>
                  <a:srgbClr val="C00000"/>
                </a:solidFill>
                <a:latin typeface="Calibri"/>
              </a:rPr>
              <a:t> </a:t>
            </a:r>
            <a:r>
              <a:rPr lang="en-US" sz="3200" b="1" u="sng" dirty="0">
                <a:solidFill>
                  <a:srgbClr val="C00000"/>
                </a:solidFill>
                <a:latin typeface="Calibri"/>
              </a:rPr>
              <a:t>intubate</a:t>
            </a:r>
          </a:p>
          <a:p>
            <a:pPr algn="ctr" defTabSz="685800"/>
            <a:endParaRPr lang="en-US" sz="1000" b="1" u="sng" dirty="0">
              <a:solidFill>
                <a:srgbClr val="FF0000"/>
              </a:solidFill>
              <a:effectLst>
                <a:outerShdw blurRad="38100" dist="38100" dir="2700000" algn="tl">
                  <a:srgbClr val="000000">
                    <a:alpha val="43137"/>
                  </a:srgbClr>
                </a:outerShdw>
              </a:effectLst>
              <a:latin typeface="Calibri"/>
            </a:endParaRPr>
          </a:p>
          <a:p>
            <a:pPr algn="ctr" defTabSz="685800"/>
            <a:r>
              <a:rPr lang="en-US" sz="2400" i="1" dirty="0">
                <a:latin typeface="Calibri"/>
              </a:rPr>
              <a:t>from which only two options remain: </a:t>
            </a:r>
          </a:p>
          <a:p>
            <a:pPr algn="ctr" defTabSz="685800"/>
            <a:endParaRPr lang="en-US" sz="700" dirty="0">
              <a:latin typeface="Calibri"/>
            </a:endParaRPr>
          </a:p>
          <a:p>
            <a:pPr algn="ctr" defTabSz="685800"/>
            <a:r>
              <a:rPr lang="en-US" sz="2800" b="1" i="1" dirty="0">
                <a:latin typeface="Calibri"/>
              </a:rPr>
              <a:t>a successful surgical airway</a:t>
            </a:r>
          </a:p>
          <a:p>
            <a:pPr algn="ctr" defTabSz="685800"/>
            <a:r>
              <a:rPr lang="en-US" sz="2400" b="1" i="1" dirty="0">
                <a:latin typeface="Calibri"/>
              </a:rPr>
              <a:t> </a:t>
            </a:r>
            <a:r>
              <a:rPr lang="en-US" sz="2400" i="1" dirty="0">
                <a:latin typeface="Calibri"/>
              </a:rPr>
              <a:t>or </a:t>
            </a:r>
          </a:p>
          <a:p>
            <a:pPr algn="ctr" defTabSz="685800"/>
            <a:r>
              <a:rPr lang="en-US" sz="2800" b="1" i="1" dirty="0">
                <a:latin typeface="Calibri"/>
              </a:rPr>
              <a:t>death </a:t>
            </a:r>
          </a:p>
        </p:txBody>
      </p:sp>
    </p:spTree>
    <p:extLst>
      <p:ext uri="{BB962C8B-B14F-4D97-AF65-F5344CB8AC3E}">
        <p14:creationId xmlns:p14="http://schemas.microsoft.com/office/powerpoint/2010/main" val="1396676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342891">
              <a:defRPr/>
            </a:pPr>
            <a:fld id="{2FED3E49-FDCD-5D46-88C6-CE1FDFB21B04}" type="slidenum">
              <a:rPr lang="en-US" smtClean="0">
                <a:solidFill>
                  <a:prstClr val="white"/>
                </a:solidFill>
              </a:rPr>
              <a:pPr defTabSz="342891">
                <a:defRPr/>
              </a:pPr>
              <a:t>11</a:t>
            </a:fld>
            <a:endParaRPr lang="en-US" dirty="0">
              <a:solidFill>
                <a:prstClr val="white"/>
              </a:solidFill>
            </a:endParaRPr>
          </a:p>
        </p:txBody>
      </p:sp>
      <p:sp>
        <p:nvSpPr>
          <p:cNvPr id="3" name="TextBox 2"/>
          <p:cNvSpPr txBox="1"/>
          <p:nvPr/>
        </p:nvSpPr>
        <p:spPr>
          <a:xfrm>
            <a:off x="396868" y="797054"/>
            <a:ext cx="8053214" cy="461665"/>
          </a:xfrm>
          <a:prstGeom prst="rect">
            <a:avLst/>
          </a:prstGeom>
          <a:noFill/>
        </p:spPr>
        <p:txBody>
          <a:bodyPr wrap="square" rtlCol="0">
            <a:spAutoFit/>
          </a:bodyPr>
          <a:lstStyle/>
          <a:p>
            <a:r>
              <a:rPr lang="en-US" sz="2400" dirty="0"/>
              <a:t>A </a:t>
            </a:r>
            <a:r>
              <a:rPr lang="en-US" sz="2400" b="1" dirty="0">
                <a:solidFill>
                  <a:schemeClr val="accent1">
                    <a:lumMod val="50000"/>
                  </a:schemeClr>
                </a:solidFill>
              </a:rPr>
              <a:t>surgical airway should improve </a:t>
            </a:r>
            <a:r>
              <a:rPr lang="en-US" sz="2400" dirty="0"/>
              <a:t>one or more of the following:</a:t>
            </a:r>
          </a:p>
        </p:txBody>
      </p:sp>
      <p:sp>
        <p:nvSpPr>
          <p:cNvPr id="2" name="Rectangle 1">
            <a:extLst>
              <a:ext uri="{FF2B5EF4-FFF2-40B4-BE49-F238E27FC236}">
                <a16:creationId xmlns="" xmlns:a16="http://schemas.microsoft.com/office/drawing/2014/main" id="{B68F8ECC-13E5-4FD1-A559-FB928EED4773}"/>
              </a:ext>
            </a:extLst>
          </p:cNvPr>
          <p:cNvSpPr/>
          <p:nvPr/>
        </p:nvSpPr>
        <p:spPr>
          <a:xfrm>
            <a:off x="342964" y="1366441"/>
            <a:ext cx="7547969" cy="2400657"/>
          </a:xfrm>
          <a:prstGeom prst="rect">
            <a:avLst/>
          </a:prstGeom>
        </p:spPr>
        <p:txBody>
          <a:bodyPr wrap="square">
            <a:spAutoFit/>
          </a:bodyPr>
          <a:lstStyle/>
          <a:p>
            <a:pPr marL="285750" indent="-285750" defTabSz="685800">
              <a:buFont typeface="Arial" panose="020B0604020202020204" pitchFamily="34" charset="0"/>
              <a:buChar char="•"/>
              <a:defRPr/>
            </a:pPr>
            <a:r>
              <a:rPr lang="en-US" sz="2400" dirty="0"/>
              <a:t>relief from upper airway obstruction </a:t>
            </a:r>
            <a:r>
              <a:rPr lang="en-US" dirty="0">
                <a:solidFill>
                  <a:schemeClr val="bg1">
                    <a:lumMod val="65000"/>
                  </a:schemeClr>
                </a:solidFill>
              </a:rPr>
              <a:t>(secondary to trauma or other causes)</a:t>
            </a:r>
            <a:endParaRPr lang="en-US" dirty="0"/>
          </a:p>
          <a:p>
            <a:pPr marL="285750" indent="-285750" defTabSz="685800">
              <a:buFont typeface="Arial" panose="020B0604020202020204" pitchFamily="34" charset="0"/>
              <a:buChar char="•"/>
              <a:defRPr/>
            </a:pPr>
            <a:r>
              <a:rPr lang="en-US" sz="2400" dirty="0"/>
              <a:t>secure airway </a:t>
            </a:r>
            <a:r>
              <a:rPr lang="en-US" dirty="0">
                <a:solidFill>
                  <a:schemeClr val="bg1">
                    <a:lumMod val="65000"/>
                  </a:schemeClr>
                </a:solidFill>
              </a:rPr>
              <a:t>(from loss, or aspiration of fluids and debris)</a:t>
            </a:r>
            <a:endParaRPr lang="en-US" sz="2000" dirty="0"/>
          </a:p>
          <a:p>
            <a:pPr marL="285750" indent="-285750" defTabSz="685800">
              <a:buFont typeface="Arial" panose="020B0604020202020204" pitchFamily="34" charset="0"/>
              <a:buChar char="•"/>
              <a:defRPr/>
            </a:pPr>
            <a:r>
              <a:rPr lang="en-US" sz="2400" dirty="0"/>
              <a:t>ventilation control </a:t>
            </a:r>
            <a:r>
              <a:rPr lang="en-US" dirty="0">
                <a:solidFill>
                  <a:schemeClr val="bg1">
                    <a:lumMod val="65000"/>
                  </a:schemeClr>
                </a:solidFill>
              </a:rPr>
              <a:t>(from inability to ventilate, severe respiratory distress, or necessity)</a:t>
            </a:r>
            <a:endParaRPr lang="en-US" sz="2400" dirty="0"/>
          </a:p>
          <a:p>
            <a:pPr marL="285750" indent="-285750" defTabSz="685800">
              <a:buFont typeface="Arial" panose="020B0604020202020204" pitchFamily="34" charset="0"/>
              <a:buChar char="•"/>
              <a:defRPr/>
            </a:pPr>
            <a:r>
              <a:rPr lang="en-US" sz="2400" dirty="0"/>
              <a:t>improvement in oxygen saturation </a:t>
            </a:r>
            <a:r>
              <a:rPr lang="en-US" dirty="0">
                <a:solidFill>
                  <a:schemeClr val="bg1">
                    <a:lumMod val="65000"/>
                  </a:schemeClr>
                </a:solidFill>
              </a:rPr>
              <a:t>(from inability to ventilate, or airway related circulatory compromise)</a:t>
            </a:r>
            <a:endParaRPr lang="en-US" dirty="0"/>
          </a:p>
        </p:txBody>
      </p:sp>
      <p:sp>
        <p:nvSpPr>
          <p:cNvPr id="7" name="Rectangle 6">
            <a:extLst>
              <a:ext uri="{FF2B5EF4-FFF2-40B4-BE49-F238E27FC236}">
                <a16:creationId xmlns="" xmlns:a16="http://schemas.microsoft.com/office/drawing/2014/main" id="{A3F8880B-A5FF-41CC-BA32-382946ACA54A}"/>
              </a:ext>
            </a:extLst>
          </p:cNvPr>
          <p:cNvSpPr/>
          <p:nvPr/>
        </p:nvSpPr>
        <p:spPr>
          <a:xfrm>
            <a:off x="342964" y="175085"/>
            <a:ext cx="3768759" cy="400110"/>
          </a:xfrm>
          <a:prstGeom prst="rect">
            <a:avLst/>
          </a:prstGeom>
        </p:spPr>
        <p:txBody>
          <a:bodyPr wrap="square">
            <a:spAutoFit/>
          </a:bodyPr>
          <a:lstStyle/>
          <a:p>
            <a:r>
              <a:rPr lang="en-US" sz="2000" dirty="0">
                <a:solidFill>
                  <a:schemeClr val="bg1">
                    <a:lumMod val="75000"/>
                  </a:schemeClr>
                </a:solidFill>
              </a:rPr>
              <a:t>Objective 2:  therapeutic benefits </a:t>
            </a:r>
            <a:endParaRPr lang="en-US" dirty="0">
              <a:solidFill>
                <a:schemeClr val="bg1">
                  <a:lumMod val="75000"/>
                </a:schemeClr>
              </a:solidFill>
            </a:endParaRPr>
          </a:p>
        </p:txBody>
      </p:sp>
    </p:spTree>
    <p:extLst>
      <p:ext uri="{BB962C8B-B14F-4D97-AF65-F5344CB8AC3E}">
        <p14:creationId xmlns:p14="http://schemas.microsoft.com/office/powerpoint/2010/main" val="127770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241093C5-8921-406F-977A-ED557FEBDC17}"/>
              </a:ext>
            </a:extLst>
          </p:cNvPr>
          <p:cNvSpPr>
            <a:spLocks noGrp="1"/>
          </p:cNvSpPr>
          <p:nvPr>
            <p:ph type="sldNum" sz="quarter" idx="12"/>
          </p:nvPr>
        </p:nvSpPr>
        <p:spPr>
          <a:xfrm>
            <a:off x="8458271" y="4496789"/>
            <a:ext cx="280846" cy="300210"/>
          </a:xfrm>
        </p:spPr>
        <p:txBody>
          <a:bodyPr/>
          <a:lstStyle/>
          <a:p>
            <a:fld id="{D070EFEC-7D58-4A50-9E45-74A77DEDE572}" type="slidenum">
              <a:rPr lang="en-US" smtClean="0"/>
              <a:pPr/>
              <a:t>12</a:t>
            </a:fld>
            <a:endParaRPr lang="en-US" dirty="0"/>
          </a:p>
        </p:txBody>
      </p:sp>
      <p:sp>
        <p:nvSpPr>
          <p:cNvPr id="4" name="Rectangle 3">
            <a:extLst>
              <a:ext uri="{FF2B5EF4-FFF2-40B4-BE49-F238E27FC236}">
                <a16:creationId xmlns="" xmlns:a16="http://schemas.microsoft.com/office/drawing/2014/main" id="{C5C04C40-44C6-4CC5-AAC3-8A995EDC2665}"/>
              </a:ext>
            </a:extLst>
          </p:cNvPr>
          <p:cNvSpPr/>
          <p:nvPr/>
        </p:nvSpPr>
        <p:spPr>
          <a:xfrm>
            <a:off x="331581" y="150399"/>
            <a:ext cx="4135600" cy="400110"/>
          </a:xfrm>
          <a:prstGeom prst="rect">
            <a:avLst/>
          </a:prstGeom>
        </p:spPr>
        <p:txBody>
          <a:bodyPr wrap="square">
            <a:spAutoFit/>
          </a:bodyPr>
          <a:lstStyle/>
          <a:p>
            <a:r>
              <a:rPr lang="en-US" sz="2000" dirty="0">
                <a:solidFill>
                  <a:schemeClr val="bg1">
                    <a:lumMod val="75000"/>
                  </a:schemeClr>
                </a:solidFill>
              </a:rPr>
              <a:t>Objective 3:  challenges - </a:t>
            </a:r>
            <a:r>
              <a:rPr lang="en-US" sz="2000" i="1" dirty="0">
                <a:solidFill>
                  <a:schemeClr val="bg1">
                    <a:lumMod val="75000"/>
                  </a:schemeClr>
                </a:solidFill>
              </a:rPr>
              <a:t>reality check</a:t>
            </a:r>
          </a:p>
        </p:txBody>
      </p:sp>
      <p:sp>
        <p:nvSpPr>
          <p:cNvPr id="5" name="Content Placeholder 1">
            <a:extLst>
              <a:ext uri="{FF2B5EF4-FFF2-40B4-BE49-F238E27FC236}">
                <a16:creationId xmlns="" xmlns:a16="http://schemas.microsoft.com/office/drawing/2014/main" id="{32A92DCD-3D1D-4827-BB5E-BE2BAC6AF5E4}"/>
              </a:ext>
            </a:extLst>
          </p:cNvPr>
          <p:cNvSpPr txBox="1">
            <a:spLocks/>
          </p:cNvSpPr>
          <p:nvPr/>
        </p:nvSpPr>
        <p:spPr>
          <a:xfrm>
            <a:off x="484106" y="1267699"/>
            <a:ext cx="7617157" cy="3171719"/>
          </a:xfrm>
          <a:prstGeom prst="rect">
            <a:avLst/>
          </a:prstGeom>
        </p:spPr>
        <p:txBody>
          <a:bodyPr>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You may be in an undesirable position or location</a:t>
            </a:r>
          </a:p>
          <a:p>
            <a:r>
              <a:rPr lang="en-US" sz="2400" dirty="0"/>
              <a:t>The patient may be an acquaintance</a:t>
            </a:r>
          </a:p>
          <a:p>
            <a:r>
              <a:rPr lang="en-US" sz="2400" dirty="0"/>
              <a:t>Anatomy may be distorted or at greater anatomical depth than anticipated </a:t>
            </a:r>
            <a:r>
              <a:rPr lang="en-US" sz="2000" dirty="0">
                <a:solidFill>
                  <a:schemeClr val="bg1">
                    <a:lumMod val="65000"/>
                  </a:schemeClr>
                </a:solidFill>
              </a:rPr>
              <a:t>(trauma, excessive adipose tissue, edema, mass or tumor, scaring)</a:t>
            </a:r>
            <a:endParaRPr lang="en-US" sz="2000" dirty="0"/>
          </a:p>
          <a:p>
            <a:r>
              <a:rPr lang="en-US" sz="2400" dirty="0"/>
              <a:t>Patient may be attempting to breathe or swallow </a:t>
            </a:r>
            <a:r>
              <a:rPr lang="en-US" sz="2000" dirty="0">
                <a:solidFill>
                  <a:schemeClr val="bg1">
                    <a:lumMod val="65000"/>
                  </a:schemeClr>
                </a:solidFill>
              </a:rPr>
              <a:t>(structural movement during procedure)</a:t>
            </a:r>
            <a:r>
              <a:rPr lang="en-US" sz="2400" dirty="0"/>
              <a:t> </a:t>
            </a:r>
          </a:p>
          <a:p>
            <a:r>
              <a:rPr lang="en-US" sz="2400" dirty="0"/>
              <a:t>Profuse bleeding may occur during procedure </a:t>
            </a:r>
            <a:r>
              <a:rPr lang="en-US" sz="2000" dirty="0">
                <a:solidFill>
                  <a:schemeClr val="bg1">
                    <a:lumMod val="65000"/>
                  </a:schemeClr>
                </a:solidFill>
              </a:rPr>
              <a:t>(deoxygenated “darker” blood, which will likely obscure field)</a:t>
            </a:r>
            <a:r>
              <a:rPr lang="en-US" sz="2000" dirty="0"/>
              <a:t>  </a:t>
            </a:r>
          </a:p>
          <a:p>
            <a:r>
              <a:rPr lang="en-US" sz="2400" dirty="0"/>
              <a:t>Loss of visual references may occur during procedure </a:t>
            </a:r>
            <a:r>
              <a:rPr lang="en-US" sz="2000" dirty="0">
                <a:solidFill>
                  <a:schemeClr val="bg1">
                    <a:lumMod val="65000"/>
                  </a:schemeClr>
                </a:solidFill>
              </a:rPr>
              <a:t>(forcing conversion to tactile anatomy identification, placement, and confirmation)</a:t>
            </a:r>
            <a:endParaRPr lang="en-US" sz="2000" dirty="0"/>
          </a:p>
        </p:txBody>
      </p:sp>
      <p:sp>
        <p:nvSpPr>
          <p:cNvPr id="6" name="Rectangle 5">
            <a:extLst>
              <a:ext uri="{FF2B5EF4-FFF2-40B4-BE49-F238E27FC236}">
                <a16:creationId xmlns="" xmlns:a16="http://schemas.microsoft.com/office/drawing/2014/main" id="{6AB07210-8D2B-43B8-9247-A883003412BD}"/>
              </a:ext>
            </a:extLst>
          </p:cNvPr>
          <p:cNvSpPr/>
          <p:nvPr/>
        </p:nvSpPr>
        <p:spPr>
          <a:xfrm>
            <a:off x="447678" y="777348"/>
            <a:ext cx="8151016" cy="461665"/>
          </a:xfrm>
          <a:prstGeom prst="rect">
            <a:avLst/>
          </a:prstGeom>
        </p:spPr>
        <p:txBody>
          <a:bodyPr wrap="square">
            <a:spAutoFit/>
          </a:bodyPr>
          <a:lstStyle/>
          <a:p>
            <a:r>
              <a:rPr lang="en-US" sz="2400" b="1" dirty="0">
                <a:solidFill>
                  <a:srgbClr val="FF9900"/>
                </a:solidFill>
              </a:rPr>
              <a:t>Challenges</a:t>
            </a:r>
            <a:r>
              <a:rPr lang="en-US" sz="2400" b="1" dirty="0">
                <a:solidFill>
                  <a:schemeClr val="bg1">
                    <a:lumMod val="65000"/>
                  </a:schemeClr>
                </a:solidFill>
              </a:rPr>
              <a:t> </a:t>
            </a:r>
            <a:r>
              <a:rPr lang="en-US" dirty="0">
                <a:solidFill>
                  <a:schemeClr val="bg1">
                    <a:lumMod val="65000"/>
                  </a:schemeClr>
                </a:solidFill>
              </a:rPr>
              <a:t>(rarely discussed)</a:t>
            </a:r>
            <a:endParaRPr lang="en-US" sz="2400" dirty="0">
              <a:solidFill>
                <a:schemeClr val="bg1">
                  <a:lumMod val="65000"/>
                </a:schemeClr>
              </a:solidFill>
            </a:endParaRPr>
          </a:p>
        </p:txBody>
      </p:sp>
    </p:spTree>
    <p:extLst>
      <p:ext uri="{BB962C8B-B14F-4D97-AF65-F5344CB8AC3E}">
        <p14:creationId xmlns:p14="http://schemas.microsoft.com/office/powerpoint/2010/main" val="60590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D1B49EE-BCFC-4987-9937-F8CA32B0BAD1}"/>
              </a:ext>
            </a:extLst>
          </p:cNvPr>
          <p:cNvSpPr>
            <a:spLocks noGrp="1"/>
          </p:cNvSpPr>
          <p:nvPr>
            <p:ph type="sldNum" sz="quarter" idx="12"/>
          </p:nvPr>
        </p:nvSpPr>
        <p:spPr>
          <a:xfrm>
            <a:off x="8458271" y="4496789"/>
            <a:ext cx="280846" cy="300210"/>
          </a:xfrm>
        </p:spPr>
        <p:txBody>
          <a:bodyPr/>
          <a:lstStyle/>
          <a:p>
            <a:fld id="{D070EFEC-7D58-4A50-9E45-74A77DEDE572}" type="slidenum">
              <a:rPr lang="en-US" smtClean="0"/>
              <a:pPr/>
              <a:t>13</a:t>
            </a:fld>
            <a:endParaRPr lang="en-US" dirty="0"/>
          </a:p>
        </p:txBody>
      </p:sp>
      <p:pic>
        <p:nvPicPr>
          <p:cNvPr id="4" name="Picture 3">
            <a:extLst>
              <a:ext uri="{FF2B5EF4-FFF2-40B4-BE49-F238E27FC236}">
                <a16:creationId xmlns="" xmlns:a16="http://schemas.microsoft.com/office/drawing/2014/main" id="{8511AACB-4604-4BE5-BB3E-207161D428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0278" y="780916"/>
            <a:ext cx="4140271" cy="3397145"/>
          </a:xfrm>
          <a:prstGeom prst="rect">
            <a:avLst/>
          </a:prstGeom>
        </p:spPr>
      </p:pic>
      <p:sp>
        <p:nvSpPr>
          <p:cNvPr id="5" name="TextBox 4">
            <a:extLst>
              <a:ext uri="{FF2B5EF4-FFF2-40B4-BE49-F238E27FC236}">
                <a16:creationId xmlns="" xmlns:a16="http://schemas.microsoft.com/office/drawing/2014/main" id="{52BFEE78-5327-4A92-88B8-A21C636B2843}"/>
              </a:ext>
            </a:extLst>
          </p:cNvPr>
          <p:cNvSpPr txBox="1"/>
          <p:nvPr/>
        </p:nvSpPr>
        <p:spPr>
          <a:xfrm>
            <a:off x="221226" y="3055625"/>
            <a:ext cx="3347164" cy="400110"/>
          </a:xfrm>
          <a:prstGeom prst="rect">
            <a:avLst/>
          </a:prstGeom>
          <a:noFill/>
        </p:spPr>
        <p:txBody>
          <a:bodyPr wrap="square" rtlCol="0">
            <a:spAutoFit/>
          </a:bodyPr>
          <a:lstStyle/>
          <a:p>
            <a:pPr algn="ctr"/>
            <a:r>
              <a:rPr lang="en-US" sz="2000" b="1" dirty="0">
                <a:solidFill>
                  <a:srgbClr val="C00000"/>
                </a:solidFill>
              </a:rPr>
              <a:t>Can’t ventilate can’t intubate</a:t>
            </a:r>
            <a:endParaRPr lang="en-US" b="1" dirty="0">
              <a:solidFill>
                <a:srgbClr val="C00000"/>
              </a:solidFill>
            </a:endParaRPr>
          </a:p>
        </p:txBody>
      </p:sp>
      <p:sp>
        <p:nvSpPr>
          <p:cNvPr id="7" name="TextBox 6">
            <a:extLst>
              <a:ext uri="{FF2B5EF4-FFF2-40B4-BE49-F238E27FC236}">
                <a16:creationId xmlns="" xmlns:a16="http://schemas.microsoft.com/office/drawing/2014/main" id="{9781CD99-B994-401D-ACDD-EEE0E51A30E4}"/>
              </a:ext>
            </a:extLst>
          </p:cNvPr>
          <p:cNvSpPr txBox="1"/>
          <p:nvPr/>
        </p:nvSpPr>
        <p:spPr>
          <a:xfrm>
            <a:off x="328308" y="1617783"/>
            <a:ext cx="3133000" cy="400110"/>
          </a:xfrm>
          <a:prstGeom prst="rect">
            <a:avLst/>
          </a:prstGeom>
          <a:noFill/>
        </p:spPr>
        <p:txBody>
          <a:bodyPr wrap="square" rtlCol="0">
            <a:spAutoFit/>
          </a:bodyPr>
          <a:lstStyle/>
          <a:p>
            <a:pPr algn="ctr"/>
            <a:r>
              <a:rPr lang="en-US" sz="2000" dirty="0">
                <a:solidFill>
                  <a:schemeClr val="tx1">
                    <a:lumMod val="50000"/>
                    <a:lumOff val="50000"/>
                  </a:schemeClr>
                </a:solidFill>
              </a:rPr>
              <a:t>Consider ventilation options</a:t>
            </a:r>
          </a:p>
        </p:txBody>
      </p:sp>
      <p:cxnSp>
        <p:nvCxnSpPr>
          <p:cNvPr id="11" name="Straight Arrow Connector 10">
            <a:extLst>
              <a:ext uri="{FF2B5EF4-FFF2-40B4-BE49-F238E27FC236}">
                <a16:creationId xmlns="" xmlns:a16="http://schemas.microsoft.com/office/drawing/2014/main" id="{DD99F23C-36FB-4399-A07D-3CBCE6541570}"/>
              </a:ext>
            </a:extLst>
          </p:cNvPr>
          <p:cNvCxnSpPr>
            <a:cxnSpLocks/>
          </p:cNvCxnSpPr>
          <p:nvPr/>
        </p:nvCxnSpPr>
        <p:spPr>
          <a:xfrm>
            <a:off x="3568390" y="1868864"/>
            <a:ext cx="5018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8467977A-055A-4D81-8190-E96EA9FBBE12}"/>
              </a:ext>
            </a:extLst>
          </p:cNvPr>
          <p:cNvCxnSpPr>
            <a:cxnSpLocks/>
          </p:cNvCxnSpPr>
          <p:nvPr/>
        </p:nvCxnSpPr>
        <p:spPr>
          <a:xfrm>
            <a:off x="3568390" y="2140660"/>
            <a:ext cx="599900" cy="383311"/>
          </a:xfrm>
          <a:prstGeom prst="straightConnector1">
            <a:avLst/>
          </a:prstGeom>
          <a:ln w="381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98495A18-D103-47DA-92CA-FEC4264211DC}"/>
              </a:ext>
            </a:extLst>
          </p:cNvPr>
          <p:cNvCxnSpPr>
            <a:cxnSpLocks/>
          </p:cNvCxnSpPr>
          <p:nvPr/>
        </p:nvCxnSpPr>
        <p:spPr>
          <a:xfrm flipV="1">
            <a:off x="3584161" y="1206544"/>
            <a:ext cx="584129" cy="3546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EF89A76D-35A6-4F3A-808E-DD4C9B1E7043}"/>
              </a:ext>
            </a:extLst>
          </p:cNvPr>
          <p:cNvCxnSpPr>
            <a:cxnSpLocks/>
          </p:cNvCxnSpPr>
          <p:nvPr/>
        </p:nvCxnSpPr>
        <p:spPr>
          <a:xfrm>
            <a:off x="3584161" y="3278764"/>
            <a:ext cx="585064"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 xmlns:a16="http://schemas.microsoft.com/office/drawing/2014/main" id="{B0B48308-20DF-4392-963E-4E5E4F7381A7}"/>
              </a:ext>
            </a:extLst>
          </p:cNvPr>
          <p:cNvSpPr/>
          <p:nvPr/>
        </p:nvSpPr>
        <p:spPr>
          <a:xfrm>
            <a:off x="299240" y="179942"/>
            <a:ext cx="5539960" cy="400110"/>
          </a:xfrm>
          <a:prstGeom prst="rect">
            <a:avLst/>
          </a:prstGeom>
        </p:spPr>
        <p:txBody>
          <a:bodyPr wrap="square">
            <a:spAutoFit/>
          </a:bodyPr>
          <a:lstStyle/>
          <a:p>
            <a:r>
              <a:rPr lang="en-US" sz="2000" dirty="0">
                <a:solidFill>
                  <a:schemeClr val="bg1">
                    <a:lumMod val="75000"/>
                  </a:schemeClr>
                </a:solidFill>
              </a:rPr>
              <a:t>Objective 4:  simplified airway algorithm</a:t>
            </a:r>
          </a:p>
        </p:txBody>
      </p:sp>
      <p:sp>
        <p:nvSpPr>
          <p:cNvPr id="2" name="Arrow: Bent 1">
            <a:extLst>
              <a:ext uri="{FF2B5EF4-FFF2-40B4-BE49-F238E27FC236}">
                <a16:creationId xmlns="" xmlns:a16="http://schemas.microsoft.com/office/drawing/2014/main" id="{00EC40A9-56D4-457C-8C35-81921EE02830}"/>
              </a:ext>
            </a:extLst>
          </p:cNvPr>
          <p:cNvSpPr/>
          <p:nvPr/>
        </p:nvSpPr>
        <p:spPr>
          <a:xfrm flipV="1">
            <a:off x="6516806" y="3400902"/>
            <a:ext cx="440045" cy="461652"/>
          </a:xfrm>
          <a:prstGeom prst="bentArrow">
            <a:avLst/>
          </a:prstGeom>
          <a:solidFill>
            <a:srgbClr val="009900">
              <a:alpha val="86000"/>
            </a:srgbClr>
          </a:solidFill>
          <a:ln>
            <a:solidFill>
              <a:schemeClr val="bg1">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 xmlns:a16="http://schemas.microsoft.com/office/drawing/2014/main" id="{B1DE5F1F-7D74-424E-A191-C1A63003F22E}"/>
              </a:ext>
            </a:extLst>
          </p:cNvPr>
          <p:cNvSpPr txBox="1"/>
          <p:nvPr/>
        </p:nvSpPr>
        <p:spPr>
          <a:xfrm>
            <a:off x="6605515" y="3657600"/>
            <a:ext cx="351336" cy="184666"/>
          </a:xfrm>
          <a:prstGeom prst="rect">
            <a:avLst/>
          </a:prstGeom>
          <a:noFill/>
        </p:spPr>
        <p:txBody>
          <a:bodyPr wrap="square" rtlCol="0">
            <a:spAutoFit/>
          </a:bodyPr>
          <a:lstStyle/>
          <a:p>
            <a:r>
              <a:rPr lang="en-US" sz="600" b="1" dirty="0"/>
              <a:t>YES</a:t>
            </a:r>
          </a:p>
        </p:txBody>
      </p:sp>
    </p:spTree>
    <p:extLst>
      <p:ext uri="{BB962C8B-B14F-4D97-AF65-F5344CB8AC3E}">
        <p14:creationId xmlns:p14="http://schemas.microsoft.com/office/powerpoint/2010/main" val="1836237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E01FS01\users$\Scotty.Bolleter\Desktop\Anatomy Chest\DSC0043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63516" y="729228"/>
            <a:ext cx="3416967" cy="3920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01FS01\users$\Scotty.Bolleter\Desktop\Anatomy Chest\DSC0043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967269" y="666041"/>
            <a:ext cx="3209460" cy="39838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BE01FS01\users$\Scotty.Bolleter\Desktop\Anatomy Chest\DSC0043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813351" y="611435"/>
            <a:ext cx="3467132" cy="39206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01FS01\users$\Scotty.Bolleter\Desktop\Anatomy Chest\DSC00439.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549260" y="493644"/>
            <a:ext cx="3995314" cy="426388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BE01FS01\users$\Scotty.Bolleter\Desktop\Anatomy Chest\DSC00441.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675761" y="282203"/>
            <a:ext cx="5624613" cy="45790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01FS01\users$\Scotty.Bolleter\Desktop\Anatomy Chest\DSC00443.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b="-358"/>
          <a:stretch/>
        </p:blipFill>
        <p:spPr bwMode="auto">
          <a:xfrm>
            <a:off x="1829757" y="282203"/>
            <a:ext cx="5076876" cy="426388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BE01FS01\users$\Scotty.Bolleter\Desktop\Anatomy Chest\DSC00446.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885949" y="531770"/>
            <a:ext cx="5372100" cy="39206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01FS01\users$\Scotty.Bolleter\Desktop\Anatomy Chest\DSC00458.JPG"/>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a:ext>
            </a:extLst>
          </a:blip>
          <a:srcRect/>
          <a:stretch/>
        </p:blipFill>
        <p:spPr bwMode="auto">
          <a:xfrm rot="447435">
            <a:off x="1925106" y="361282"/>
            <a:ext cx="4626677" cy="444842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BE01FS01\users$\Scotty.Bolleter\Desktop\Anatomy Chest\DSC00465.JPG"/>
          <p:cNvPicPr>
            <a:picLocks noChangeAspect="1" noChangeArrowheads="1"/>
          </p:cNvPicPr>
          <p:nvPr/>
        </p:nvPicPr>
        <p:blipFill rotWithShape="1">
          <a:blip r:embed="rId12" cstate="email">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a:ext>
            </a:extLst>
          </a:blip>
          <a:srcRect/>
          <a:stretch/>
        </p:blipFill>
        <p:spPr bwMode="auto">
          <a:xfrm rot="151680">
            <a:off x="1813504" y="1444204"/>
            <a:ext cx="4930666" cy="342372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E01FS01\users$\Scotty.Bolleter\Desktop\Anatomy Chest\DSC00466.JP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rot="378954">
            <a:off x="2231237" y="1603064"/>
            <a:ext cx="4574437" cy="307654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BE01FS01\users$\Scotty.Bolleter\Desktop\Anatomy Chest\DSC00467.JPG"/>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rot="225424">
            <a:off x="1963135" y="1639476"/>
            <a:ext cx="4895023" cy="3299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9A75F3E6-51D4-402B-ABDA-C6589ACC8E24}"/>
              </a:ext>
            </a:extLst>
          </p:cNvPr>
          <p:cNvSpPr txBox="1"/>
          <p:nvPr/>
        </p:nvSpPr>
        <p:spPr>
          <a:xfrm>
            <a:off x="241809" y="242103"/>
            <a:ext cx="1270220" cy="954107"/>
          </a:xfrm>
          <a:prstGeom prst="rect">
            <a:avLst/>
          </a:prstGeom>
          <a:noFill/>
        </p:spPr>
        <p:txBody>
          <a:bodyPr wrap="none" rtlCol="0">
            <a:spAutoFit/>
          </a:bodyPr>
          <a:lstStyle/>
          <a:p>
            <a:pPr algn="ctr"/>
            <a:r>
              <a:rPr lang="en-US" sz="1400" dirty="0"/>
              <a:t>anterior</a:t>
            </a:r>
          </a:p>
          <a:p>
            <a:pPr algn="ctr"/>
            <a:r>
              <a:rPr lang="en-US" sz="1400" dirty="0"/>
              <a:t>structures may</a:t>
            </a:r>
          </a:p>
          <a:p>
            <a:pPr algn="ctr"/>
            <a:r>
              <a:rPr lang="en-US" sz="1400" dirty="0"/>
              <a:t> be difficult to</a:t>
            </a:r>
          </a:p>
          <a:p>
            <a:pPr algn="ctr"/>
            <a:r>
              <a:rPr lang="en-US" sz="1400" dirty="0"/>
              <a:t>palpate</a:t>
            </a:r>
          </a:p>
        </p:txBody>
      </p:sp>
      <p:sp>
        <p:nvSpPr>
          <p:cNvPr id="14" name="TextBox 13">
            <a:extLst>
              <a:ext uri="{FF2B5EF4-FFF2-40B4-BE49-F238E27FC236}">
                <a16:creationId xmlns="" xmlns:a16="http://schemas.microsoft.com/office/drawing/2014/main" id="{A2A71D70-F501-4455-8586-754110528136}"/>
              </a:ext>
            </a:extLst>
          </p:cNvPr>
          <p:cNvSpPr txBox="1"/>
          <p:nvPr/>
        </p:nvSpPr>
        <p:spPr>
          <a:xfrm>
            <a:off x="86991" y="1314140"/>
            <a:ext cx="1558889" cy="954107"/>
          </a:xfrm>
          <a:prstGeom prst="rect">
            <a:avLst/>
          </a:prstGeom>
          <a:noFill/>
        </p:spPr>
        <p:txBody>
          <a:bodyPr wrap="none" rtlCol="0">
            <a:spAutoFit/>
          </a:bodyPr>
          <a:lstStyle/>
          <a:p>
            <a:pPr algn="ctr"/>
            <a:r>
              <a:rPr lang="en-US" sz="1400" dirty="0"/>
              <a:t>note depth of this</a:t>
            </a:r>
          </a:p>
          <a:p>
            <a:pPr algn="ctr"/>
            <a:r>
              <a:rPr lang="en-US" sz="1400" dirty="0"/>
              <a:t>specimen’s</a:t>
            </a:r>
          </a:p>
          <a:p>
            <a:pPr algn="ctr"/>
            <a:r>
              <a:rPr lang="en-US" sz="1400" dirty="0"/>
              <a:t>anatomical</a:t>
            </a:r>
          </a:p>
          <a:p>
            <a:pPr algn="ctr"/>
            <a:r>
              <a:rPr lang="en-US" sz="1400" dirty="0"/>
              <a:t>structures </a:t>
            </a:r>
            <a:r>
              <a:rPr lang="en-US" sz="1100" dirty="0"/>
              <a:t>(24% BMI)</a:t>
            </a:r>
            <a:endParaRPr lang="en-US" sz="1400" dirty="0"/>
          </a:p>
        </p:txBody>
      </p:sp>
      <p:sp>
        <p:nvSpPr>
          <p:cNvPr id="15" name="TextBox 14">
            <a:extLst>
              <a:ext uri="{FF2B5EF4-FFF2-40B4-BE49-F238E27FC236}">
                <a16:creationId xmlns="" xmlns:a16="http://schemas.microsoft.com/office/drawing/2014/main" id="{AC3F5E4A-719E-42EA-A84F-DE19663F98E7}"/>
              </a:ext>
            </a:extLst>
          </p:cNvPr>
          <p:cNvSpPr txBox="1"/>
          <p:nvPr/>
        </p:nvSpPr>
        <p:spPr>
          <a:xfrm>
            <a:off x="96413" y="2389456"/>
            <a:ext cx="1537023" cy="738664"/>
          </a:xfrm>
          <a:prstGeom prst="rect">
            <a:avLst/>
          </a:prstGeom>
          <a:noFill/>
        </p:spPr>
        <p:txBody>
          <a:bodyPr wrap="none" rtlCol="0">
            <a:spAutoFit/>
          </a:bodyPr>
          <a:lstStyle/>
          <a:p>
            <a:pPr algn="ctr"/>
            <a:r>
              <a:rPr lang="en-US" sz="1400" dirty="0"/>
              <a:t>epidermis, dermis</a:t>
            </a:r>
          </a:p>
          <a:p>
            <a:pPr algn="ctr"/>
            <a:r>
              <a:rPr lang="en-US" sz="1400" dirty="0"/>
              <a:t>and subcutaneous</a:t>
            </a:r>
          </a:p>
          <a:p>
            <a:pPr algn="ctr"/>
            <a:r>
              <a:rPr lang="en-US" sz="1400" dirty="0"/>
              <a:t>tissue reflected</a:t>
            </a:r>
          </a:p>
        </p:txBody>
      </p:sp>
      <p:sp>
        <p:nvSpPr>
          <p:cNvPr id="16" name="TextBox 15">
            <a:extLst>
              <a:ext uri="{FF2B5EF4-FFF2-40B4-BE49-F238E27FC236}">
                <a16:creationId xmlns="" xmlns:a16="http://schemas.microsoft.com/office/drawing/2014/main" id="{370DA51F-A1D8-4A87-88B4-F0B12144ED18}"/>
              </a:ext>
            </a:extLst>
          </p:cNvPr>
          <p:cNvSpPr txBox="1"/>
          <p:nvPr/>
        </p:nvSpPr>
        <p:spPr>
          <a:xfrm>
            <a:off x="8556" y="3407808"/>
            <a:ext cx="1749582" cy="523220"/>
          </a:xfrm>
          <a:prstGeom prst="rect">
            <a:avLst/>
          </a:prstGeom>
          <a:noFill/>
        </p:spPr>
        <p:txBody>
          <a:bodyPr wrap="none" rtlCol="0">
            <a:spAutoFit/>
          </a:bodyPr>
          <a:lstStyle/>
          <a:p>
            <a:pPr algn="ctr"/>
            <a:r>
              <a:rPr lang="en-US" sz="1400" dirty="0"/>
              <a:t>sternocleidomastoids</a:t>
            </a:r>
          </a:p>
          <a:p>
            <a:pPr algn="ctr"/>
            <a:r>
              <a:rPr lang="en-US" sz="1400" dirty="0"/>
              <a:t>elevated</a:t>
            </a:r>
          </a:p>
        </p:txBody>
      </p:sp>
      <p:sp>
        <p:nvSpPr>
          <p:cNvPr id="17" name="TextBox 16">
            <a:extLst>
              <a:ext uri="{FF2B5EF4-FFF2-40B4-BE49-F238E27FC236}">
                <a16:creationId xmlns="" xmlns:a16="http://schemas.microsoft.com/office/drawing/2014/main" id="{1CB99DC1-2DBA-4BE4-A515-3651229ACAD9}"/>
              </a:ext>
            </a:extLst>
          </p:cNvPr>
          <p:cNvSpPr txBox="1"/>
          <p:nvPr/>
        </p:nvSpPr>
        <p:spPr>
          <a:xfrm>
            <a:off x="313696" y="4153849"/>
            <a:ext cx="1141018" cy="523220"/>
          </a:xfrm>
          <a:prstGeom prst="rect">
            <a:avLst/>
          </a:prstGeom>
          <a:noFill/>
        </p:spPr>
        <p:txBody>
          <a:bodyPr wrap="none" rtlCol="0">
            <a:spAutoFit/>
          </a:bodyPr>
          <a:lstStyle/>
          <a:p>
            <a:pPr algn="ctr"/>
            <a:r>
              <a:rPr lang="en-US" sz="1400" dirty="0"/>
              <a:t>hyoid muscle</a:t>
            </a:r>
          </a:p>
          <a:p>
            <a:pPr algn="ctr"/>
            <a:r>
              <a:rPr lang="en-US" sz="1400" dirty="0"/>
              <a:t>elevated</a:t>
            </a:r>
          </a:p>
        </p:txBody>
      </p:sp>
      <p:sp>
        <p:nvSpPr>
          <p:cNvPr id="18" name="TextBox 17">
            <a:extLst>
              <a:ext uri="{FF2B5EF4-FFF2-40B4-BE49-F238E27FC236}">
                <a16:creationId xmlns="" xmlns:a16="http://schemas.microsoft.com/office/drawing/2014/main" id="{2572173D-0F5D-45EF-A551-3049B9811640}"/>
              </a:ext>
            </a:extLst>
          </p:cNvPr>
          <p:cNvSpPr txBox="1"/>
          <p:nvPr/>
        </p:nvSpPr>
        <p:spPr>
          <a:xfrm>
            <a:off x="7620913" y="349825"/>
            <a:ext cx="1151470" cy="523220"/>
          </a:xfrm>
          <a:prstGeom prst="rect">
            <a:avLst/>
          </a:prstGeom>
          <a:noFill/>
        </p:spPr>
        <p:txBody>
          <a:bodyPr wrap="none" rtlCol="0">
            <a:spAutoFit/>
          </a:bodyPr>
          <a:lstStyle/>
          <a:p>
            <a:pPr algn="ctr"/>
            <a:r>
              <a:rPr lang="en-US" sz="1400" dirty="0"/>
              <a:t>thyroid gland</a:t>
            </a:r>
          </a:p>
          <a:p>
            <a:pPr algn="ctr"/>
            <a:r>
              <a:rPr lang="en-US" sz="1400" dirty="0"/>
              <a:t>elevated</a:t>
            </a:r>
          </a:p>
        </p:txBody>
      </p:sp>
      <p:sp>
        <p:nvSpPr>
          <p:cNvPr id="19" name="TextBox 18">
            <a:extLst>
              <a:ext uri="{FF2B5EF4-FFF2-40B4-BE49-F238E27FC236}">
                <a16:creationId xmlns="" xmlns:a16="http://schemas.microsoft.com/office/drawing/2014/main" id="{5E69BCE8-4255-4825-AED0-216653A0F82B}"/>
              </a:ext>
            </a:extLst>
          </p:cNvPr>
          <p:cNvSpPr txBox="1"/>
          <p:nvPr/>
        </p:nvSpPr>
        <p:spPr>
          <a:xfrm>
            <a:off x="7472566" y="2250676"/>
            <a:ext cx="1404166" cy="1615827"/>
          </a:xfrm>
          <a:prstGeom prst="rect">
            <a:avLst/>
          </a:prstGeom>
          <a:noFill/>
          <a:ln>
            <a:noFill/>
          </a:ln>
        </p:spPr>
        <p:txBody>
          <a:bodyPr wrap="none" rtlCol="0">
            <a:spAutoFit/>
          </a:bodyPr>
          <a:lstStyle/>
          <a:p>
            <a:pPr algn="ctr"/>
            <a:r>
              <a:rPr lang="en-US" sz="1400" b="1" dirty="0">
                <a:solidFill>
                  <a:srgbClr val="009900"/>
                </a:solidFill>
              </a:rPr>
              <a:t>thyroid cartilage</a:t>
            </a:r>
          </a:p>
          <a:p>
            <a:pPr algn="ctr"/>
            <a:endParaRPr lang="en-US" sz="500" b="1" dirty="0">
              <a:solidFill>
                <a:srgbClr val="009900"/>
              </a:solidFill>
            </a:endParaRPr>
          </a:p>
          <a:p>
            <a:pPr algn="ctr"/>
            <a:endParaRPr lang="en-US" sz="500" b="1" dirty="0">
              <a:solidFill>
                <a:srgbClr val="009900"/>
              </a:solidFill>
            </a:endParaRPr>
          </a:p>
          <a:p>
            <a:pPr algn="ctr"/>
            <a:endParaRPr lang="en-US" sz="500" b="1" dirty="0">
              <a:solidFill>
                <a:srgbClr val="009900"/>
              </a:solidFill>
            </a:endParaRPr>
          </a:p>
          <a:p>
            <a:pPr algn="ctr"/>
            <a:endParaRPr lang="en-US" sz="500" b="1" dirty="0">
              <a:solidFill>
                <a:srgbClr val="009900"/>
              </a:solidFill>
            </a:endParaRPr>
          </a:p>
          <a:p>
            <a:pPr algn="ctr"/>
            <a:r>
              <a:rPr lang="en-US" sz="1400" b="1" dirty="0">
                <a:solidFill>
                  <a:srgbClr val="009900"/>
                </a:solidFill>
              </a:rPr>
              <a:t>cricothyroid</a:t>
            </a:r>
          </a:p>
          <a:p>
            <a:pPr algn="ctr"/>
            <a:r>
              <a:rPr lang="en-US" sz="1400" b="1" dirty="0">
                <a:solidFill>
                  <a:srgbClr val="009900"/>
                </a:solidFill>
              </a:rPr>
              <a:t>membrane</a:t>
            </a:r>
          </a:p>
          <a:p>
            <a:pPr algn="ctr"/>
            <a:endParaRPr lang="en-US" sz="900" b="1" dirty="0">
              <a:solidFill>
                <a:srgbClr val="009900"/>
              </a:solidFill>
            </a:endParaRPr>
          </a:p>
          <a:p>
            <a:pPr algn="ctr"/>
            <a:r>
              <a:rPr lang="en-US" sz="1400" b="1" dirty="0">
                <a:solidFill>
                  <a:srgbClr val="009900"/>
                </a:solidFill>
              </a:rPr>
              <a:t>cricoid cartilage</a:t>
            </a:r>
          </a:p>
          <a:p>
            <a:pPr algn="ctr"/>
            <a:r>
              <a:rPr lang="en-US" sz="1400" b="1" dirty="0">
                <a:solidFill>
                  <a:srgbClr val="009900"/>
                </a:solidFill>
              </a:rPr>
              <a:t>(ring)</a:t>
            </a:r>
          </a:p>
        </p:txBody>
      </p:sp>
      <p:cxnSp>
        <p:nvCxnSpPr>
          <p:cNvPr id="4" name="Straight Arrow Connector 3">
            <a:extLst>
              <a:ext uri="{FF2B5EF4-FFF2-40B4-BE49-F238E27FC236}">
                <a16:creationId xmlns="" xmlns:a16="http://schemas.microsoft.com/office/drawing/2014/main" id="{8BDD6077-EA29-42F2-8341-92016C8532AF}"/>
              </a:ext>
            </a:extLst>
          </p:cNvPr>
          <p:cNvCxnSpPr>
            <a:cxnSpLocks/>
          </p:cNvCxnSpPr>
          <p:nvPr/>
        </p:nvCxnSpPr>
        <p:spPr>
          <a:xfrm flipH="1">
            <a:off x="4365584" y="2450934"/>
            <a:ext cx="3082409" cy="635144"/>
          </a:xfrm>
          <a:prstGeom prst="straightConnector1">
            <a:avLst/>
          </a:prstGeom>
          <a:ln w="2222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42A2A1CA-0977-4AF4-8DC8-94A47F857E64}"/>
              </a:ext>
            </a:extLst>
          </p:cNvPr>
          <p:cNvCxnSpPr>
            <a:cxnSpLocks/>
            <a:stCxn id="19" idx="1"/>
          </p:cNvCxnSpPr>
          <p:nvPr/>
        </p:nvCxnSpPr>
        <p:spPr>
          <a:xfrm flipH="1">
            <a:off x="4368198" y="3058590"/>
            <a:ext cx="3104368" cy="557125"/>
          </a:xfrm>
          <a:prstGeom prst="straightConnector1">
            <a:avLst/>
          </a:prstGeom>
          <a:ln w="2222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AA8F475C-A381-4D07-9A0B-2CEFE2993287}"/>
              </a:ext>
            </a:extLst>
          </p:cNvPr>
          <p:cNvCxnSpPr>
            <a:cxnSpLocks/>
          </p:cNvCxnSpPr>
          <p:nvPr/>
        </p:nvCxnSpPr>
        <p:spPr>
          <a:xfrm flipH="1">
            <a:off x="4365584" y="3615715"/>
            <a:ext cx="3106982" cy="315313"/>
          </a:xfrm>
          <a:prstGeom prst="straightConnector1">
            <a:avLst/>
          </a:prstGeom>
          <a:ln w="22225">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 xmlns:a16="http://schemas.microsoft.com/office/drawing/2014/main" id="{AE6E6788-D87E-491D-BDFA-5F5073A91C5C}"/>
              </a:ext>
            </a:extLst>
          </p:cNvPr>
          <p:cNvSpPr/>
          <p:nvPr/>
        </p:nvSpPr>
        <p:spPr>
          <a:xfrm>
            <a:off x="247137" y="4637109"/>
            <a:ext cx="5768652" cy="400110"/>
          </a:xfrm>
          <a:prstGeom prst="rect">
            <a:avLst/>
          </a:prstGeom>
          <a:solidFill>
            <a:schemeClr val="bg1"/>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Objective 5: gross </a:t>
            </a:r>
            <a:r>
              <a:rPr kumimoji="0" lang="en-US" sz="2000" b="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anatomy -</a:t>
            </a:r>
            <a:r>
              <a:rPr kumimoji="0" lang="en-US" sz="2000" b="0" u="none" strike="noStrike" kern="1200" cap="none" spc="0" normalizeH="0" noProof="0" dirty="0">
                <a:ln>
                  <a:noFill/>
                </a:ln>
                <a:solidFill>
                  <a:prstClr val="white">
                    <a:lumMod val="75000"/>
                  </a:prstClr>
                </a:solidFill>
                <a:effectLst/>
                <a:uLnTx/>
                <a:uFillTx/>
                <a:latin typeface="Calibri" panose="020F0502020204030204"/>
                <a:ea typeface="+mn-ea"/>
                <a:cs typeface="+mn-cs"/>
              </a:rPr>
              <a:t> </a:t>
            </a:r>
            <a:r>
              <a:rPr kumimoji="0" lang="en-US" sz="2000" b="0" i="1" u="none" strike="noStrike" kern="1200" cap="none" spc="0" normalizeH="0" noProof="0" dirty="0">
                <a:ln>
                  <a:noFill/>
                </a:ln>
                <a:solidFill>
                  <a:prstClr val="white">
                    <a:lumMod val="75000"/>
                  </a:prstClr>
                </a:solidFill>
                <a:effectLst/>
                <a:uLnTx/>
                <a:uFillTx/>
                <a:latin typeface="Calibri" panose="020F0502020204030204"/>
                <a:ea typeface="+mn-ea"/>
                <a:cs typeface="+mn-cs"/>
              </a:rPr>
              <a:t>an</a:t>
            </a:r>
            <a:r>
              <a:rPr kumimoji="0" lang="en-US" sz="2000"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terior</a:t>
            </a:r>
            <a:r>
              <a:rPr kumimoji="0" lang="en-US" sz="2000" b="0" i="1" u="none" strike="noStrike" kern="1200" cap="none" spc="0" normalizeH="0" noProof="0" dirty="0">
                <a:ln>
                  <a:noFill/>
                </a:ln>
                <a:solidFill>
                  <a:prstClr val="white">
                    <a:lumMod val="75000"/>
                  </a:prstClr>
                </a:solidFill>
                <a:effectLst/>
                <a:uLnTx/>
                <a:uFillTx/>
                <a:latin typeface="Calibri" panose="020F0502020204030204"/>
                <a:ea typeface="+mn-ea"/>
                <a:cs typeface="+mn-cs"/>
              </a:rPr>
              <a:t> neck di</a:t>
            </a:r>
            <a:r>
              <a:rPr kumimoji="0" lang="en-US" sz="2000"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ssection</a:t>
            </a:r>
            <a:endParaRPr kumimoji="0" lang="en-US"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323F9152-ED84-4066-BCA9-AE9C95883DA3}"/>
              </a:ext>
            </a:extLst>
          </p:cNvPr>
          <p:cNvSpPr/>
          <p:nvPr/>
        </p:nvSpPr>
        <p:spPr>
          <a:xfrm>
            <a:off x="7614630" y="1350544"/>
            <a:ext cx="1195198" cy="523220"/>
          </a:xfrm>
          <a:prstGeom prst="rect">
            <a:avLst/>
          </a:prstGeom>
        </p:spPr>
        <p:txBody>
          <a:bodyPr wrap="square">
            <a:spAutoFit/>
          </a:bodyPr>
          <a:lstStyle/>
          <a:p>
            <a:pPr algn="ctr"/>
            <a:r>
              <a:rPr lang="en-US" sz="1400" dirty="0"/>
              <a:t>thyroid gland</a:t>
            </a:r>
          </a:p>
          <a:p>
            <a:pPr algn="ctr"/>
            <a:r>
              <a:rPr lang="en-US" sz="1400" dirty="0"/>
              <a:t>reflected</a:t>
            </a:r>
          </a:p>
        </p:txBody>
      </p:sp>
      <p:pic>
        <p:nvPicPr>
          <p:cNvPr id="5" name="Picture 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554044" y="4244877"/>
            <a:ext cx="822960" cy="815677"/>
          </a:xfrm>
          <a:prstGeom prst="rect">
            <a:avLst/>
          </a:prstGeom>
        </p:spPr>
      </p:pic>
      <p:pic>
        <p:nvPicPr>
          <p:cNvPr id="10" name="Picture 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466737" y="4495184"/>
            <a:ext cx="274320" cy="302896"/>
          </a:xfrm>
          <a:prstGeom prst="rect">
            <a:avLst/>
          </a:prstGeom>
        </p:spPr>
      </p:pic>
      <p:sp>
        <p:nvSpPr>
          <p:cNvPr id="11" name="TextBox 10"/>
          <p:cNvSpPr txBox="1"/>
          <p:nvPr/>
        </p:nvSpPr>
        <p:spPr>
          <a:xfrm>
            <a:off x="8446092" y="4538944"/>
            <a:ext cx="322217" cy="215444"/>
          </a:xfrm>
          <a:prstGeom prst="rect">
            <a:avLst/>
          </a:prstGeom>
          <a:noFill/>
        </p:spPr>
        <p:txBody>
          <a:bodyPr wrap="square" rtlCol="0">
            <a:spAutoFit/>
          </a:bodyPr>
          <a:lstStyle/>
          <a:p>
            <a:pPr algn="ctr"/>
            <a:r>
              <a:rPr lang="en-US" sz="800" dirty="0">
                <a:solidFill>
                  <a:schemeClr val="bg1"/>
                </a:solidFill>
              </a:rPr>
              <a:t>14</a:t>
            </a:r>
          </a:p>
        </p:txBody>
      </p:sp>
    </p:spTree>
    <p:extLst>
      <p:ext uri="{BB962C8B-B14F-4D97-AF65-F5344CB8AC3E}">
        <p14:creationId xmlns:p14="http://schemas.microsoft.com/office/powerpoint/2010/main" val="336306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31"/>
                                        </p:tgtEl>
                                        <p:attrNameLst>
                                          <p:attrName>style.visibility</p:attrName>
                                        </p:attrNameLst>
                                      </p:cBhvr>
                                      <p:to>
                                        <p:strVal val="visible"/>
                                      </p:to>
                                    </p:set>
                                    <p:animEffect transition="in" filter="fade">
                                      <p:cBhvr>
                                        <p:cTn id="30" dur="500"/>
                                        <p:tgtEl>
                                          <p:spTgt spid="10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32"/>
                                        </p:tgtEl>
                                        <p:attrNameLst>
                                          <p:attrName>style.visibility</p:attrName>
                                        </p:attrNameLst>
                                      </p:cBhvr>
                                      <p:to>
                                        <p:strVal val="visible"/>
                                      </p:to>
                                    </p:set>
                                    <p:animEffect transition="in" filter="fade">
                                      <p:cBhvr>
                                        <p:cTn id="38" dur="500"/>
                                        <p:tgtEl>
                                          <p:spTgt spid="10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33"/>
                                        </p:tgtEl>
                                        <p:attrNameLst>
                                          <p:attrName>style.visibility</p:attrName>
                                        </p:attrNameLst>
                                      </p:cBhvr>
                                      <p:to>
                                        <p:strVal val="visible"/>
                                      </p:to>
                                    </p:set>
                                    <p:animEffect transition="in" filter="fade">
                                      <p:cBhvr>
                                        <p:cTn id="46" dur="500"/>
                                        <p:tgtEl>
                                          <p:spTgt spid="10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34"/>
                                        </p:tgtEl>
                                        <p:attrNameLst>
                                          <p:attrName>style.visibility</p:attrName>
                                        </p:attrNameLst>
                                      </p:cBhvr>
                                      <p:to>
                                        <p:strVal val="visible"/>
                                      </p:to>
                                    </p:set>
                                    <p:animEffect transition="in" filter="fade">
                                      <p:cBhvr>
                                        <p:cTn id="54" dur="500"/>
                                        <p:tgtEl>
                                          <p:spTgt spid="10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35"/>
                                        </p:tgtEl>
                                        <p:attrNameLst>
                                          <p:attrName>style.visibility</p:attrName>
                                        </p:attrNameLst>
                                      </p:cBhvr>
                                      <p:to>
                                        <p:strVal val="visible"/>
                                      </p:to>
                                    </p:set>
                                    <p:animEffect transition="in" filter="fade">
                                      <p:cBhvr>
                                        <p:cTn id="59" dur="500"/>
                                        <p:tgtEl>
                                          <p:spTgt spid="10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36"/>
                                        </p:tgtEl>
                                        <p:attrNameLst>
                                          <p:attrName>style.visibility</p:attrName>
                                        </p:attrNameLst>
                                      </p:cBhvr>
                                      <p:to>
                                        <p:strVal val="visible"/>
                                      </p:to>
                                    </p:set>
                                    <p:animEffect transition="in" filter="fade">
                                      <p:cBhvr>
                                        <p:cTn id="67" dur="500"/>
                                        <p:tgtEl>
                                          <p:spTgt spid="10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37"/>
                                        </p:tgtEl>
                                        <p:attrNameLst>
                                          <p:attrName>style.visibility</p:attrName>
                                        </p:attrNameLst>
                                      </p:cBhvr>
                                      <p:to>
                                        <p:strVal val="visible"/>
                                      </p:to>
                                    </p:set>
                                    <p:animEffect transition="in" filter="fade">
                                      <p:cBhvr>
                                        <p:cTn id="77" dur="500"/>
                                        <p:tgtEl>
                                          <p:spTgt spid="103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par>
                                <p:cTn id="84" presetID="10" presetClass="entr" presetSubtype="0" fill="hold"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par>
                                <p:cTn id="87" presetID="10" presetClass="entr" presetSubtype="0" fill="hold" nodeType="with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P spid="19"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3378EEA-BE37-4E98-A515-1BD469056237}"/>
              </a:ext>
            </a:extLst>
          </p:cNvPr>
          <p:cNvSpPr>
            <a:spLocks noGrp="1"/>
          </p:cNvSpPr>
          <p:nvPr>
            <p:ph type="sldNum" sz="quarter" idx="4"/>
          </p:nvPr>
        </p:nvSpPr>
        <p:spPr>
          <a:xfrm>
            <a:off x="8500745" y="4528749"/>
            <a:ext cx="296876" cy="300082"/>
          </a:xfrm>
        </p:spPr>
        <p:txBody>
          <a:bodyPr/>
          <a:lstStyle/>
          <a:p>
            <a:pPr marL="0" marR="0" lvl="0" indent="0" algn="ctr" defTabSz="342883" rtl="0" eaLnBrk="1" fontAlgn="auto" latinLnBrk="0" hangingPunct="1">
              <a:lnSpc>
                <a:spcPct val="100000"/>
              </a:lnSpc>
              <a:spcBef>
                <a:spcPts val="0"/>
              </a:spcBef>
              <a:spcAft>
                <a:spcPts val="0"/>
              </a:spcAft>
              <a:buClrTx/>
              <a:buSzTx/>
              <a:buFontTx/>
              <a:buNone/>
              <a:tabLst/>
              <a:defRPr/>
            </a:pPr>
            <a:fld id="{2FED3E49-FDCD-5D46-88C6-CE1FDFB21B04}" type="slidenum">
              <a:rPr kumimoji="0" lang="en-US" sz="751"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342883" rtl="0" eaLnBrk="1" fontAlgn="auto" latinLnBrk="0" hangingPunct="1">
                <a:lnSpc>
                  <a:spcPct val="100000"/>
                </a:lnSpc>
                <a:spcBef>
                  <a:spcPts val="0"/>
                </a:spcBef>
                <a:spcAft>
                  <a:spcPts val="0"/>
                </a:spcAft>
                <a:buClrTx/>
                <a:buSzTx/>
                <a:buFontTx/>
                <a:buNone/>
                <a:tabLst/>
                <a:defRPr/>
              </a:pPr>
              <a:t>15</a:t>
            </a:fld>
            <a:endParaRPr kumimoji="0" lang="en-US" sz="7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2" descr="Image result for north american rescue">
            <a:extLst>
              <a:ext uri="{FF2B5EF4-FFF2-40B4-BE49-F238E27FC236}">
                <a16:creationId xmlns="" xmlns:a16="http://schemas.microsoft.com/office/drawing/2014/main" id="{E635CB90-C70E-4C4C-8C93-1B98B2856A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61011" y="4267418"/>
            <a:ext cx="857507" cy="8227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E01FS01\users$\Scotty.bolleter\Desktop\Anatomy Chest\DSC00468.JPG">
            <a:extLst>
              <a:ext uri="{FF2B5EF4-FFF2-40B4-BE49-F238E27FC236}">
                <a16:creationId xmlns="" xmlns:a16="http://schemas.microsoft.com/office/drawing/2014/main" id="{651B1E11-250A-4A14-883D-E35D6E6A6B4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583803" y="1010622"/>
            <a:ext cx="4838597" cy="31097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E01FS01\users$\Scotty.bolleter\Desktop\Anatomy Chest\DSC00468.JPG">
            <a:extLst>
              <a:ext uri="{FF2B5EF4-FFF2-40B4-BE49-F238E27FC236}">
                <a16:creationId xmlns="" xmlns:a16="http://schemas.microsoft.com/office/drawing/2014/main" id="{ECAAD696-9EFD-454B-A28D-B5BEEA0688F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3711274">
            <a:off x="987654" y="1017906"/>
            <a:ext cx="4036027" cy="31097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E01FS01\users$\Scotty.bolleter\Desktop\Anatomy Chest\DSC00468.JPG">
            <a:extLst>
              <a:ext uri="{FF2B5EF4-FFF2-40B4-BE49-F238E27FC236}">
                <a16:creationId xmlns="" xmlns:a16="http://schemas.microsoft.com/office/drawing/2014/main" id="{5FAA18D4-9C6B-4114-941F-95516EBF891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1811144">
            <a:off x="599039" y="977775"/>
            <a:ext cx="4613871" cy="31097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E01FS01\users$\Scotty.bolleter\Desktop\Anatomy Chest\DSC00468.JPG">
            <a:extLst>
              <a:ext uri="{FF2B5EF4-FFF2-40B4-BE49-F238E27FC236}">
                <a16:creationId xmlns="" xmlns:a16="http://schemas.microsoft.com/office/drawing/2014/main" id="{5346E4AD-2F45-4716-B3DB-81C81B4F467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8103" y="1124922"/>
            <a:ext cx="4838597" cy="31097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A78F8E89-928A-4C04-B9EE-1F6F45E3E536}"/>
              </a:ext>
            </a:extLst>
          </p:cNvPr>
          <p:cNvSpPr txBox="1"/>
          <p:nvPr/>
        </p:nvSpPr>
        <p:spPr>
          <a:xfrm>
            <a:off x="9124064" y="4234670"/>
            <a:ext cx="184731" cy="300082"/>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endParaRPr>
          </a:p>
        </p:txBody>
      </p:sp>
      <p:pic>
        <p:nvPicPr>
          <p:cNvPr id="11" name="Picture 10">
            <a:extLst>
              <a:ext uri="{FF2B5EF4-FFF2-40B4-BE49-F238E27FC236}">
                <a16:creationId xmlns="" xmlns:a16="http://schemas.microsoft.com/office/drawing/2014/main" id="{E11D3550-C2F5-4A19-9098-B9EE5B41EDB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43514" y="386276"/>
            <a:ext cx="1746250" cy="347885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 xmlns:a16="http://schemas.microsoft.com/office/drawing/2014/main" id="{EE8F685C-00D4-4841-BFFC-AF4D988BA6C8}"/>
              </a:ext>
            </a:extLst>
          </p:cNvPr>
          <p:cNvSpPr txBox="1"/>
          <p:nvPr/>
        </p:nvSpPr>
        <p:spPr>
          <a:xfrm>
            <a:off x="6684865" y="1054782"/>
            <a:ext cx="925253" cy="200055"/>
          </a:xfrm>
          <a:prstGeom prst="rect">
            <a:avLst/>
          </a:prstGeom>
          <a:noFill/>
        </p:spPr>
        <p:txBody>
          <a:bodyPr wrap="none" rtlCol="0">
            <a:spAutoFit/>
          </a:bodyPr>
          <a:lstStyle/>
          <a:p>
            <a:r>
              <a:rPr lang="en-US" sz="700" dirty="0"/>
              <a:t>hyothyroid ligament</a:t>
            </a:r>
          </a:p>
        </p:txBody>
      </p:sp>
      <p:sp>
        <p:nvSpPr>
          <p:cNvPr id="12" name="TextBox 11">
            <a:extLst>
              <a:ext uri="{FF2B5EF4-FFF2-40B4-BE49-F238E27FC236}">
                <a16:creationId xmlns="" xmlns:a16="http://schemas.microsoft.com/office/drawing/2014/main" id="{A8EBAEB3-3872-4A8E-AF1F-DE64A101E9F4}"/>
              </a:ext>
            </a:extLst>
          </p:cNvPr>
          <p:cNvSpPr txBox="1"/>
          <p:nvPr/>
        </p:nvSpPr>
        <p:spPr>
          <a:xfrm>
            <a:off x="6918507" y="727908"/>
            <a:ext cx="386644" cy="200055"/>
          </a:xfrm>
          <a:prstGeom prst="rect">
            <a:avLst/>
          </a:prstGeom>
          <a:noFill/>
        </p:spPr>
        <p:txBody>
          <a:bodyPr wrap="none" rtlCol="0">
            <a:spAutoFit/>
          </a:bodyPr>
          <a:lstStyle/>
          <a:p>
            <a:r>
              <a:rPr lang="en-US" sz="700" dirty="0"/>
              <a:t>hyoid</a:t>
            </a:r>
          </a:p>
        </p:txBody>
      </p:sp>
      <p:sp>
        <p:nvSpPr>
          <p:cNvPr id="13" name="TextBox 12">
            <a:extLst>
              <a:ext uri="{FF2B5EF4-FFF2-40B4-BE49-F238E27FC236}">
                <a16:creationId xmlns="" xmlns:a16="http://schemas.microsoft.com/office/drawing/2014/main" id="{0718DFF7-8B54-480E-B3B2-C404270AE1B5}"/>
              </a:ext>
            </a:extLst>
          </p:cNvPr>
          <p:cNvSpPr txBox="1"/>
          <p:nvPr/>
        </p:nvSpPr>
        <p:spPr>
          <a:xfrm>
            <a:off x="6752993" y="1867900"/>
            <a:ext cx="785793" cy="200055"/>
          </a:xfrm>
          <a:prstGeom prst="rect">
            <a:avLst/>
          </a:prstGeom>
          <a:noFill/>
        </p:spPr>
        <p:txBody>
          <a:bodyPr wrap="none" rtlCol="0">
            <a:spAutoFit/>
          </a:bodyPr>
          <a:lstStyle/>
          <a:p>
            <a:r>
              <a:rPr lang="en-US" sz="700" dirty="0"/>
              <a:t>thyroid cartilage</a:t>
            </a:r>
          </a:p>
        </p:txBody>
      </p:sp>
      <p:sp>
        <p:nvSpPr>
          <p:cNvPr id="14" name="TextBox 13">
            <a:extLst>
              <a:ext uri="{FF2B5EF4-FFF2-40B4-BE49-F238E27FC236}">
                <a16:creationId xmlns="" xmlns:a16="http://schemas.microsoft.com/office/drawing/2014/main" id="{457DEDB0-4B26-4B13-B468-715D17C4C346}"/>
              </a:ext>
            </a:extLst>
          </p:cNvPr>
          <p:cNvSpPr txBox="1"/>
          <p:nvPr/>
        </p:nvSpPr>
        <p:spPr>
          <a:xfrm>
            <a:off x="6684865" y="2442847"/>
            <a:ext cx="1062311" cy="200055"/>
          </a:xfrm>
          <a:prstGeom prst="rect">
            <a:avLst/>
          </a:prstGeom>
          <a:noFill/>
        </p:spPr>
        <p:txBody>
          <a:bodyPr wrap="square" rtlCol="0">
            <a:spAutoFit/>
          </a:bodyPr>
          <a:lstStyle/>
          <a:p>
            <a:r>
              <a:rPr lang="en-US" sz="700" dirty="0"/>
              <a:t>cricoid cartilage (ring)</a:t>
            </a:r>
          </a:p>
        </p:txBody>
      </p:sp>
      <p:sp>
        <p:nvSpPr>
          <p:cNvPr id="15" name="TextBox 14">
            <a:extLst>
              <a:ext uri="{FF2B5EF4-FFF2-40B4-BE49-F238E27FC236}">
                <a16:creationId xmlns="" xmlns:a16="http://schemas.microsoft.com/office/drawing/2014/main" id="{F9F98654-FEED-4B7B-95E1-142071C17AA3}"/>
              </a:ext>
            </a:extLst>
          </p:cNvPr>
          <p:cNvSpPr txBox="1"/>
          <p:nvPr/>
        </p:nvSpPr>
        <p:spPr>
          <a:xfrm>
            <a:off x="6866503" y="2216000"/>
            <a:ext cx="547707" cy="246221"/>
          </a:xfrm>
          <a:prstGeom prst="rect">
            <a:avLst/>
          </a:prstGeom>
          <a:noFill/>
        </p:spPr>
        <p:txBody>
          <a:bodyPr wrap="square" rtlCol="0">
            <a:spAutoFit/>
          </a:bodyPr>
          <a:lstStyle/>
          <a:p>
            <a:pPr algn="ctr"/>
            <a:r>
              <a:rPr lang="en-US" sz="500" dirty="0"/>
              <a:t>cricothyroid </a:t>
            </a:r>
          </a:p>
          <a:p>
            <a:pPr algn="ctr"/>
            <a:r>
              <a:rPr lang="en-US" sz="500" dirty="0"/>
              <a:t>membrane</a:t>
            </a:r>
          </a:p>
        </p:txBody>
      </p:sp>
      <p:sp>
        <p:nvSpPr>
          <p:cNvPr id="16" name="TextBox 15">
            <a:extLst>
              <a:ext uri="{FF2B5EF4-FFF2-40B4-BE49-F238E27FC236}">
                <a16:creationId xmlns="" xmlns:a16="http://schemas.microsoft.com/office/drawing/2014/main" id="{C4FF88D9-2718-4893-A48F-1FC33E6B5390}"/>
              </a:ext>
            </a:extLst>
          </p:cNvPr>
          <p:cNvSpPr txBox="1"/>
          <p:nvPr/>
        </p:nvSpPr>
        <p:spPr>
          <a:xfrm>
            <a:off x="6893246" y="3053962"/>
            <a:ext cx="463588" cy="200055"/>
          </a:xfrm>
          <a:prstGeom prst="rect">
            <a:avLst/>
          </a:prstGeom>
          <a:noFill/>
        </p:spPr>
        <p:txBody>
          <a:bodyPr wrap="none" rtlCol="0">
            <a:spAutoFit/>
          </a:bodyPr>
          <a:lstStyle/>
          <a:p>
            <a:r>
              <a:rPr lang="en-US" sz="700" dirty="0"/>
              <a:t>trachea</a:t>
            </a:r>
          </a:p>
        </p:txBody>
      </p:sp>
      <p:sp>
        <p:nvSpPr>
          <p:cNvPr id="17" name="TextBox 16">
            <a:extLst>
              <a:ext uri="{FF2B5EF4-FFF2-40B4-BE49-F238E27FC236}">
                <a16:creationId xmlns="" xmlns:a16="http://schemas.microsoft.com/office/drawing/2014/main" id="{847299F8-2744-4AF8-B263-E2432124441A}"/>
              </a:ext>
            </a:extLst>
          </p:cNvPr>
          <p:cNvSpPr txBox="1"/>
          <p:nvPr/>
        </p:nvSpPr>
        <p:spPr>
          <a:xfrm>
            <a:off x="1199210" y="1694326"/>
            <a:ext cx="463170" cy="215444"/>
          </a:xfrm>
          <a:prstGeom prst="rect">
            <a:avLst/>
          </a:prstGeom>
          <a:noFill/>
        </p:spPr>
        <p:txBody>
          <a:bodyPr wrap="square" rtlCol="0">
            <a:spAutoFit/>
          </a:bodyPr>
          <a:lstStyle/>
          <a:p>
            <a:r>
              <a:rPr lang="en-US" sz="800" b="1" dirty="0"/>
              <a:t>hyoid</a:t>
            </a:r>
          </a:p>
        </p:txBody>
      </p:sp>
      <p:sp>
        <p:nvSpPr>
          <p:cNvPr id="18" name="TextBox 17">
            <a:extLst>
              <a:ext uri="{FF2B5EF4-FFF2-40B4-BE49-F238E27FC236}">
                <a16:creationId xmlns="" xmlns:a16="http://schemas.microsoft.com/office/drawing/2014/main" id="{2D25479E-CDCF-4A99-83B9-A667C29FB6F5}"/>
              </a:ext>
            </a:extLst>
          </p:cNvPr>
          <p:cNvSpPr txBox="1"/>
          <p:nvPr/>
        </p:nvSpPr>
        <p:spPr>
          <a:xfrm>
            <a:off x="1525014" y="2339110"/>
            <a:ext cx="651140" cy="338554"/>
          </a:xfrm>
          <a:prstGeom prst="rect">
            <a:avLst/>
          </a:prstGeom>
          <a:noFill/>
        </p:spPr>
        <p:txBody>
          <a:bodyPr wrap="none" rtlCol="0">
            <a:spAutoFit/>
          </a:bodyPr>
          <a:lstStyle/>
          <a:p>
            <a:pPr algn="ctr"/>
            <a:r>
              <a:rPr lang="en-US" sz="800" b="1" dirty="0"/>
              <a:t>hyothyroid</a:t>
            </a:r>
          </a:p>
          <a:p>
            <a:pPr algn="ctr"/>
            <a:r>
              <a:rPr lang="en-US" sz="800" b="1" dirty="0"/>
              <a:t> ligament</a:t>
            </a:r>
          </a:p>
        </p:txBody>
      </p:sp>
      <p:sp>
        <p:nvSpPr>
          <p:cNvPr id="22" name="TextBox 21">
            <a:extLst>
              <a:ext uri="{FF2B5EF4-FFF2-40B4-BE49-F238E27FC236}">
                <a16:creationId xmlns="" xmlns:a16="http://schemas.microsoft.com/office/drawing/2014/main" id="{2E55CCE8-89A4-4EB4-AE20-6D640B47905F}"/>
              </a:ext>
            </a:extLst>
          </p:cNvPr>
          <p:cNvSpPr txBox="1"/>
          <p:nvPr/>
        </p:nvSpPr>
        <p:spPr>
          <a:xfrm>
            <a:off x="4794082" y="1963706"/>
            <a:ext cx="508473" cy="215444"/>
          </a:xfrm>
          <a:prstGeom prst="rect">
            <a:avLst/>
          </a:prstGeom>
          <a:noFill/>
        </p:spPr>
        <p:txBody>
          <a:bodyPr wrap="none" rtlCol="0">
            <a:spAutoFit/>
          </a:bodyPr>
          <a:lstStyle/>
          <a:p>
            <a:r>
              <a:rPr lang="en-US" sz="800" b="1" dirty="0"/>
              <a:t>trachea</a:t>
            </a:r>
          </a:p>
        </p:txBody>
      </p:sp>
      <p:sp>
        <p:nvSpPr>
          <p:cNvPr id="23" name="Rectangle 22">
            <a:extLst>
              <a:ext uri="{FF2B5EF4-FFF2-40B4-BE49-F238E27FC236}">
                <a16:creationId xmlns="" xmlns:a16="http://schemas.microsoft.com/office/drawing/2014/main" id="{27C9E6E9-CC6E-4A9C-9336-71DD578F4350}"/>
              </a:ext>
            </a:extLst>
          </p:cNvPr>
          <p:cNvSpPr/>
          <p:nvPr/>
        </p:nvSpPr>
        <p:spPr>
          <a:xfrm>
            <a:off x="254316" y="4496789"/>
            <a:ext cx="5912215" cy="400110"/>
          </a:xfrm>
          <a:prstGeom prst="rect">
            <a:avLst/>
          </a:prstGeom>
          <a:solidFill>
            <a:schemeClr val="bg1"/>
          </a:solidFill>
          <a:ln>
            <a:solidFill>
              <a:schemeClr val="tx1"/>
            </a:solidFill>
          </a:ln>
        </p:spPr>
        <p:txBody>
          <a:bodyPr wrap="square">
            <a:spAutoFit/>
          </a:bodyPr>
          <a:lstStyle/>
          <a:p>
            <a:pPr lvl="0">
              <a:defRPr/>
            </a:pPr>
            <a:r>
              <a:rPr lang="en-US" sz="2000" noProof="0" dirty="0">
                <a:solidFill>
                  <a:prstClr val="white">
                    <a:lumMod val="75000"/>
                  </a:prstClr>
                </a:solidFill>
                <a:latin typeface="Calibri" panose="020F0502020204030204"/>
              </a:rPr>
              <a:t>O</a:t>
            </a: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rPr>
              <a:t>bjective 5: gross </a:t>
            </a:r>
            <a:r>
              <a:rPr lang="en-US" sz="2000" noProof="0" dirty="0">
                <a:solidFill>
                  <a:prstClr val="white">
                    <a:lumMod val="75000"/>
                  </a:prstClr>
                </a:solidFill>
                <a:latin typeface="Calibri" panose="020F0502020204030204"/>
              </a:rPr>
              <a:t>anatomy</a:t>
            </a:r>
            <a:r>
              <a:rPr lang="en-US" sz="2000" dirty="0">
                <a:solidFill>
                  <a:prstClr val="white">
                    <a:lumMod val="75000"/>
                  </a:prstClr>
                </a:solidFill>
              </a:rPr>
              <a:t> - </a:t>
            </a:r>
            <a:r>
              <a:rPr lang="en-US" sz="2000" i="1" dirty="0">
                <a:solidFill>
                  <a:prstClr val="white">
                    <a:lumMod val="75000"/>
                  </a:prstClr>
                </a:solidFill>
              </a:rPr>
              <a:t>anterior neck dissection</a:t>
            </a:r>
            <a:r>
              <a:rPr lang="en-US" sz="2000" dirty="0">
                <a:solidFill>
                  <a:prstClr val="white">
                    <a:lumMod val="75000"/>
                  </a:prstClr>
                </a:solidFill>
                <a:latin typeface="Calibri" panose="020F0502020204030204"/>
              </a:rPr>
              <a:t> </a:t>
            </a:r>
            <a:endParaRPr kumimoji="0" lang="en-US"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pic>
        <p:nvPicPr>
          <p:cNvPr id="24" name="Picture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54044" y="4244877"/>
            <a:ext cx="822960" cy="815677"/>
          </a:xfrm>
          <a:prstGeom prst="rect">
            <a:avLst/>
          </a:prstGeom>
        </p:spPr>
      </p:pic>
      <p:cxnSp>
        <p:nvCxnSpPr>
          <p:cNvPr id="26" name="Straight Arrow Connector 25">
            <a:extLst>
              <a:ext uri="{FF2B5EF4-FFF2-40B4-BE49-F238E27FC236}">
                <a16:creationId xmlns="" xmlns:a16="http://schemas.microsoft.com/office/drawing/2014/main" id="{FC16B67D-8510-4147-A72C-46062F3AD676}"/>
              </a:ext>
            </a:extLst>
          </p:cNvPr>
          <p:cNvCxnSpPr>
            <a:cxnSpLocks/>
          </p:cNvCxnSpPr>
          <p:nvPr/>
        </p:nvCxnSpPr>
        <p:spPr>
          <a:xfrm>
            <a:off x="3003101" y="1063735"/>
            <a:ext cx="510" cy="639544"/>
          </a:xfrm>
          <a:prstGeom prst="straightConnector1">
            <a:avLst/>
          </a:prstGeom>
          <a:ln w="2222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284787E2-687E-4644-AFAF-8AF0947F67E1}"/>
              </a:ext>
            </a:extLst>
          </p:cNvPr>
          <p:cNvCxnSpPr>
            <a:cxnSpLocks/>
          </p:cNvCxnSpPr>
          <p:nvPr/>
        </p:nvCxnSpPr>
        <p:spPr>
          <a:xfrm>
            <a:off x="3793958" y="1010653"/>
            <a:ext cx="5447" cy="753558"/>
          </a:xfrm>
          <a:prstGeom prst="straightConnector1">
            <a:avLst/>
          </a:prstGeom>
          <a:ln w="2222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CB737FC5-0D51-4D30-984E-A6D31DDB939D}"/>
              </a:ext>
            </a:extLst>
          </p:cNvPr>
          <p:cNvCxnSpPr>
            <a:cxnSpLocks/>
            <a:stCxn id="44" idx="1"/>
          </p:cNvCxnSpPr>
          <p:nvPr/>
        </p:nvCxnSpPr>
        <p:spPr>
          <a:xfrm flipH="1">
            <a:off x="4166630" y="1178727"/>
            <a:ext cx="154336" cy="383620"/>
          </a:xfrm>
          <a:prstGeom prst="straightConnector1">
            <a:avLst/>
          </a:prstGeom>
          <a:ln w="22225">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 xmlns:a16="http://schemas.microsoft.com/office/drawing/2014/main" id="{082BD0B1-5E14-4A1B-9A48-FA8626934043}"/>
              </a:ext>
            </a:extLst>
          </p:cNvPr>
          <p:cNvSpPr/>
          <p:nvPr/>
        </p:nvSpPr>
        <p:spPr>
          <a:xfrm rot="16200000">
            <a:off x="2516978" y="591611"/>
            <a:ext cx="972245" cy="230832"/>
          </a:xfrm>
          <a:prstGeom prst="rect">
            <a:avLst/>
          </a:prstGeom>
          <a:solidFill>
            <a:schemeClr val="bg1"/>
          </a:solidFill>
          <a:ln>
            <a:solidFill>
              <a:schemeClr val="tx1"/>
            </a:solidFill>
          </a:ln>
        </p:spPr>
        <p:txBody>
          <a:bodyPr wrap="square">
            <a:spAutoFit/>
          </a:bodyPr>
          <a:lstStyle/>
          <a:p>
            <a:pPr algn="ctr"/>
            <a:r>
              <a:rPr lang="en-US" sz="900" b="1" dirty="0">
                <a:solidFill>
                  <a:srgbClr val="009900"/>
                </a:solidFill>
              </a:rPr>
              <a:t>thyroid cartilage</a:t>
            </a:r>
          </a:p>
        </p:txBody>
      </p:sp>
      <p:sp>
        <p:nvSpPr>
          <p:cNvPr id="43" name="Rectangle 42">
            <a:extLst>
              <a:ext uri="{FF2B5EF4-FFF2-40B4-BE49-F238E27FC236}">
                <a16:creationId xmlns="" xmlns:a16="http://schemas.microsoft.com/office/drawing/2014/main" id="{64866A37-546F-4D9C-A76D-138F7BA12E32}"/>
              </a:ext>
            </a:extLst>
          </p:cNvPr>
          <p:cNvSpPr/>
          <p:nvPr/>
        </p:nvSpPr>
        <p:spPr>
          <a:xfrm rot="16200000">
            <a:off x="3398499" y="606023"/>
            <a:ext cx="785794" cy="369332"/>
          </a:xfrm>
          <a:prstGeom prst="rect">
            <a:avLst/>
          </a:prstGeom>
          <a:solidFill>
            <a:schemeClr val="bg1"/>
          </a:solidFill>
          <a:ln>
            <a:solidFill>
              <a:schemeClr val="tx1"/>
            </a:solidFill>
          </a:ln>
        </p:spPr>
        <p:txBody>
          <a:bodyPr wrap="square">
            <a:spAutoFit/>
          </a:bodyPr>
          <a:lstStyle/>
          <a:p>
            <a:pPr algn="ctr"/>
            <a:r>
              <a:rPr lang="en-US" sz="900" b="1" dirty="0">
                <a:solidFill>
                  <a:srgbClr val="009900"/>
                </a:solidFill>
              </a:rPr>
              <a:t>cricothyroid</a:t>
            </a:r>
          </a:p>
          <a:p>
            <a:pPr algn="ctr"/>
            <a:r>
              <a:rPr lang="en-US" sz="900" b="1" dirty="0">
                <a:solidFill>
                  <a:srgbClr val="009900"/>
                </a:solidFill>
              </a:rPr>
              <a:t>membrane</a:t>
            </a:r>
            <a:endParaRPr lang="en-US" sz="800" b="1" dirty="0">
              <a:solidFill>
                <a:srgbClr val="009900"/>
              </a:solidFill>
            </a:endParaRPr>
          </a:p>
        </p:txBody>
      </p:sp>
      <p:sp>
        <p:nvSpPr>
          <p:cNvPr id="44" name="Rectangle 43">
            <a:extLst>
              <a:ext uri="{FF2B5EF4-FFF2-40B4-BE49-F238E27FC236}">
                <a16:creationId xmlns="" xmlns:a16="http://schemas.microsoft.com/office/drawing/2014/main" id="{3895D1B7-9C93-463D-95D8-2B5BF52CE745}"/>
              </a:ext>
            </a:extLst>
          </p:cNvPr>
          <p:cNvSpPr/>
          <p:nvPr/>
        </p:nvSpPr>
        <p:spPr>
          <a:xfrm rot="16200000">
            <a:off x="3837080" y="510175"/>
            <a:ext cx="967771" cy="369332"/>
          </a:xfrm>
          <a:prstGeom prst="rect">
            <a:avLst/>
          </a:prstGeom>
          <a:solidFill>
            <a:schemeClr val="bg1"/>
          </a:solidFill>
          <a:ln>
            <a:solidFill>
              <a:schemeClr val="tx1"/>
            </a:solidFill>
          </a:ln>
        </p:spPr>
        <p:txBody>
          <a:bodyPr wrap="square">
            <a:spAutoFit/>
          </a:bodyPr>
          <a:lstStyle/>
          <a:p>
            <a:pPr algn="ctr"/>
            <a:r>
              <a:rPr lang="en-US" sz="900" b="1" dirty="0">
                <a:solidFill>
                  <a:srgbClr val="009900"/>
                </a:solidFill>
              </a:rPr>
              <a:t>cricoid cartilage</a:t>
            </a:r>
          </a:p>
          <a:p>
            <a:pPr algn="ctr"/>
            <a:r>
              <a:rPr lang="en-US" sz="900" b="1" dirty="0">
                <a:solidFill>
                  <a:srgbClr val="009900"/>
                </a:solidFill>
              </a:rPr>
              <a:t>(ring)</a:t>
            </a:r>
            <a:endParaRPr lang="en-US" sz="1100" b="1" dirty="0">
              <a:solidFill>
                <a:srgbClr val="009900"/>
              </a:solidFill>
            </a:endParaRPr>
          </a:p>
        </p:txBody>
      </p:sp>
    </p:spTree>
    <p:extLst>
      <p:ext uri="{BB962C8B-B14F-4D97-AF65-F5344CB8AC3E}">
        <p14:creationId xmlns:p14="http://schemas.microsoft.com/office/powerpoint/2010/main" val="262104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41"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fld id="{2FED3E49-FDCD-5D46-88C6-CE1FDFB21B04}" type="slidenum">
              <a:rPr kumimoji="0" lang="en-US" sz="751"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342891" rtl="0" eaLnBrk="1" fontAlgn="auto" latinLnBrk="0" hangingPunct="1">
                <a:lnSpc>
                  <a:spcPct val="100000"/>
                </a:lnSpc>
                <a:spcBef>
                  <a:spcPts val="0"/>
                </a:spcBef>
                <a:spcAft>
                  <a:spcPts val="0"/>
                </a:spcAft>
                <a:buClrTx/>
                <a:buSzTx/>
                <a:buFontTx/>
                <a:buNone/>
                <a:tabLst/>
                <a:defRPr/>
              </a:pPr>
              <a:t>16</a:t>
            </a:fld>
            <a:endParaRPr kumimoji="0" lang="en-US" sz="7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 xmlns:a16="http://schemas.microsoft.com/office/drawing/2014/main" id="{E73BD8CD-B9CF-4CC7-B3B6-2285352E6C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7262" y="46352"/>
            <a:ext cx="5990565" cy="4725981"/>
          </a:xfrm>
          <a:prstGeom prst="rect">
            <a:avLst/>
          </a:prstGeom>
        </p:spPr>
      </p:pic>
      <p:pic>
        <p:nvPicPr>
          <p:cNvPr id="10" name="Picture 2" descr="Image result for north american rescue">
            <a:extLst>
              <a:ext uri="{FF2B5EF4-FFF2-40B4-BE49-F238E27FC236}">
                <a16:creationId xmlns="" xmlns:a16="http://schemas.microsoft.com/office/drawing/2014/main" id="{505C0EBA-D044-4FA4-92ED-34732C5AE25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26534" y="4235522"/>
            <a:ext cx="857507" cy="82274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9180F255-8717-44F1-9BEA-2611484CA3A1}"/>
              </a:ext>
            </a:extLst>
          </p:cNvPr>
          <p:cNvSpPr/>
          <p:nvPr/>
        </p:nvSpPr>
        <p:spPr>
          <a:xfrm>
            <a:off x="254317" y="4496789"/>
            <a:ext cx="6169154" cy="400110"/>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rPr>
              <a:t>Objective 5: </a:t>
            </a:r>
            <a:r>
              <a:rPr lang="en-US" sz="2000" noProof="0" dirty="0">
                <a:solidFill>
                  <a:prstClr val="white">
                    <a:lumMod val="75000"/>
                  </a:prstClr>
                </a:solidFill>
                <a:latin typeface="Calibri" panose="020F0502020204030204"/>
              </a:rPr>
              <a:t>landmarks -</a:t>
            </a:r>
            <a:r>
              <a:rPr lang="en-US" sz="2000" dirty="0">
                <a:solidFill>
                  <a:prstClr val="white">
                    <a:lumMod val="75000"/>
                  </a:prstClr>
                </a:solidFill>
                <a:latin typeface="Calibri" panose="020F0502020204030204"/>
              </a:rPr>
              <a:t> </a:t>
            </a:r>
            <a:r>
              <a:rPr lang="en-US" sz="2000" i="1" dirty="0">
                <a:solidFill>
                  <a:prstClr val="white">
                    <a:lumMod val="75000"/>
                  </a:prstClr>
                </a:solidFill>
                <a:latin typeface="Calibri" panose="020F0502020204030204"/>
              </a:rPr>
              <a:t>anterior anatomic variations</a:t>
            </a:r>
            <a:endParaRPr kumimoji="0" lang="en-US"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pic>
        <p:nvPicPr>
          <p:cNvPr id="14" name="Picture 13">
            <a:extLst>
              <a:ext uri="{FF2B5EF4-FFF2-40B4-BE49-F238E27FC236}">
                <a16:creationId xmlns="" xmlns:a16="http://schemas.microsoft.com/office/drawing/2014/main" id="{8ECBDBCA-109A-4D5E-AACE-B072C658C94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1526" y="367971"/>
            <a:ext cx="1746250" cy="347885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5" name="TextBox 14">
            <a:extLst>
              <a:ext uri="{FF2B5EF4-FFF2-40B4-BE49-F238E27FC236}">
                <a16:creationId xmlns="" xmlns:a16="http://schemas.microsoft.com/office/drawing/2014/main" id="{FA9FA0C5-C2F6-486E-A249-B998CB99D20A}"/>
              </a:ext>
            </a:extLst>
          </p:cNvPr>
          <p:cNvSpPr txBox="1"/>
          <p:nvPr/>
        </p:nvSpPr>
        <p:spPr>
          <a:xfrm>
            <a:off x="1022430" y="997632"/>
            <a:ext cx="925253" cy="200055"/>
          </a:xfrm>
          <a:prstGeom prst="rect">
            <a:avLst/>
          </a:prstGeom>
          <a:noFill/>
        </p:spPr>
        <p:txBody>
          <a:bodyPr wrap="none" rtlCol="0">
            <a:spAutoFit/>
          </a:bodyPr>
          <a:lstStyle/>
          <a:p>
            <a:r>
              <a:rPr lang="en-US" sz="700" dirty="0"/>
              <a:t>hyothyroid ligament</a:t>
            </a:r>
          </a:p>
        </p:txBody>
      </p:sp>
      <p:sp>
        <p:nvSpPr>
          <p:cNvPr id="16" name="TextBox 15">
            <a:extLst>
              <a:ext uri="{FF2B5EF4-FFF2-40B4-BE49-F238E27FC236}">
                <a16:creationId xmlns="" xmlns:a16="http://schemas.microsoft.com/office/drawing/2014/main" id="{845084FA-CC23-428A-AA64-56539717AD04}"/>
              </a:ext>
            </a:extLst>
          </p:cNvPr>
          <p:cNvSpPr txBox="1"/>
          <p:nvPr/>
        </p:nvSpPr>
        <p:spPr>
          <a:xfrm>
            <a:off x="1256072" y="670758"/>
            <a:ext cx="386644" cy="200055"/>
          </a:xfrm>
          <a:prstGeom prst="rect">
            <a:avLst/>
          </a:prstGeom>
          <a:noFill/>
        </p:spPr>
        <p:txBody>
          <a:bodyPr wrap="none" rtlCol="0">
            <a:spAutoFit/>
          </a:bodyPr>
          <a:lstStyle/>
          <a:p>
            <a:r>
              <a:rPr lang="en-US" sz="700" dirty="0"/>
              <a:t>hyoid</a:t>
            </a:r>
          </a:p>
        </p:txBody>
      </p:sp>
      <p:sp>
        <p:nvSpPr>
          <p:cNvPr id="17" name="TextBox 16">
            <a:extLst>
              <a:ext uri="{FF2B5EF4-FFF2-40B4-BE49-F238E27FC236}">
                <a16:creationId xmlns="" xmlns:a16="http://schemas.microsoft.com/office/drawing/2014/main" id="{39509790-AA1B-40F1-B4DB-E1FC31CECA0F}"/>
              </a:ext>
            </a:extLst>
          </p:cNvPr>
          <p:cNvSpPr txBox="1"/>
          <p:nvPr/>
        </p:nvSpPr>
        <p:spPr>
          <a:xfrm>
            <a:off x="1090558" y="1810750"/>
            <a:ext cx="785793" cy="200055"/>
          </a:xfrm>
          <a:prstGeom prst="rect">
            <a:avLst/>
          </a:prstGeom>
          <a:noFill/>
        </p:spPr>
        <p:txBody>
          <a:bodyPr wrap="none" rtlCol="0">
            <a:spAutoFit/>
          </a:bodyPr>
          <a:lstStyle/>
          <a:p>
            <a:r>
              <a:rPr lang="en-US" sz="700" dirty="0"/>
              <a:t>thyroid cartilage</a:t>
            </a:r>
          </a:p>
        </p:txBody>
      </p:sp>
      <p:sp>
        <p:nvSpPr>
          <p:cNvPr id="18" name="TextBox 17">
            <a:extLst>
              <a:ext uri="{FF2B5EF4-FFF2-40B4-BE49-F238E27FC236}">
                <a16:creationId xmlns="" xmlns:a16="http://schemas.microsoft.com/office/drawing/2014/main" id="{3C08BB9A-1A47-43F5-A074-65790E29D066}"/>
              </a:ext>
            </a:extLst>
          </p:cNvPr>
          <p:cNvSpPr txBox="1"/>
          <p:nvPr/>
        </p:nvSpPr>
        <p:spPr>
          <a:xfrm>
            <a:off x="1022430" y="2409343"/>
            <a:ext cx="1062311" cy="200055"/>
          </a:xfrm>
          <a:prstGeom prst="rect">
            <a:avLst/>
          </a:prstGeom>
          <a:noFill/>
        </p:spPr>
        <p:txBody>
          <a:bodyPr wrap="square" rtlCol="0">
            <a:spAutoFit/>
          </a:bodyPr>
          <a:lstStyle/>
          <a:p>
            <a:r>
              <a:rPr lang="en-US" sz="700" dirty="0"/>
              <a:t>cricoid cartilage (ring)</a:t>
            </a:r>
          </a:p>
        </p:txBody>
      </p:sp>
      <p:sp>
        <p:nvSpPr>
          <p:cNvPr id="19" name="TextBox 18">
            <a:extLst>
              <a:ext uri="{FF2B5EF4-FFF2-40B4-BE49-F238E27FC236}">
                <a16:creationId xmlns="" xmlns:a16="http://schemas.microsoft.com/office/drawing/2014/main" id="{A3A2AA53-DFA6-4671-B4AF-8BDECF6EA016}"/>
              </a:ext>
            </a:extLst>
          </p:cNvPr>
          <p:cNvSpPr txBox="1"/>
          <p:nvPr/>
        </p:nvSpPr>
        <p:spPr>
          <a:xfrm>
            <a:off x="1209600" y="2190570"/>
            <a:ext cx="547707" cy="246221"/>
          </a:xfrm>
          <a:prstGeom prst="rect">
            <a:avLst/>
          </a:prstGeom>
          <a:noFill/>
        </p:spPr>
        <p:txBody>
          <a:bodyPr wrap="square" rtlCol="0">
            <a:spAutoFit/>
          </a:bodyPr>
          <a:lstStyle/>
          <a:p>
            <a:pPr algn="ctr"/>
            <a:r>
              <a:rPr lang="en-US" sz="500" dirty="0"/>
              <a:t>cricothyroid</a:t>
            </a:r>
          </a:p>
          <a:p>
            <a:pPr algn="ctr"/>
            <a:r>
              <a:rPr lang="en-US" sz="500" dirty="0"/>
              <a:t>membrane</a:t>
            </a:r>
          </a:p>
        </p:txBody>
      </p:sp>
      <p:sp>
        <p:nvSpPr>
          <p:cNvPr id="20" name="TextBox 19">
            <a:extLst>
              <a:ext uri="{FF2B5EF4-FFF2-40B4-BE49-F238E27FC236}">
                <a16:creationId xmlns="" xmlns:a16="http://schemas.microsoft.com/office/drawing/2014/main" id="{DFCD1F04-1B93-4279-80BC-0B705C9D9A86}"/>
              </a:ext>
            </a:extLst>
          </p:cNvPr>
          <p:cNvSpPr txBox="1"/>
          <p:nvPr/>
        </p:nvSpPr>
        <p:spPr>
          <a:xfrm>
            <a:off x="1230811" y="2996812"/>
            <a:ext cx="463588" cy="200055"/>
          </a:xfrm>
          <a:prstGeom prst="rect">
            <a:avLst/>
          </a:prstGeom>
          <a:noFill/>
        </p:spPr>
        <p:txBody>
          <a:bodyPr wrap="none" rtlCol="0">
            <a:spAutoFit/>
          </a:bodyPr>
          <a:lstStyle/>
          <a:p>
            <a:r>
              <a:rPr lang="en-US" sz="700" dirty="0"/>
              <a:t>trachea</a:t>
            </a:r>
          </a:p>
        </p:txBody>
      </p:sp>
      <p:sp>
        <p:nvSpPr>
          <p:cNvPr id="2" name="Oval 1">
            <a:extLst>
              <a:ext uri="{FF2B5EF4-FFF2-40B4-BE49-F238E27FC236}">
                <a16:creationId xmlns="" xmlns:a16="http://schemas.microsoft.com/office/drawing/2014/main" id="{BFFD5661-B0F8-4B6D-9778-9EF967AA35E9}"/>
              </a:ext>
            </a:extLst>
          </p:cNvPr>
          <p:cNvSpPr/>
          <p:nvPr/>
        </p:nvSpPr>
        <p:spPr>
          <a:xfrm rot="16200000">
            <a:off x="1244015" y="1378647"/>
            <a:ext cx="437179" cy="536868"/>
          </a:xfrm>
          <a:prstGeom prst="ellipse">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F06A49F7-FC44-4D32-A3C3-3DFBDF501340}"/>
              </a:ext>
            </a:extLst>
          </p:cNvPr>
          <p:cNvSpPr/>
          <p:nvPr/>
        </p:nvSpPr>
        <p:spPr>
          <a:xfrm rot="5400000">
            <a:off x="1354146" y="1963739"/>
            <a:ext cx="307779" cy="1153409"/>
          </a:xfrm>
          <a:prstGeom prst="ellipse">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6F0B1CB0-1584-4F65-84D3-03628394AED0}"/>
              </a:ext>
            </a:extLst>
          </p:cNvPr>
          <p:cNvSpPr txBox="1"/>
          <p:nvPr/>
        </p:nvSpPr>
        <p:spPr>
          <a:xfrm>
            <a:off x="2301422" y="1467455"/>
            <a:ext cx="627009" cy="307777"/>
          </a:xfrm>
          <a:prstGeom prst="rect">
            <a:avLst/>
          </a:prstGeom>
          <a:solidFill>
            <a:schemeClr val="bg1"/>
          </a:solidFill>
          <a:ln>
            <a:solidFill>
              <a:schemeClr val="bg1">
                <a:lumMod val="50000"/>
              </a:schemeClr>
            </a:solidFill>
          </a:ln>
        </p:spPr>
        <p:txBody>
          <a:bodyPr wrap="square" rtlCol="0">
            <a:spAutoFit/>
          </a:bodyPr>
          <a:lstStyle/>
          <a:p>
            <a:pPr algn="ctr"/>
            <a:r>
              <a:rPr lang="en-US" sz="1400" dirty="0">
                <a:solidFill>
                  <a:schemeClr val="bg1">
                    <a:lumMod val="65000"/>
                  </a:schemeClr>
                </a:solidFill>
              </a:rPr>
              <a:t>men</a:t>
            </a:r>
          </a:p>
        </p:txBody>
      </p:sp>
      <p:sp>
        <p:nvSpPr>
          <p:cNvPr id="30" name="TextBox 29">
            <a:extLst>
              <a:ext uri="{FF2B5EF4-FFF2-40B4-BE49-F238E27FC236}">
                <a16:creationId xmlns="" xmlns:a16="http://schemas.microsoft.com/office/drawing/2014/main" id="{8AE056DE-3E5B-4DC9-8827-44736B5DC41B}"/>
              </a:ext>
            </a:extLst>
          </p:cNvPr>
          <p:cNvSpPr txBox="1"/>
          <p:nvPr/>
        </p:nvSpPr>
        <p:spPr>
          <a:xfrm>
            <a:off x="2305459" y="2355481"/>
            <a:ext cx="744243" cy="307777"/>
          </a:xfrm>
          <a:prstGeom prst="rect">
            <a:avLst/>
          </a:prstGeom>
          <a:solidFill>
            <a:schemeClr val="bg1"/>
          </a:solidFill>
          <a:ln>
            <a:solidFill>
              <a:schemeClr val="bg1">
                <a:lumMod val="50000"/>
              </a:schemeClr>
            </a:solidFill>
          </a:ln>
        </p:spPr>
        <p:txBody>
          <a:bodyPr wrap="none" rtlCol="0">
            <a:spAutoFit/>
          </a:bodyPr>
          <a:lstStyle/>
          <a:p>
            <a:pPr algn="ctr"/>
            <a:r>
              <a:rPr lang="en-US" sz="1400" dirty="0">
                <a:solidFill>
                  <a:schemeClr val="bg1">
                    <a:lumMod val="65000"/>
                  </a:schemeClr>
                </a:solidFill>
              </a:rPr>
              <a:t>women</a:t>
            </a:r>
          </a:p>
        </p:txBody>
      </p:sp>
      <p:sp>
        <p:nvSpPr>
          <p:cNvPr id="26" name="Rectangle 25">
            <a:extLst>
              <a:ext uri="{FF2B5EF4-FFF2-40B4-BE49-F238E27FC236}">
                <a16:creationId xmlns="" xmlns:a16="http://schemas.microsoft.com/office/drawing/2014/main" id="{1DE7008E-DC39-4FA2-B52C-D757D065FFAE}"/>
              </a:ext>
            </a:extLst>
          </p:cNvPr>
          <p:cNvSpPr/>
          <p:nvPr/>
        </p:nvSpPr>
        <p:spPr>
          <a:xfrm>
            <a:off x="2301422" y="3004545"/>
            <a:ext cx="4187493" cy="600164"/>
          </a:xfrm>
          <a:prstGeom prst="rect">
            <a:avLst/>
          </a:prstGeom>
          <a:solidFill>
            <a:schemeClr val="bg1"/>
          </a:solidFill>
          <a:ln>
            <a:solidFill>
              <a:schemeClr val="bg1">
                <a:lumMod val="50000"/>
              </a:schemeClr>
            </a:solidFill>
          </a:ln>
        </p:spPr>
        <p:txBody>
          <a:bodyPr wrap="square">
            <a:spAutoFit/>
          </a:bodyPr>
          <a:lstStyle/>
          <a:p>
            <a:pPr algn="ctr"/>
            <a:r>
              <a:rPr lang="en-US" sz="1100" dirty="0">
                <a:solidFill>
                  <a:schemeClr val="bg1">
                    <a:lumMod val="65000"/>
                  </a:schemeClr>
                </a:solidFill>
              </a:rPr>
              <a:t>The “</a:t>
            </a:r>
            <a:r>
              <a:rPr lang="en-US" sz="1100" dirty="0">
                <a:solidFill>
                  <a:schemeClr val="tx1">
                    <a:lumMod val="50000"/>
                    <a:lumOff val="50000"/>
                  </a:schemeClr>
                </a:solidFill>
              </a:rPr>
              <a:t>Adam's apple</a:t>
            </a:r>
            <a:r>
              <a:rPr lang="en-US" sz="1100" dirty="0">
                <a:solidFill>
                  <a:schemeClr val="bg1">
                    <a:lumMod val="65000"/>
                  </a:schemeClr>
                </a:solidFill>
              </a:rPr>
              <a:t>” is an anterior anatomical structure that is often </a:t>
            </a:r>
            <a:r>
              <a:rPr lang="en-US" sz="1100" i="1" dirty="0">
                <a:solidFill>
                  <a:schemeClr val="bg1">
                    <a:lumMod val="65000"/>
                  </a:schemeClr>
                </a:solidFill>
              </a:rPr>
              <a:t>most</a:t>
            </a:r>
            <a:r>
              <a:rPr lang="en-US" sz="1100" dirty="0">
                <a:solidFill>
                  <a:schemeClr val="bg1">
                    <a:lumMod val="65000"/>
                  </a:schemeClr>
                </a:solidFill>
              </a:rPr>
              <a:t> prominent in adult males; whereas the </a:t>
            </a:r>
            <a:r>
              <a:rPr lang="en-US" sz="1100" dirty="0">
                <a:solidFill>
                  <a:schemeClr val="tx1">
                    <a:lumMod val="50000"/>
                    <a:lumOff val="50000"/>
                  </a:schemeClr>
                </a:solidFill>
              </a:rPr>
              <a:t>cricoid cartilage </a:t>
            </a:r>
            <a:r>
              <a:rPr lang="en-US" sz="1100" dirty="0">
                <a:solidFill>
                  <a:schemeClr val="bg1">
                    <a:lumMod val="65000"/>
                  </a:schemeClr>
                </a:solidFill>
              </a:rPr>
              <a:t>(ring) is often the only </a:t>
            </a:r>
            <a:r>
              <a:rPr lang="en-US" sz="1100" i="1" dirty="0">
                <a:solidFill>
                  <a:schemeClr val="bg1">
                    <a:lumMod val="65000"/>
                  </a:schemeClr>
                </a:solidFill>
              </a:rPr>
              <a:t>“relatively prominent” </a:t>
            </a:r>
            <a:r>
              <a:rPr lang="en-US" sz="1100" dirty="0">
                <a:solidFill>
                  <a:schemeClr val="bg1">
                    <a:lumMod val="65000"/>
                  </a:schemeClr>
                </a:solidFill>
              </a:rPr>
              <a:t>anterior structure in females </a:t>
            </a:r>
          </a:p>
        </p:txBody>
      </p:sp>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4044" y="4244877"/>
            <a:ext cx="822960" cy="815677"/>
          </a:xfrm>
          <a:prstGeom prst="rect">
            <a:avLst/>
          </a:prstGeom>
        </p:spPr>
      </p:pic>
    </p:spTree>
    <p:extLst>
      <p:ext uri="{BB962C8B-B14F-4D97-AF65-F5344CB8AC3E}">
        <p14:creationId xmlns:p14="http://schemas.microsoft.com/office/powerpoint/2010/main" val="173530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3" grpId="0" animBg="1"/>
      <p:bldP spid="30"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 name="Picture 75">
            <a:extLst>
              <a:ext uri="{FF2B5EF4-FFF2-40B4-BE49-F238E27FC236}">
                <a16:creationId xmlns="" xmlns:a16="http://schemas.microsoft.com/office/drawing/2014/main" id="{629558F3-414A-43C7-99F4-399F75020E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84936" y="675000"/>
            <a:ext cx="1708685" cy="3441099"/>
          </a:xfrm>
          <a:prstGeom prst="rect">
            <a:avLst/>
          </a:prstGeom>
          <a:ln>
            <a:noFill/>
          </a:ln>
          <a:effectLst>
            <a:softEdge rad="112500"/>
          </a:effectLst>
        </p:spPr>
      </p:pic>
      <p:sp>
        <p:nvSpPr>
          <p:cNvPr id="9" name="Rectangle 8">
            <a:extLst>
              <a:ext uri="{FF2B5EF4-FFF2-40B4-BE49-F238E27FC236}">
                <a16:creationId xmlns="" xmlns:a16="http://schemas.microsoft.com/office/drawing/2014/main" id="{9EC26F39-F170-405D-8CE8-384B373107A9}"/>
              </a:ext>
            </a:extLst>
          </p:cNvPr>
          <p:cNvSpPr/>
          <p:nvPr/>
        </p:nvSpPr>
        <p:spPr>
          <a:xfrm>
            <a:off x="239352" y="146909"/>
            <a:ext cx="581955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Objective 5: </a:t>
            </a:r>
            <a:r>
              <a:rPr lang="en-US" sz="2000" dirty="0">
                <a:solidFill>
                  <a:prstClr val="white">
                    <a:lumMod val="75000"/>
                  </a:prstClr>
                </a:solidFill>
                <a:latin typeface="Calibri" panose="020F0502020204030204"/>
              </a:rPr>
              <a:t>landmarks </a:t>
            </a:r>
            <a:r>
              <a:rPr lang="en-US" sz="2000" i="1" dirty="0">
                <a:solidFill>
                  <a:prstClr val="white">
                    <a:lumMod val="75000"/>
                  </a:prstClr>
                </a:solidFill>
                <a:latin typeface="Calibri" panose="020F0502020204030204"/>
              </a:rPr>
              <a:t>– anterior an</a:t>
            </a:r>
            <a:r>
              <a:rPr kumimoji="0" lang="en-US" sz="2000"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atomic variations</a:t>
            </a:r>
            <a:endParaRPr kumimoji="0" lang="en-US" sz="1600"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10" name="TextBox 9">
            <a:extLst>
              <a:ext uri="{FF2B5EF4-FFF2-40B4-BE49-F238E27FC236}">
                <a16:creationId xmlns="" xmlns:a16="http://schemas.microsoft.com/office/drawing/2014/main" id="{87D9816B-0422-48A2-BBB5-E40CD1FC4699}"/>
              </a:ext>
            </a:extLst>
          </p:cNvPr>
          <p:cNvSpPr txBox="1"/>
          <p:nvPr/>
        </p:nvSpPr>
        <p:spPr>
          <a:xfrm>
            <a:off x="239352" y="4375498"/>
            <a:ext cx="1982095" cy="430887"/>
          </a:xfrm>
          <a:prstGeom prst="rect">
            <a:avLst/>
          </a:prstGeom>
          <a:noFill/>
        </p:spPr>
        <p:txBody>
          <a:bodyPr wrap="square" rtlCol="0">
            <a:spAutoFit/>
          </a:bodyPr>
          <a:lstStyle/>
          <a:p>
            <a:pPr algn="ctr"/>
            <a:r>
              <a:rPr lang="en-US" sz="1100" i="1" dirty="0">
                <a:solidFill>
                  <a:schemeClr val="bg1">
                    <a:lumMod val="50000"/>
                  </a:schemeClr>
                </a:solidFill>
              </a:rPr>
              <a:t>“Adam’s Apple” is  often the</a:t>
            </a:r>
          </a:p>
          <a:p>
            <a:pPr algn="ctr"/>
            <a:r>
              <a:rPr lang="en-US" sz="1100" i="1" dirty="0">
                <a:solidFill>
                  <a:schemeClr val="bg1">
                    <a:lumMod val="50000"/>
                  </a:schemeClr>
                </a:solidFill>
              </a:rPr>
              <a:t>most palpable structure on men </a:t>
            </a:r>
            <a:endParaRPr lang="en-US" sz="1100" i="1" dirty="0">
              <a:solidFill>
                <a:schemeClr val="bg1">
                  <a:lumMod val="50000"/>
                </a:schemeClr>
              </a:solidFill>
              <a:latin typeface="Arial" panose="020B0604020202020204" pitchFamily="34" charset="0"/>
            </a:endParaRPr>
          </a:p>
        </p:txBody>
      </p:sp>
      <p:pic>
        <p:nvPicPr>
          <p:cNvPr id="6" name="Picture 5">
            <a:extLst>
              <a:ext uri="{FF2B5EF4-FFF2-40B4-BE49-F238E27FC236}">
                <a16:creationId xmlns="" xmlns:a16="http://schemas.microsoft.com/office/drawing/2014/main" id="{CD7D6165-0B44-4AEC-A754-1F4BC899268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36221" y="853924"/>
            <a:ext cx="1746250" cy="3282478"/>
          </a:xfrm>
          <a:prstGeom prst="rect">
            <a:avLst/>
          </a:prstGeom>
          <a:ln>
            <a:noFill/>
          </a:ln>
          <a:effectLst>
            <a:softEdge rad="112500"/>
          </a:effectLst>
        </p:spPr>
      </p:pic>
      <p:sp>
        <p:nvSpPr>
          <p:cNvPr id="7" name="TextBox 6">
            <a:extLst>
              <a:ext uri="{FF2B5EF4-FFF2-40B4-BE49-F238E27FC236}">
                <a16:creationId xmlns="" xmlns:a16="http://schemas.microsoft.com/office/drawing/2014/main" id="{9ABE0D97-DD5B-41CE-BF74-98B682CE5BF3}"/>
              </a:ext>
            </a:extLst>
          </p:cNvPr>
          <p:cNvSpPr txBox="1"/>
          <p:nvPr/>
        </p:nvSpPr>
        <p:spPr>
          <a:xfrm>
            <a:off x="4134063" y="1466254"/>
            <a:ext cx="782587" cy="400110"/>
          </a:xfrm>
          <a:prstGeom prst="rect">
            <a:avLst/>
          </a:prstGeom>
          <a:noFill/>
        </p:spPr>
        <p:txBody>
          <a:bodyPr wrap="none" rtlCol="0">
            <a:spAutoFit/>
          </a:bodyPr>
          <a:lstStyle/>
          <a:p>
            <a:pPr algn="ctr"/>
            <a:r>
              <a:rPr lang="en-US" sz="1000" dirty="0">
                <a:solidFill>
                  <a:schemeClr val="bg1">
                    <a:lumMod val="65000"/>
                  </a:schemeClr>
                </a:solidFill>
              </a:rPr>
              <a:t>hyothyroid </a:t>
            </a:r>
          </a:p>
          <a:p>
            <a:pPr algn="ctr"/>
            <a:r>
              <a:rPr lang="en-US" sz="1000" dirty="0">
                <a:solidFill>
                  <a:schemeClr val="bg1">
                    <a:lumMod val="65000"/>
                  </a:schemeClr>
                </a:solidFill>
              </a:rPr>
              <a:t>ligament</a:t>
            </a:r>
          </a:p>
        </p:txBody>
      </p:sp>
      <p:sp>
        <p:nvSpPr>
          <p:cNvPr id="12" name="TextBox 11">
            <a:extLst>
              <a:ext uri="{FF2B5EF4-FFF2-40B4-BE49-F238E27FC236}">
                <a16:creationId xmlns="" xmlns:a16="http://schemas.microsoft.com/office/drawing/2014/main" id="{BB78A582-96FA-405B-84CE-B505E73E3886}"/>
              </a:ext>
            </a:extLst>
          </p:cNvPr>
          <p:cNvSpPr txBox="1"/>
          <p:nvPr/>
        </p:nvSpPr>
        <p:spPr>
          <a:xfrm>
            <a:off x="4289755" y="1085646"/>
            <a:ext cx="473206" cy="246221"/>
          </a:xfrm>
          <a:prstGeom prst="rect">
            <a:avLst/>
          </a:prstGeom>
          <a:noFill/>
        </p:spPr>
        <p:txBody>
          <a:bodyPr wrap="none" rtlCol="0">
            <a:spAutoFit/>
          </a:bodyPr>
          <a:lstStyle/>
          <a:p>
            <a:r>
              <a:rPr lang="en-US" sz="1000" dirty="0">
                <a:solidFill>
                  <a:schemeClr val="bg1">
                    <a:lumMod val="65000"/>
                  </a:schemeClr>
                </a:solidFill>
              </a:rPr>
              <a:t>hyoid</a:t>
            </a:r>
          </a:p>
        </p:txBody>
      </p:sp>
      <p:sp>
        <p:nvSpPr>
          <p:cNvPr id="14" name="TextBox 13">
            <a:extLst>
              <a:ext uri="{FF2B5EF4-FFF2-40B4-BE49-F238E27FC236}">
                <a16:creationId xmlns="" xmlns:a16="http://schemas.microsoft.com/office/drawing/2014/main" id="{3C3DCB53-680D-4BF5-BE29-E8DC3EF4FBF9}"/>
              </a:ext>
            </a:extLst>
          </p:cNvPr>
          <p:cNvSpPr txBox="1"/>
          <p:nvPr/>
        </p:nvSpPr>
        <p:spPr>
          <a:xfrm>
            <a:off x="3999220" y="3002223"/>
            <a:ext cx="1062311" cy="400110"/>
          </a:xfrm>
          <a:prstGeom prst="rect">
            <a:avLst/>
          </a:prstGeom>
          <a:noFill/>
        </p:spPr>
        <p:txBody>
          <a:bodyPr wrap="square" rtlCol="0">
            <a:spAutoFit/>
          </a:bodyPr>
          <a:lstStyle/>
          <a:p>
            <a:pPr algn="ctr"/>
            <a:r>
              <a:rPr lang="en-US" sz="1000" dirty="0">
                <a:solidFill>
                  <a:schemeClr val="bg1">
                    <a:lumMod val="65000"/>
                  </a:schemeClr>
                </a:solidFill>
              </a:rPr>
              <a:t>cricoid </a:t>
            </a:r>
          </a:p>
          <a:p>
            <a:pPr algn="ctr"/>
            <a:r>
              <a:rPr lang="en-US" sz="1000" dirty="0">
                <a:solidFill>
                  <a:schemeClr val="bg1">
                    <a:lumMod val="65000"/>
                  </a:schemeClr>
                </a:solidFill>
              </a:rPr>
              <a:t>cartilage (ring)</a:t>
            </a:r>
          </a:p>
        </p:txBody>
      </p:sp>
      <p:sp>
        <p:nvSpPr>
          <p:cNvPr id="16" name="TextBox 15">
            <a:extLst>
              <a:ext uri="{FF2B5EF4-FFF2-40B4-BE49-F238E27FC236}">
                <a16:creationId xmlns="" xmlns:a16="http://schemas.microsoft.com/office/drawing/2014/main" id="{2E5861F3-F84C-4643-A6CE-E867E2954CE6}"/>
              </a:ext>
            </a:extLst>
          </p:cNvPr>
          <p:cNvSpPr txBox="1"/>
          <p:nvPr/>
        </p:nvSpPr>
        <p:spPr>
          <a:xfrm>
            <a:off x="4244457" y="3730830"/>
            <a:ext cx="580608" cy="246221"/>
          </a:xfrm>
          <a:prstGeom prst="rect">
            <a:avLst/>
          </a:prstGeom>
          <a:noFill/>
        </p:spPr>
        <p:txBody>
          <a:bodyPr wrap="none" rtlCol="0">
            <a:spAutoFit/>
          </a:bodyPr>
          <a:lstStyle/>
          <a:p>
            <a:r>
              <a:rPr lang="en-US" sz="1000" dirty="0">
                <a:solidFill>
                  <a:schemeClr val="bg1">
                    <a:lumMod val="65000"/>
                  </a:schemeClr>
                </a:solidFill>
              </a:rPr>
              <a:t>trachea</a:t>
            </a:r>
          </a:p>
        </p:txBody>
      </p:sp>
      <p:sp>
        <p:nvSpPr>
          <p:cNvPr id="17" name="Oval 16">
            <a:extLst>
              <a:ext uri="{FF2B5EF4-FFF2-40B4-BE49-F238E27FC236}">
                <a16:creationId xmlns="" xmlns:a16="http://schemas.microsoft.com/office/drawing/2014/main" id="{7B3F7B69-9EC4-4880-A9DF-4E5DB921B864}"/>
              </a:ext>
            </a:extLst>
          </p:cNvPr>
          <p:cNvSpPr/>
          <p:nvPr/>
        </p:nvSpPr>
        <p:spPr>
          <a:xfrm>
            <a:off x="3019547" y="2046271"/>
            <a:ext cx="437389" cy="307777"/>
          </a:xfrm>
          <a:prstGeom prst="ellipse">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086885B5-588C-4F24-97F7-A34CE876FC75}"/>
              </a:ext>
            </a:extLst>
          </p:cNvPr>
          <p:cNvSpPr/>
          <p:nvPr/>
        </p:nvSpPr>
        <p:spPr>
          <a:xfrm rot="5400000">
            <a:off x="5727622" y="2280757"/>
            <a:ext cx="400111" cy="1308191"/>
          </a:xfrm>
          <a:prstGeom prst="ellipse">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 xmlns:a16="http://schemas.microsoft.com/office/drawing/2014/main" id="{92C1B57C-8500-469E-8F21-7A9210E04E04}"/>
              </a:ext>
            </a:extLst>
          </p:cNvPr>
          <p:cNvSpPr txBox="1"/>
          <p:nvPr/>
        </p:nvSpPr>
        <p:spPr>
          <a:xfrm>
            <a:off x="4214344" y="2148155"/>
            <a:ext cx="631904" cy="400110"/>
          </a:xfrm>
          <a:prstGeom prst="rect">
            <a:avLst/>
          </a:prstGeom>
          <a:noFill/>
        </p:spPr>
        <p:txBody>
          <a:bodyPr wrap="none" rtlCol="0">
            <a:spAutoFit/>
          </a:bodyPr>
          <a:lstStyle/>
          <a:p>
            <a:pPr algn="ctr"/>
            <a:r>
              <a:rPr lang="en-US" sz="1000" dirty="0">
                <a:solidFill>
                  <a:schemeClr val="bg1">
                    <a:lumMod val="65000"/>
                  </a:schemeClr>
                </a:solidFill>
              </a:rPr>
              <a:t>thyroid </a:t>
            </a:r>
          </a:p>
          <a:p>
            <a:pPr algn="ctr"/>
            <a:r>
              <a:rPr lang="en-US" sz="1000" dirty="0">
                <a:solidFill>
                  <a:schemeClr val="bg1">
                    <a:lumMod val="65000"/>
                  </a:schemeClr>
                </a:solidFill>
              </a:rPr>
              <a:t>cartilage</a:t>
            </a:r>
          </a:p>
        </p:txBody>
      </p:sp>
      <p:sp>
        <p:nvSpPr>
          <p:cNvPr id="22" name="TextBox 21">
            <a:extLst>
              <a:ext uri="{FF2B5EF4-FFF2-40B4-BE49-F238E27FC236}">
                <a16:creationId xmlns="" xmlns:a16="http://schemas.microsoft.com/office/drawing/2014/main" id="{6CDF4F9A-EAC0-42C4-9B44-2B976884D044}"/>
              </a:ext>
            </a:extLst>
          </p:cNvPr>
          <p:cNvSpPr txBox="1"/>
          <p:nvPr/>
        </p:nvSpPr>
        <p:spPr>
          <a:xfrm>
            <a:off x="4075056" y="2534741"/>
            <a:ext cx="927819" cy="400110"/>
          </a:xfrm>
          <a:prstGeom prst="rect">
            <a:avLst/>
          </a:prstGeom>
          <a:noFill/>
        </p:spPr>
        <p:txBody>
          <a:bodyPr wrap="square" rtlCol="0">
            <a:spAutoFit/>
          </a:bodyPr>
          <a:lstStyle/>
          <a:p>
            <a:pPr algn="ctr"/>
            <a:r>
              <a:rPr lang="en-US" sz="1000" dirty="0">
                <a:solidFill>
                  <a:schemeClr val="bg1">
                    <a:lumMod val="65000"/>
                  </a:schemeClr>
                </a:solidFill>
              </a:rPr>
              <a:t>cricothyroid</a:t>
            </a:r>
          </a:p>
          <a:p>
            <a:pPr algn="ctr"/>
            <a:r>
              <a:rPr lang="en-US" sz="1000" dirty="0">
                <a:solidFill>
                  <a:schemeClr val="bg1">
                    <a:lumMod val="65000"/>
                  </a:schemeClr>
                </a:solidFill>
              </a:rPr>
              <a:t>membrane</a:t>
            </a:r>
          </a:p>
        </p:txBody>
      </p:sp>
      <p:cxnSp>
        <p:nvCxnSpPr>
          <p:cNvPr id="5" name="Straight Arrow Connector 4">
            <a:extLst>
              <a:ext uri="{FF2B5EF4-FFF2-40B4-BE49-F238E27FC236}">
                <a16:creationId xmlns="" xmlns:a16="http://schemas.microsoft.com/office/drawing/2014/main" id="{01F12C63-D547-4FB2-8FBE-91699DDDCAEB}"/>
              </a:ext>
            </a:extLst>
          </p:cNvPr>
          <p:cNvCxnSpPr>
            <a:stCxn id="12" idx="1"/>
          </p:cNvCxnSpPr>
          <p:nvPr/>
        </p:nvCxnSpPr>
        <p:spPr>
          <a:xfrm flipH="1">
            <a:off x="3209346" y="1208757"/>
            <a:ext cx="1080409" cy="12311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B85CBBC8-16B1-428D-AD29-76935EEDFCCD}"/>
              </a:ext>
            </a:extLst>
          </p:cNvPr>
          <p:cNvCxnSpPr>
            <a:cxnSpLocks/>
            <a:stCxn id="12" idx="3"/>
          </p:cNvCxnSpPr>
          <p:nvPr/>
        </p:nvCxnSpPr>
        <p:spPr>
          <a:xfrm>
            <a:off x="4762961" y="1208757"/>
            <a:ext cx="568581" cy="5928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0E23D5FC-5143-4DEF-8303-E712D36EB6C5}"/>
              </a:ext>
            </a:extLst>
          </p:cNvPr>
          <p:cNvCxnSpPr>
            <a:cxnSpLocks/>
            <a:stCxn id="7" idx="1"/>
          </p:cNvCxnSpPr>
          <p:nvPr/>
        </p:nvCxnSpPr>
        <p:spPr>
          <a:xfrm flipH="1">
            <a:off x="3266635" y="1666309"/>
            <a:ext cx="867428"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41571149-4F78-47EE-B385-E1553159F1BF}"/>
              </a:ext>
            </a:extLst>
          </p:cNvPr>
          <p:cNvCxnSpPr>
            <a:cxnSpLocks/>
            <a:stCxn id="7" idx="3"/>
          </p:cNvCxnSpPr>
          <p:nvPr/>
        </p:nvCxnSpPr>
        <p:spPr>
          <a:xfrm>
            <a:off x="4916650" y="1666309"/>
            <a:ext cx="414892"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7D992067-5F2E-462B-9D49-A83A8E6CB1E5}"/>
              </a:ext>
            </a:extLst>
          </p:cNvPr>
          <p:cNvCxnSpPr>
            <a:cxnSpLocks/>
          </p:cNvCxnSpPr>
          <p:nvPr/>
        </p:nvCxnSpPr>
        <p:spPr>
          <a:xfrm flipH="1">
            <a:off x="3489321" y="2348210"/>
            <a:ext cx="693943"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B7516D0C-F9F2-456E-8071-DFF0C0636EE1}"/>
              </a:ext>
            </a:extLst>
          </p:cNvPr>
          <p:cNvCxnSpPr>
            <a:cxnSpLocks/>
            <a:stCxn id="21" idx="3"/>
          </p:cNvCxnSpPr>
          <p:nvPr/>
        </p:nvCxnSpPr>
        <p:spPr>
          <a:xfrm>
            <a:off x="4846248" y="2348210"/>
            <a:ext cx="544287"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43BFB440-5B02-4893-8515-BED07F9DE1E0}"/>
              </a:ext>
            </a:extLst>
          </p:cNvPr>
          <p:cNvCxnSpPr>
            <a:cxnSpLocks/>
            <a:stCxn id="22" idx="3"/>
          </p:cNvCxnSpPr>
          <p:nvPr/>
        </p:nvCxnSpPr>
        <p:spPr>
          <a:xfrm>
            <a:off x="5002875" y="2734796"/>
            <a:ext cx="387660"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 xmlns:a16="http://schemas.microsoft.com/office/drawing/2014/main" id="{B5AA5B0D-9F6A-483D-9F2E-C10EFC775643}"/>
              </a:ext>
            </a:extLst>
          </p:cNvPr>
          <p:cNvCxnSpPr>
            <a:cxnSpLocks/>
          </p:cNvCxnSpPr>
          <p:nvPr/>
        </p:nvCxnSpPr>
        <p:spPr>
          <a:xfrm flipH="1" flipV="1">
            <a:off x="3266635" y="3002222"/>
            <a:ext cx="778426" cy="18246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 xmlns:a16="http://schemas.microsoft.com/office/drawing/2014/main" id="{FE7CF475-3A87-439A-A14F-7E7481C241D8}"/>
              </a:ext>
            </a:extLst>
          </p:cNvPr>
          <p:cNvCxnSpPr>
            <a:cxnSpLocks/>
          </p:cNvCxnSpPr>
          <p:nvPr/>
        </p:nvCxnSpPr>
        <p:spPr>
          <a:xfrm flipV="1">
            <a:off x="5012885" y="2956602"/>
            <a:ext cx="452183" cy="22808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 xmlns:a16="http://schemas.microsoft.com/office/drawing/2014/main" id="{B0077434-8715-4BF3-966D-AEF9ECCFD682}"/>
              </a:ext>
            </a:extLst>
          </p:cNvPr>
          <p:cNvCxnSpPr>
            <a:cxnSpLocks/>
          </p:cNvCxnSpPr>
          <p:nvPr/>
        </p:nvCxnSpPr>
        <p:spPr>
          <a:xfrm flipH="1">
            <a:off x="3489321" y="3853940"/>
            <a:ext cx="713078"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 xmlns:a16="http://schemas.microsoft.com/office/drawing/2014/main" id="{1AF16BFF-D947-4F35-B5FA-30ACF18FA840}"/>
              </a:ext>
            </a:extLst>
          </p:cNvPr>
          <p:cNvCxnSpPr>
            <a:cxnSpLocks/>
            <a:stCxn id="16" idx="3"/>
          </p:cNvCxnSpPr>
          <p:nvPr/>
        </p:nvCxnSpPr>
        <p:spPr>
          <a:xfrm flipV="1">
            <a:off x="4825065" y="3794760"/>
            <a:ext cx="697295" cy="5918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 xmlns:a16="http://schemas.microsoft.com/office/drawing/2014/main" id="{5407201A-7618-45A8-97E8-D3ED12A4AA4A}"/>
              </a:ext>
            </a:extLst>
          </p:cNvPr>
          <p:cNvCxnSpPr>
            <a:cxnSpLocks/>
          </p:cNvCxnSpPr>
          <p:nvPr/>
        </p:nvCxnSpPr>
        <p:spPr>
          <a:xfrm flipH="1">
            <a:off x="5681301" y="4321789"/>
            <a:ext cx="306319" cy="0"/>
          </a:xfrm>
          <a:prstGeom prst="straightConnector1">
            <a:avLst/>
          </a:prstGeom>
          <a:ln w="0">
            <a:solidFill>
              <a:schemeClr val="bg1">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 xmlns:a16="http://schemas.microsoft.com/office/drawing/2014/main" id="{B5DBEEBC-FEB1-4D81-B111-EEC304C953C2}"/>
              </a:ext>
            </a:extLst>
          </p:cNvPr>
          <p:cNvSpPr txBox="1"/>
          <p:nvPr/>
        </p:nvSpPr>
        <p:spPr>
          <a:xfrm>
            <a:off x="5108644" y="4213346"/>
            <a:ext cx="522900" cy="215444"/>
          </a:xfrm>
          <a:prstGeom prst="rect">
            <a:avLst/>
          </a:prstGeom>
          <a:noFill/>
        </p:spPr>
        <p:txBody>
          <a:bodyPr wrap="none" rtlCol="0">
            <a:spAutoFit/>
          </a:bodyPr>
          <a:lstStyle/>
          <a:p>
            <a:pPr algn="ctr"/>
            <a:r>
              <a:rPr lang="en-US" sz="800" dirty="0">
                <a:solidFill>
                  <a:schemeClr val="bg1">
                    <a:lumMod val="75000"/>
                  </a:schemeClr>
                </a:solidFill>
              </a:rPr>
              <a:t>anterior</a:t>
            </a:r>
          </a:p>
        </p:txBody>
      </p:sp>
      <p:sp>
        <p:nvSpPr>
          <p:cNvPr id="68" name="TextBox 67">
            <a:extLst>
              <a:ext uri="{FF2B5EF4-FFF2-40B4-BE49-F238E27FC236}">
                <a16:creationId xmlns="" xmlns:a16="http://schemas.microsoft.com/office/drawing/2014/main" id="{132AC777-9517-4D5B-9D40-9E1E3DDDF340}"/>
              </a:ext>
            </a:extLst>
          </p:cNvPr>
          <p:cNvSpPr txBox="1"/>
          <p:nvPr/>
        </p:nvSpPr>
        <p:spPr>
          <a:xfrm>
            <a:off x="6057528" y="4213346"/>
            <a:ext cx="567784" cy="215444"/>
          </a:xfrm>
          <a:prstGeom prst="rect">
            <a:avLst/>
          </a:prstGeom>
          <a:noFill/>
        </p:spPr>
        <p:txBody>
          <a:bodyPr wrap="none" rtlCol="0">
            <a:spAutoFit/>
          </a:bodyPr>
          <a:lstStyle/>
          <a:p>
            <a:pPr algn="ctr"/>
            <a:r>
              <a:rPr lang="en-US" sz="800" dirty="0">
                <a:solidFill>
                  <a:schemeClr val="bg1">
                    <a:lumMod val="75000"/>
                  </a:schemeClr>
                </a:solidFill>
              </a:rPr>
              <a:t>posterior</a:t>
            </a:r>
          </a:p>
        </p:txBody>
      </p:sp>
      <p:cxnSp>
        <p:nvCxnSpPr>
          <p:cNvPr id="70" name="Straight Connector 69">
            <a:extLst>
              <a:ext uri="{FF2B5EF4-FFF2-40B4-BE49-F238E27FC236}">
                <a16:creationId xmlns="" xmlns:a16="http://schemas.microsoft.com/office/drawing/2014/main" id="{F3D547C2-DFAB-4B7A-AF9D-849942027E41}"/>
              </a:ext>
            </a:extLst>
          </p:cNvPr>
          <p:cNvCxnSpPr>
            <a:cxnSpLocks/>
            <a:stCxn id="6" idx="0"/>
          </p:cNvCxnSpPr>
          <p:nvPr/>
        </p:nvCxnSpPr>
        <p:spPr>
          <a:xfrm>
            <a:off x="3209346" y="853924"/>
            <a:ext cx="29340" cy="3282478"/>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 xmlns:a16="http://schemas.microsoft.com/office/drawing/2014/main" id="{FF0299D0-73BF-44AF-9770-20F927BE519A}"/>
              </a:ext>
            </a:extLst>
          </p:cNvPr>
          <p:cNvSpPr txBox="1"/>
          <p:nvPr/>
        </p:nvSpPr>
        <p:spPr>
          <a:xfrm>
            <a:off x="2693293" y="4146966"/>
            <a:ext cx="1040670" cy="338554"/>
          </a:xfrm>
          <a:prstGeom prst="rect">
            <a:avLst/>
          </a:prstGeom>
          <a:noFill/>
        </p:spPr>
        <p:txBody>
          <a:bodyPr wrap="none" rtlCol="0">
            <a:spAutoFit/>
          </a:bodyPr>
          <a:lstStyle/>
          <a:p>
            <a:pPr algn="ctr"/>
            <a:r>
              <a:rPr lang="en-US" sz="800" dirty="0">
                <a:solidFill>
                  <a:schemeClr val="bg1">
                    <a:lumMod val="75000"/>
                  </a:schemeClr>
                </a:solidFill>
              </a:rPr>
              <a:t>dotted line indicates</a:t>
            </a:r>
          </a:p>
          <a:p>
            <a:pPr algn="ctr"/>
            <a:r>
              <a:rPr lang="en-US" sz="800" dirty="0">
                <a:solidFill>
                  <a:schemeClr val="bg1">
                    <a:lumMod val="75000"/>
                  </a:schemeClr>
                </a:solidFill>
              </a:rPr>
              <a:t>section location</a:t>
            </a:r>
          </a:p>
        </p:txBody>
      </p:sp>
      <p:pic>
        <p:nvPicPr>
          <p:cNvPr id="79" name="Picture 78" descr="A picture containing person, man, wall, indoor&#10;&#10;Description automatically generated">
            <a:extLst>
              <a:ext uri="{FF2B5EF4-FFF2-40B4-BE49-F238E27FC236}">
                <a16:creationId xmlns="" xmlns:a16="http://schemas.microsoft.com/office/drawing/2014/main" id="{F8650CCF-4F0F-4020-8912-50BCB6B6BFD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97158" y="2585691"/>
            <a:ext cx="1525107" cy="1739874"/>
          </a:xfrm>
          <a:prstGeom prst="rect">
            <a:avLst/>
          </a:prstGeom>
          <a:ln>
            <a:noFill/>
          </a:ln>
          <a:effectLst>
            <a:softEdge rad="112500"/>
          </a:effectLst>
        </p:spPr>
      </p:pic>
      <p:pic>
        <p:nvPicPr>
          <p:cNvPr id="81" name="Picture 80" descr="A close up of a tattoo&#10;&#10;Description automatically generated">
            <a:extLst>
              <a:ext uri="{FF2B5EF4-FFF2-40B4-BE49-F238E27FC236}">
                <a16:creationId xmlns="" xmlns:a16="http://schemas.microsoft.com/office/drawing/2014/main" id="{2B886895-69CF-40A1-9A94-AF80CCFD37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6920332" y="739303"/>
            <a:ext cx="1878761" cy="1563843"/>
          </a:xfrm>
          <a:prstGeom prst="rect">
            <a:avLst/>
          </a:prstGeom>
          <a:ln>
            <a:noFill/>
          </a:ln>
          <a:effectLst>
            <a:softEdge rad="112500"/>
          </a:effectLst>
        </p:spPr>
      </p:pic>
      <p:pic>
        <p:nvPicPr>
          <p:cNvPr id="83" name="Picture 82" descr="A close up of a tattoo on his hand&#10;&#10;Description automatically generated">
            <a:extLst>
              <a:ext uri="{FF2B5EF4-FFF2-40B4-BE49-F238E27FC236}">
                <a16:creationId xmlns="" xmlns:a16="http://schemas.microsoft.com/office/drawing/2014/main" id="{DAB69EB1-221F-4AD6-AEC8-4922693CC85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344352" y="2644174"/>
            <a:ext cx="1760048" cy="1643082"/>
          </a:xfrm>
          <a:prstGeom prst="rect">
            <a:avLst/>
          </a:prstGeom>
          <a:ln>
            <a:noFill/>
          </a:ln>
          <a:effectLst>
            <a:softEdge rad="112500"/>
          </a:effectLst>
        </p:spPr>
      </p:pic>
      <p:pic>
        <p:nvPicPr>
          <p:cNvPr id="85" name="Picture 84" descr="A close up of a tattoo on his head&#10;&#10;Description automatically generated">
            <a:extLst>
              <a:ext uri="{FF2B5EF4-FFF2-40B4-BE49-F238E27FC236}">
                <a16:creationId xmlns="" xmlns:a16="http://schemas.microsoft.com/office/drawing/2014/main" id="{13ED4695-B02C-4EA7-9827-0FB8876FDCA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5400000">
            <a:off x="292368" y="695794"/>
            <a:ext cx="1905255" cy="1593231"/>
          </a:xfrm>
          <a:prstGeom prst="rect">
            <a:avLst/>
          </a:prstGeom>
          <a:ln>
            <a:noFill/>
          </a:ln>
          <a:effectLst>
            <a:softEdge rad="112500"/>
          </a:effectLst>
        </p:spPr>
      </p:pic>
      <p:cxnSp>
        <p:nvCxnSpPr>
          <p:cNvPr id="86" name="Straight Arrow Connector 85">
            <a:extLst>
              <a:ext uri="{FF2B5EF4-FFF2-40B4-BE49-F238E27FC236}">
                <a16:creationId xmlns="" xmlns:a16="http://schemas.microsoft.com/office/drawing/2014/main" id="{0FEB4A5B-1BC8-4B07-960E-1F367E99A20F}"/>
              </a:ext>
            </a:extLst>
          </p:cNvPr>
          <p:cNvCxnSpPr>
            <a:cxnSpLocks/>
            <a:stCxn id="17" idx="2"/>
          </p:cNvCxnSpPr>
          <p:nvPr/>
        </p:nvCxnSpPr>
        <p:spPr>
          <a:xfrm flipH="1" flipV="1">
            <a:off x="1244600" y="1466254"/>
            <a:ext cx="1774947" cy="7339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 xmlns:a16="http://schemas.microsoft.com/office/drawing/2014/main" id="{6BAA7017-1536-4964-BC4C-FB770171B950}"/>
              </a:ext>
            </a:extLst>
          </p:cNvPr>
          <p:cNvCxnSpPr>
            <a:cxnSpLocks/>
            <a:stCxn id="17" idx="2"/>
          </p:cNvCxnSpPr>
          <p:nvPr/>
        </p:nvCxnSpPr>
        <p:spPr>
          <a:xfrm flipH="1">
            <a:off x="1370633" y="2200160"/>
            <a:ext cx="1648914" cy="1056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 xmlns:a16="http://schemas.microsoft.com/office/drawing/2014/main" id="{D8507193-29CA-4BDF-BE4D-FB0BF04405EB}"/>
              </a:ext>
            </a:extLst>
          </p:cNvPr>
          <p:cNvCxnSpPr>
            <a:cxnSpLocks/>
            <a:stCxn id="18" idx="0"/>
          </p:cNvCxnSpPr>
          <p:nvPr/>
        </p:nvCxnSpPr>
        <p:spPr>
          <a:xfrm flipV="1">
            <a:off x="6581773" y="1570513"/>
            <a:ext cx="1207800" cy="1364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 xmlns:a16="http://schemas.microsoft.com/office/drawing/2014/main" id="{6A776707-AB67-4B0A-A095-691297219292}"/>
              </a:ext>
            </a:extLst>
          </p:cNvPr>
          <p:cNvCxnSpPr>
            <a:cxnSpLocks/>
            <a:stCxn id="18" idx="0"/>
          </p:cNvCxnSpPr>
          <p:nvPr/>
        </p:nvCxnSpPr>
        <p:spPr>
          <a:xfrm>
            <a:off x="6581773" y="2934853"/>
            <a:ext cx="1452976" cy="647395"/>
          </a:xfrm>
          <a:prstGeom prst="straightConnector1">
            <a:avLst/>
          </a:prstGeom>
          <a:ln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 xmlns:a16="http://schemas.microsoft.com/office/drawing/2014/main" id="{AFC32F3F-1E77-4519-A9BE-8BD69E851D61}"/>
              </a:ext>
            </a:extLst>
          </p:cNvPr>
          <p:cNvSpPr txBox="1"/>
          <p:nvPr/>
        </p:nvSpPr>
        <p:spPr>
          <a:xfrm>
            <a:off x="6820297" y="4349080"/>
            <a:ext cx="2084351" cy="430887"/>
          </a:xfrm>
          <a:prstGeom prst="rect">
            <a:avLst/>
          </a:prstGeom>
          <a:noFill/>
        </p:spPr>
        <p:txBody>
          <a:bodyPr wrap="square" rtlCol="0">
            <a:spAutoFit/>
          </a:bodyPr>
          <a:lstStyle/>
          <a:p>
            <a:pPr algn="ctr"/>
            <a:r>
              <a:rPr lang="en-US" sz="1100" i="1" dirty="0">
                <a:solidFill>
                  <a:schemeClr val="bg1">
                    <a:lumMod val="50000"/>
                  </a:schemeClr>
                </a:solidFill>
              </a:rPr>
              <a:t>Cricoid cartilage is often the only palpable structure on women</a:t>
            </a:r>
          </a:p>
        </p:txBody>
      </p:sp>
      <p:sp>
        <p:nvSpPr>
          <p:cNvPr id="3" name="Rectangle 2">
            <a:extLst>
              <a:ext uri="{FF2B5EF4-FFF2-40B4-BE49-F238E27FC236}">
                <a16:creationId xmlns="" xmlns:a16="http://schemas.microsoft.com/office/drawing/2014/main" id="{1FDDC0E6-1D19-4DB4-94B9-6DAF6C90F381}"/>
              </a:ext>
            </a:extLst>
          </p:cNvPr>
          <p:cNvSpPr/>
          <p:nvPr/>
        </p:nvSpPr>
        <p:spPr>
          <a:xfrm>
            <a:off x="934427" y="2336612"/>
            <a:ext cx="595035" cy="338554"/>
          </a:xfrm>
          <a:prstGeom prst="rect">
            <a:avLst/>
          </a:prstGeom>
        </p:spPr>
        <p:txBody>
          <a:bodyPr wrap="none">
            <a:spAutoFit/>
          </a:bodyPr>
          <a:lstStyle/>
          <a:p>
            <a:pPr algn="ctr"/>
            <a:r>
              <a:rPr lang="en-US" sz="1600" dirty="0">
                <a:solidFill>
                  <a:schemeClr val="bg1">
                    <a:lumMod val="50000"/>
                  </a:schemeClr>
                </a:solidFill>
              </a:rPr>
              <a:t>male</a:t>
            </a:r>
            <a:endParaRPr lang="en-US" sz="1200" dirty="0">
              <a:solidFill>
                <a:schemeClr val="bg1">
                  <a:lumMod val="50000"/>
                </a:schemeClr>
              </a:solidFill>
            </a:endParaRPr>
          </a:p>
        </p:txBody>
      </p:sp>
      <p:sp>
        <p:nvSpPr>
          <p:cNvPr id="43" name="Rectangle 42">
            <a:extLst>
              <a:ext uri="{FF2B5EF4-FFF2-40B4-BE49-F238E27FC236}">
                <a16:creationId xmlns="" xmlns:a16="http://schemas.microsoft.com/office/drawing/2014/main" id="{DAB9875E-9463-40BC-A884-07AA7DE1D550}"/>
              </a:ext>
            </a:extLst>
          </p:cNvPr>
          <p:cNvSpPr/>
          <p:nvPr/>
        </p:nvSpPr>
        <p:spPr>
          <a:xfrm>
            <a:off x="7482202" y="2364479"/>
            <a:ext cx="755015" cy="338554"/>
          </a:xfrm>
          <a:prstGeom prst="rect">
            <a:avLst/>
          </a:prstGeom>
        </p:spPr>
        <p:txBody>
          <a:bodyPr wrap="none">
            <a:spAutoFit/>
          </a:bodyPr>
          <a:lstStyle/>
          <a:p>
            <a:pPr algn="ctr"/>
            <a:r>
              <a:rPr lang="en-US" sz="1600" dirty="0">
                <a:solidFill>
                  <a:schemeClr val="bg1">
                    <a:lumMod val="50000"/>
                  </a:schemeClr>
                </a:solidFill>
              </a:rPr>
              <a:t>female</a:t>
            </a:r>
            <a:endParaRPr lang="en-US" sz="1200" dirty="0">
              <a:solidFill>
                <a:schemeClr val="bg1">
                  <a:lumMod val="50000"/>
                </a:schemeClr>
              </a:solidFill>
            </a:endParaRPr>
          </a:p>
        </p:txBody>
      </p:sp>
      <p:sp>
        <p:nvSpPr>
          <p:cNvPr id="45" name="Slide Number Placeholder 7">
            <a:extLst>
              <a:ext uri="{FF2B5EF4-FFF2-40B4-BE49-F238E27FC236}">
                <a16:creationId xmlns="" xmlns:a16="http://schemas.microsoft.com/office/drawing/2014/main" id="{8D4F3E72-035C-4944-9C73-28394D5FA041}"/>
              </a:ext>
            </a:extLst>
          </p:cNvPr>
          <p:cNvSpPr>
            <a:spLocks noGrp="1"/>
          </p:cNvSpPr>
          <p:nvPr>
            <p:ph type="sldNum" sz="quarter" idx="4"/>
          </p:nvPr>
        </p:nvSpPr>
        <p:spPr>
          <a:xfrm>
            <a:off x="8634290" y="4814712"/>
            <a:ext cx="210507" cy="187372"/>
          </a:xfrm>
        </p:spPr>
        <p: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fld id="{2FED3E49-FDCD-5D46-88C6-CE1FDFB21B04}" type="slidenum">
              <a:rPr kumimoji="0" lang="en-US" sz="751"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342891" rtl="0" eaLnBrk="1" fontAlgn="auto" latinLnBrk="0" hangingPunct="1">
                <a:lnSpc>
                  <a:spcPct val="100000"/>
                </a:lnSpc>
                <a:spcBef>
                  <a:spcPts val="0"/>
                </a:spcBef>
                <a:spcAft>
                  <a:spcPts val="0"/>
                </a:spcAft>
                <a:buClrTx/>
                <a:buSzTx/>
                <a:buFontTx/>
                <a:buNone/>
                <a:tabLst/>
                <a:defRPr/>
              </a:pPr>
              <a:t>17</a:t>
            </a:fld>
            <a:endParaRPr kumimoji="0" lang="en-US" sz="7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7" name="Picture 4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80948" y="4729589"/>
            <a:ext cx="366048" cy="362808"/>
          </a:xfrm>
          <a:prstGeom prst="rect">
            <a:avLst/>
          </a:prstGeom>
        </p:spPr>
      </p:pic>
      <p:cxnSp>
        <p:nvCxnSpPr>
          <p:cNvPr id="44" name="Straight Arrow Connector 43">
            <a:extLst>
              <a:ext uri="{FF2B5EF4-FFF2-40B4-BE49-F238E27FC236}">
                <a16:creationId xmlns="" xmlns:a16="http://schemas.microsoft.com/office/drawing/2014/main" id="{BB0E5543-0D85-4B23-9F1C-537D7943543B}"/>
              </a:ext>
            </a:extLst>
          </p:cNvPr>
          <p:cNvCxnSpPr>
            <a:cxnSpLocks/>
          </p:cNvCxnSpPr>
          <p:nvPr/>
        </p:nvCxnSpPr>
        <p:spPr>
          <a:xfrm flipH="1">
            <a:off x="3360822" y="2750455"/>
            <a:ext cx="714234"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06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3378EEA-BE37-4E98-A515-1BD469056237}"/>
              </a:ext>
            </a:extLst>
          </p:cNvPr>
          <p:cNvSpPr>
            <a:spLocks noGrp="1"/>
          </p:cNvSpPr>
          <p:nvPr>
            <p:ph type="sldNum" sz="quarter" idx="4"/>
          </p:nvPr>
        </p:nvSpPr>
        <p:spPr/>
        <p:txBody>
          <a:bodyPr/>
          <a:lstStyle/>
          <a:p>
            <a:pPr marL="0" marR="0" lvl="0" indent="0" algn="ctr" defTabSz="342883" rtl="0" eaLnBrk="1" fontAlgn="auto" latinLnBrk="0" hangingPunct="1">
              <a:lnSpc>
                <a:spcPct val="100000"/>
              </a:lnSpc>
              <a:spcBef>
                <a:spcPts val="0"/>
              </a:spcBef>
              <a:spcAft>
                <a:spcPts val="0"/>
              </a:spcAft>
              <a:buClrTx/>
              <a:buSzTx/>
              <a:buFontTx/>
              <a:buNone/>
              <a:tabLst/>
              <a:defRPr/>
            </a:pPr>
            <a:fld id="{2FED3E49-FDCD-5D46-88C6-CE1FDFB21B04}" type="slidenum">
              <a:rPr kumimoji="0" lang="en-US" sz="751"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342883" rtl="0" eaLnBrk="1" fontAlgn="auto" latinLnBrk="0" hangingPunct="1">
                <a:lnSpc>
                  <a:spcPct val="100000"/>
                </a:lnSpc>
                <a:spcBef>
                  <a:spcPts val="0"/>
                </a:spcBef>
                <a:spcAft>
                  <a:spcPts val="0"/>
                </a:spcAft>
                <a:buClrTx/>
                <a:buSzTx/>
                <a:buFontTx/>
                <a:buNone/>
                <a:tabLst/>
                <a:defRPr/>
              </a:pPr>
              <a:t>18</a:t>
            </a:fld>
            <a:endParaRPr kumimoji="0" lang="en-US" sz="7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2" descr="Image result for north american rescue">
            <a:extLst>
              <a:ext uri="{FF2B5EF4-FFF2-40B4-BE49-F238E27FC236}">
                <a16:creationId xmlns="" xmlns:a16="http://schemas.microsoft.com/office/drawing/2014/main" id="{E635CB90-C70E-4C4C-8C93-1B98B2856A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97216" y="4235522"/>
            <a:ext cx="857507" cy="8227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 xmlns:a16="http://schemas.microsoft.com/office/drawing/2014/main" id="{45D00B6B-B9BD-4C4A-88A9-3DB1E3BB895D}"/>
              </a:ext>
            </a:extLst>
          </p:cNvPr>
          <p:cNvSpPr/>
          <p:nvPr/>
        </p:nvSpPr>
        <p:spPr>
          <a:xfrm>
            <a:off x="331580" y="150399"/>
            <a:ext cx="646981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Objective 6: insertion steps – </a:t>
            </a:r>
            <a:r>
              <a:rPr kumimoji="0" lang="en-US" sz="2000" b="1" i="1"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QUICK</a:t>
            </a: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REFERENCE</a:t>
            </a: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 </a:t>
            </a:r>
            <a:r>
              <a:rPr kumimoji="0" lang="en-US" sz="2000" b="1" i="1"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GUIDE</a:t>
            </a:r>
          </a:p>
        </p:txBody>
      </p:sp>
      <p:pic>
        <p:nvPicPr>
          <p:cNvPr id="10" name="Picture 9">
            <a:extLst>
              <a:ext uri="{FF2B5EF4-FFF2-40B4-BE49-F238E27FC236}">
                <a16:creationId xmlns="" xmlns:a16="http://schemas.microsoft.com/office/drawing/2014/main" id="{D3027E01-3E2B-45AC-82D9-D05023D5FF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8242" y="710731"/>
            <a:ext cx="6664238" cy="3464380"/>
          </a:xfrm>
          <a:prstGeom prst="rect">
            <a:avLst/>
          </a:prstGeom>
        </p:spPr>
      </p:pic>
      <p:sp>
        <p:nvSpPr>
          <p:cNvPr id="2" name="TextBox 1">
            <a:extLst>
              <a:ext uri="{FF2B5EF4-FFF2-40B4-BE49-F238E27FC236}">
                <a16:creationId xmlns="" xmlns:a16="http://schemas.microsoft.com/office/drawing/2014/main" id="{FBF73A79-98C4-4970-AB80-2265BD8B853B}"/>
              </a:ext>
            </a:extLst>
          </p:cNvPr>
          <p:cNvSpPr txBox="1"/>
          <p:nvPr/>
        </p:nvSpPr>
        <p:spPr>
          <a:xfrm>
            <a:off x="2912179" y="4335333"/>
            <a:ext cx="3576364" cy="461665"/>
          </a:xfrm>
          <a:prstGeom prst="rect">
            <a:avLst/>
          </a:prstGeom>
          <a:noFill/>
        </p:spPr>
        <p:txBody>
          <a:bodyPr wrap="none" rtlCol="0">
            <a:spAutoFit/>
          </a:bodyPr>
          <a:lstStyle/>
          <a:p>
            <a:r>
              <a:rPr lang="en-US" sz="2400" dirty="0"/>
              <a:t>STEP 1. Prepare</a:t>
            </a:r>
            <a:r>
              <a:rPr lang="en-US" sz="2400" dirty="0">
                <a:solidFill>
                  <a:schemeClr val="bg1">
                    <a:lumMod val="65000"/>
                  </a:schemeClr>
                </a:solidFill>
              </a:rPr>
              <a:t> equipment</a:t>
            </a:r>
            <a:endParaRPr lang="en-US" sz="2400" dirty="0"/>
          </a:p>
        </p:txBody>
      </p:sp>
      <p:cxnSp>
        <p:nvCxnSpPr>
          <p:cNvPr id="7" name="Straight Arrow Connector 6">
            <a:extLst>
              <a:ext uri="{FF2B5EF4-FFF2-40B4-BE49-F238E27FC236}">
                <a16:creationId xmlns="" xmlns:a16="http://schemas.microsoft.com/office/drawing/2014/main" id="{20E55272-768B-4DED-9F01-C0B6958156BE}"/>
              </a:ext>
            </a:extLst>
          </p:cNvPr>
          <p:cNvCxnSpPr>
            <a:cxnSpLocks/>
          </p:cNvCxnSpPr>
          <p:nvPr/>
        </p:nvCxnSpPr>
        <p:spPr>
          <a:xfrm>
            <a:off x="2646384" y="909972"/>
            <a:ext cx="0" cy="430123"/>
          </a:xfrm>
          <a:prstGeom prst="straightConnector1">
            <a:avLst/>
          </a:prstGeom>
          <a:ln w="12700">
            <a:solidFill>
              <a:schemeClr val="accent6">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 xmlns:a16="http://schemas.microsoft.com/office/drawing/2014/main" id="{52128D1C-0A14-4671-AD78-548E25BE8816}"/>
              </a:ext>
            </a:extLst>
          </p:cNvPr>
          <p:cNvCxnSpPr>
            <a:cxnSpLocks/>
          </p:cNvCxnSpPr>
          <p:nvPr/>
        </p:nvCxnSpPr>
        <p:spPr>
          <a:xfrm>
            <a:off x="3120512" y="1956078"/>
            <a:ext cx="280220" cy="0"/>
          </a:xfrm>
          <a:prstGeom prst="straightConnector1">
            <a:avLst/>
          </a:prstGeom>
          <a:ln w="12700">
            <a:solidFill>
              <a:schemeClr val="accent6">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88CD25A8-CD62-468B-91F0-FD2FEB917424}"/>
              </a:ext>
            </a:extLst>
          </p:cNvPr>
          <p:cNvCxnSpPr>
            <a:cxnSpLocks/>
          </p:cNvCxnSpPr>
          <p:nvPr/>
        </p:nvCxnSpPr>
        <p:spPr>
          <a:xfrm>
            <a:off x="2844504" y="3371232"/>
            <a:ext cx="0" cy="430123"/>
          </a:xfrm>
          <a:prstGeom prst="straightConnector1">
            <a:avLst/>
          </a:prstGeom>
          <a:ln w="12700">
            <a:solidFill>
              <a:schemeClr val="accent6">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4044" y="4244877"/>
            <a:ext cx="822960" cy="815677"/>
          </a:xfrm>
          <a:prstGeom prst="rect">
            <a:avLst/>
          </a:prstGeom>
        </p:spPr>
      </p:pic>
    </p:spTree>
    <p:extLst>
      <p:ext uri="{BB962C8B-B14F-4D97-AF65-F5344CB8AC3E}">
        <p14:creationId xmlns:p14="http://schemas.microsoft.com/office/powerpoint/2010/main" val="3625158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3378EEA-BE37-4E98-A515-1BD469056237}"/>
              </a:ext>
            </a:extLst>
          </p:cNvPr>
          <p:cNvSpPr>
            <a:spLocks noGrp="1"/>
          </p:cNvSpPr>
          <p:nvPr>
            <p:ph type="sldNum" sz="quarter" idx="4"/>
          </p:nvPr>
        </p:nvSpPr>
        <p:spPr/>
        <p:txBody>
          <a:bodyPr/>
          <a:lstStyle/>
          <a:p>
            <a:pPr defTabSz="342883">
              <a:defRPr/>
            </a:pPr>
            <a:fld id="{2FED3E49-FDCD-5D46-88C6-CE1FDFB21B04}" type="slidenum">
              <a:rPr lang="en-US" smtClean="0">
                <a:solidFill>
                  <a:prstClr val="white"/>
                </a:solidFill>
              </a:rPr>
              <a:pPr defTabSz="342883">
                <a:defRPr/>
              </a:pPr>
              <a:t>19</a:t>
            </a:fld>
            <a:endParaRPr lang="en-US" dirty="0">
              <a:solidFill>
                <a:prstClr val="white"/>
              </a:solidFill>
            </a:endParaRPr>
          </a:p>
        </p:txBody>
      </p:sp>
      <p:pic>
        <p:nvPicPr>
          <p:cNvPr id="5" name="Picture 2" descr="Image result for north american rescue">
            <a:extLst>
              <a:ext uri="{FF2B5EF4-FFF2-40B4-BE49-F238E27FC236}">
                <a16:creationId xmlns="" xmlns:a16="http://schemas.microsoft.com/office/drawing/2014/main" id="{E635CB90-C70E-4C4C-8C93-1B98B2856A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97216" y="4235522"/>
            <a:ext cx="857507" cy="8227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2B51E99F-3102-495E-A4BA-D0EEDCB123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5504" y="739461"/>
            <a:ext cx="4276344" cy="3166169"/>
          </a:xfrm>
          <a:prstGeom prst="rect">
            <a:avLst/>
          </a:prstGeom>
        </p:spPr>
      </p:pic>
      <p:sp>
        <p:nvSpPr>
          <p:cNvPr id="6" name="TextBox 5">
            <a:extLst>
              <a:ext uri="{FF2B5EF4-FFF2-40B4-BE49-F238E27FC236}">
                <a16:creationId xmlns="" xmlns:a16="http://schemas.microsoft.com/office/drawing/2014/main" id="{4DEE32B7-2720-4A51-9CCE-628A8B17BA55}"/>
              </a:ext>
            </a:extLst>
          </p:cNvPr>
          <p:cNvSpPr txBox="1"/>
          <p:nvPr/>
        </p:nvSpPr>
        <p:spPr>
          <a:xfrm>
            <a:off x="3077186" y="4712494"/>
            <a:ext cx="3550203" cy="230832"/>
          </a:xfrm>
          <a:prstGeom prst="rect">
            <a:avLst/>
          </a:prstGeom>
          <a:noFill/>
        </p:spPr>
        <p:txBody>
          <a:bodyPr wrap="square" rtlCol="0">
            <a:spAutoFit/>
          </a:bodyPr>
          <a:lstStyle/>
          <a:p>
            <a:r>
              <a:rPr lang="en-US" sz="900" b="1" dirty="0">
                <a:solidFill>
                  <a:schemeClr val="bg1">
                    <a:lumMod val="85000"/>
                  </a:schemeClr>
                </a:solidFill>
              </a:rPr>
              <a:t>*this slide depicts a RIGHT-HANDED operator on patient’s RIGHT SIDE</a:t>
            </a:r>
          </a:p>
        </p:txBody>
      </p:sp>
      <p:sp>
        <p:nvSpPr>
          <p:cNvPr id="7" name="TextBox 6">
            <a:extLst>
              <a:ext uri="{FF2B5EF4-FFF2-40B4-BE49-F238E27FC236}">
                <a16:creationId xmlns="" xmlns:a16="http://schemas.microsoft.com/office/drawing/2014/main" id="{82A311FB-55AA-4919-B226-AC6642BB0B10}"/>
              </a:ext>
            </a:extLst>
          </p:cNvPr>
          <p:cNvSpPr txBox="1"/>
          <p:nvPr/>
        </p:nvSpPr>
        <p:spPr>
          <a:xfrm>
            <a:off x="8049030" y="2482700"/>
            <a:ext cx="802456" cy="369332"/>
          </a:xfrm>
          <a:prstGeom prst="rect">
            <a:avLst/>
          </a:prstGeom>
          <a:solidFill>
            <a:schemeClr val="bg1"/>
          </a:solidFill>
          <a:ln>
            <a:solidFill>
              <a:schemeClr val="tx1"/>
            </a:solidFill>
          </a:ln>
        </p:spPr>
        <p:txBody>
          <a:bodyPr wrap="square" rtlCol="0">
            <a:spAutoFit/>
          </a:bodyPr>
          <a:lstStyle/>
          <a:p>
            <a:pPr algn="ctr"/>
            <a:r>
              <a:rPr lang="en-US" sz="900" dirty="0"/>
              <a:t>cricothyroid </a:t>
            </a:r>
          </a:p>
          <a:p>
            <a:pPr algn="ctr"/>
            <a:r>
              <a:rPr lang="en-US" sz="900" dirty="0"/>
              <a:t>membrane</a:t>
            </a:r>
          </a:p>
        </p:txBody>
      </p:sp>
      <p:pic>
        <p:nvPicPr>
          <p:cNvPr id="8" name="Picture 7" descr="A close up of a person&#10;&#10;Description automatically generated">
            <a:extLst>
              <a:ext uri="{FF2B5EF4-FFF2-40B4-BE49-F238E27FC236}">
                <a16:creationId xmlns="" xmlns:a16="http://schemas.microsoft.com/office/drawing/2014/main" id="{E559B4B4-787F-40E8-A12C-EE0813CB69A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200815" y="772942"/>
            <a:ext cx="3640246" cy="3419515"/>
          </a:xfrm>
          <a:prstGeom prst="rect">
            <a:avLst/>
          </a:prstGeom>
          <a:ln>
            <a:noFill/>
          </a:ln>
          <a:effectLst>
            <a:softEdge rad="112500"/>
          </a:effectLst>
        </p:spPr>
      </p:pic>
      <p:sp>
        <p:nvSpPr>
          <p:cNvPr id="10" name="Rectangle 9">
            <a:extLst>
              <a:ext uri="{FF2B5EF4-FFF2-40B4-BE49-F238E27FC236}">
                <a16:creationId xmlns="" xmlns:a16="http://schemas.microsoft.com/office/drawing/2014/main" id="{6EF69273-5463-4569-895F-355C0C6BC5A0}"/>
              </a:ext>
            </a:extLst>
          </p:cNvPr>
          <p:cNvSpPr/>
          <p:nvPr/>
        </p:nvSpPr>
        <p:spPr>
          <a:xfrm>
            <a:off x="326616" y="153156"/>
            <a:ext cx="313045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Objective 6: insertion steps</a:t>
            </a:r>
            <a:endParaRPr kumimoji="0" lang="en-US" sz="2000"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11" name="TextBox 10">
            <a:extLst>
              <a:ext uri="{FF2B5EF4-FFF2-40B4-BE49-F238E27FC236}">
                <a16:creationId xmlns="" xmlns:a16="http://schemas.microsoft.com/office/drawing/2014/main" id="{46844C51-CE85-491A-A664-2527D44A9E10}"/>
              </a:ext>
            </a:extLst>
          </p:cNvPr>
          <p:cNvSpPr txBox="1"/>
          <p:nvPr/>
        </p:nvSpPr>
        <p:spPr>
          <a:xfrm>
            <a:off x="2495488" y="4328624"/>
            <a:ext cx="4713598" cy="461665"/>
          </a:xfrm>
          <a:prstGeom prst="rect">
            <a:avLst/>
          </a:prstGeom>
          <a:noFill/>
        </p:spPr>
        <p:txBody>
          <a:bodyPr wrap="none" rtlCol="0">
            <a:spAutoFit/>
          </a:bodyPr>
          <a:lstStyle/>
          <a:p>
            <a:r>
              <a:rPr lang="en-US" sz="2400" dirty="0"/>
              <a:t>STEP 2. Stabilize and locate </a:t>
            </a:r>
            <a:r>
              <a:rPr lang="en-US" sz="2400" dirty="0">
                <a:solidFill>
                  <a:schemeClr val="bg1">
                    <a:lumMod val="65000"/>
                  </a:schemeClr>
                </a:solidFill>
              </a:rPr>
              <a:t>anatomy</a:t>
            </a:r>
            <a:endParaRPr lang="en-US" sz="2400" dirty="0"/>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4044" y="4244877"/>
            <a:ext cx="822960" cy="815677"/>
          </a:xfrm>
          <a:prstGeom prst="rect">
            <a:avLst/>
          </a:prstGeom>
        </p:spPr>
      </p:pic>
    </p:spTree>
    <p:extLst>
      <p:ext uri="{BB962C8B-B14F-4D97-AF65-F5344CB8AC3E}">
        <p14:creationId xmlns:p14="http://schemas.microsoft.com/office/powerpoint/2010/main" val="406137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9008" y="683985"/>
            <a:ext cx="5102964" cy="4003215"/>
          </a:xfrm>
        </p:spPr>
        <p:txBody>
          <a:bodyPr/>
          <a:lstStyle/>
          <a:p>
            <a:r>
              <a:rPr lang="en-US" sz="2000" b="1" dirty="0"/>
              <a:t>Warranty:</a:t>
            </a:r>
            <a:r>
              <a:rPr lang="en-US" sz="2000" dirty="0"/>
              <a:t> The BAC-Pack™ </a:t>
            </a:r>
            <a:r>
              <a:rPr lang="en-US" sz="2000" dirty="0">
                <a:solidFill>
                  <a:schemeClr val="bg1">
                    <a:lumMod val="65000"/>
                  </a:schemeClr>
                </a:solidFill>
              </a:rPr>
              <a:t>(Bougie Aided Cricothyroidotomy-Pack) </a:t>
            </a:r>
            <a:r>
              <a:rPr lang="en-US" sz="2000" dirty="0"/>
              <a:t>surgical airway system constitutes a medical device, the use of which requires specific education and training. North American Rescue, LLC. warrants the BAC-Pack™ as merchantable expressly for the indication detailed. North American Rescue disclaims all other implied warranties relating to this product, to include use beyond this product’s identified purpose, and utilization by untrained personnel or legally unauthorized parties.</a:t>
            </a:r>
            <a:endParaRPr lang="en-US" sz="2000" b="1" dirty="0">
              <a:latin typeface="AntennaCond-Bold"/>
            </a:endParaRPr>
          </a:p>
          <a:p>
            <a:r>
              <a:rPr lang="en-US" sz="2000" b="1" dirty="0">
                <a:solidFill>
                  <a:srgbClr val="FF9900"/>
                </a:solidFill>
              </a:rPr>
              <a:t>Caution: </a:t>
            </a:r>
            <a:r>
              <a:rPr lang="en-US" sz="2000" dirty="0"/>
              <a:t>Federal Law restricts the BAC-Pack™ to sale by, or on the order of, a licensed physician.</a:t>
            </a:r>
          </a:p>
        </p:txBody>
      </p:sp>
      <p:sp>
        <p:nvSpPr>
          <p:cNvPr id="6" name="Slide Number Placeholder 5"/>
          <p:cNvSpPr>
            <a:spLocks noGrp="1"/>
          </p:cNvSpPr>
          <p:nvPr>
            <p:ph type="sldNum" sz="quarter" idx="4"/>
          </p:nvPr>
        </p:nvSpPr>
        <p:spPr/>
        <p:txBody>
          <a:bodyPr/>
          <a:lstStyle/>
          <a:p>
            <a:pPr defTabSz="342891">
              <a:defRPr/>
            </a:pPr>
            <a:fld id="{2FED3E49-FDCD-5D46-88C6-CE1FDFB21B04}" type="slidenum">
              <a:rPr lang="en-US" smtClean="0">
                <a:solidFill>
                  <a:prstClr val="white"/>
                </a:solidFill>
              </a:rPr>
              <a:pPr defTabSz="342891">
                <a:defRPr/>
              </a:pPr>
              <a:t>2</a:t>
            </a:fld>
            <a:endParaRPr lang="en-US" dirty="0">
              <a:solidFill>
                <a:prstClr val="white"/>
              </a:solidFill>
            </a:endParaRPr>
          </a:p>
        </p:txBody>
      </p:sp>
      <p:sp>
        <p:nvSpPr>
          <p:cNvPr id="9" name="TextBox 8"/>
          <p:cNvSpPr txBox="1"/>
          <p:nvPr/>
        </p:nvSpPr>
        <p:spPr>
          <a:xfrm>
            <a:off x="119270" y="0"/>
            <a:ext cx="8843755" cy="584775"/>
          </a:xfrm>
          <a:prstGeom prst="rect">
            <a:avLst/>
          </a:prstGeom>
          <a:noFill/>
        </p:spPr>
        <p:txBody>
          <a:bodyPr wrap="square" rtlCol="0">
            <a:spAutoFit/>
          </a:bodyPr>
          <a:lstStyle/>
          <a:p>
            <a:pPr algn="ctr"/>
            <a:r>
              <a:rPr lang="en-US" sz="1600" i="1" dirty="0"/>
              <a:t>The following materials were developed for the purpose of </a:t>
            </a:r>
          </a:p>
          <a:p>
            <a:pPr algn="ctr"/>
            <a:r>
              <a:rPr lang="en-US" sz="1600" i="1" dirty="0"/>
              <a:t>BAC-Pack™ orientation and training.</a:t>
            </a:r>
          </a:p>
        </p:txBody>
      </p:sp>
    </p:spTree>
    <p:extLst>
      <p:ext uri="{BB962C8B-B14F-4D97-AF65-F5344CB8AC3E}">
        <p14:creationId xmlns:p14="http://schemas.microsoft.com/office/powerpoint/2010/main" val="1318156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3378EEA-BE37-4E98-A515-1BD469056237}"/>
              </a:ext>
            </a:extLst>
          </p:cNvPr>
          <p:cNvSpPr>
            <a:spLocks noGrp="1"/>
          </p:cNvSpPr>
          <p:nvPr>
            <p:ph type="sldNum" sz="quarter" idx="4"/>
          </p:nvPr>
        </p:nvSpPr>
        <p:spPr/>
        <p:txBody>
          <a:bodyPr/>
          <a:lstStyle/>
          <a:p>
            <a:pPr defTabSz="342883">
              <a:defRPr/>
            </a:pPr>
            <a:fld id="{2FED3E49-FDCD-5D46-88C6-CE1FDFB21B04}" type="slidenum">
              <a:rPr lang="en-US" smtClean="0">
                <a:solidFill>
                  <a:prstClr val="white"/>
                </a:solidFill>
              </a:rPr>
              <a:pPr defTabSz="342883">
                <a:defRPr/>
              </a:pPr>
              <a:t>20</a:t>
            </a:fld>
            <a:endParaRPr lang="en-US" dirty="0">
              <a:solidFill>
                <a:prstClr val="white"/>
              </a:solidFill>
            </a:endParaRPr>
          </a:p>
        </p:txBody>
      </p:sp>
      <p:pic>
        <p:nvPicPr>
          <p:cNvPr id="5" name="Picture 2" descr="Image result for north american rescue">
            <a:extLst>
              <a:ext uri="{FF2B5EF4-FFF2-40B4-BE49-F238E27FC236}">
                <a16:creationId xmlns="" xmlns:a16="http://schemas.microsoft.com/office/drawing/2014/main" id="{E635CB90-C70E-4C4C-8C93-1B98B2856A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97216" y="4235522"/>
            <a:ext cx="857507" cy="8227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37AA9182-E0C3-49D2-91C8-A27B9774AB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0805" y="852076"/>
            <a:ext cx="4140553" cy="2945342"/>
          </a:xfrm>
          <a:prstGeom prst="rect">
            <a:avLst/>
          </a:prstGeom>
        </p:spPr>
      </p:pic>
      <p:pic>
        <p:nvPicPr>
          <p:cNvPr id="6" name="Picture 5" descr="A close up of a hand&#10;&#10;Description automatically generated">
            <a:extLst>
              <a:ext uri="{FF2B5EF4-FFF2-40B4-BE49-F238E27FC236}">
                <a16:creationId xmlns="" xmlns:a16="http://schemas.microsoft.com/office/drawing/2014/main" id="{7B3C98E1-0525-4975-9028-9B15A369F1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08262" y="682980"/>
            <a:ext cx="3591397" cy="3513687"/>
          </a:xfrm>
          <a:prstGeom prst="rect">
            <a:avLst/>
          </a:prstGeom>
          <a:ln>
            <a:noFill/>
          </a:ln>
          <a:effectLst>
            <a:softEdge rad="112500"/>
          </a:effectLst>
        </p:spPr>
      </p:pic>
      <p:sp>
        <p:nvSpPr>
          <p:cNvPr id="7" name="TextBox 6">
            <a:extLst>
              <a:ext uri="{FF2B5EF4-FFF2-40B4-BE49-F238E27FC236}">
                <a16:creationId xmlns="" xmlns:a16="http://schemas.microsoft.com/office/drawing/2014/main" id="{0572914E-A24B-4328-81B1-9A85EFA492CC}"/>
              </a:ext>
            </a:extLst>
          </p:cNvPr>
          <p:cNvSpPr txBox="1"/>
          <p:nvPr/>
        </p:nvSpPr>
        <p:spPr>
          <a:xfrm>
            <a:off x="2732393" y="4681583"/>
            <a:ext cx="3679212" cy="230832"/>
          </a:xfrm>
          <a:prstGeom prst="rect">
            <a:avLst/>
          </a:prstGeom>
          <a:noFill/>
        </p:spPr>
        <p:txBody>
          <a:bodyPr wrap="none" rtlCol="0">
            <a:spAutoFit/>
          </a:bodyPr>
          <a:lstStyle/>
          <a:p>
            <a:r>
              <a:rPr lang="en-US" sz="900" b="1" dirty="0">
                <a:solidFill>
                  <a:schemeClr val="bg1">
                    <a:lumMod val="85000"/>
                  </a:schemeClr>
                </a:solidFill>
              </a:rPr>
              <a:t>*this series depicts a RIGHT-HANDED operator on patient’s RIGHT SIDE</a:t>
            </a:r>
          </a:p>
        </p:txBody>
      </p:sp>
      <p:sp>
        <p:nvSpPr>
          <p:cNvPr id="8" name="TextBox 7">
            <a:extLst>
              <a:ext uri="{FF2B5EF4-FFF2-40B4-BE49-F238E27FC236}">
                <a16:creationId xmlns="" xmlns:a16="http://schemas.microsoft.com/office/drawing/2014/main" id="{A803C087-FD14-4274-97C4-6B46DA3E2B39}"/>
              </a:ext>
            </a:extLst>
          </p:cNvPr>
          <p:cNvSpPr txBox="1"/>
          <p:nvPr/>
        </p:nvSpPr>
        <p:spPr>
          <a:xfrm>
            <a:off x="3252887" y="4291424"/>
            <a:ext cx="2638223" cy="461665"/>
          </a:xfrm>
          <a:prstGeom prst="rect">
            <a:avLst/>
          </a:prstGeom>
          <a:noFill/>
        </p:spPr>
        <p:txBody>
          <a:bodyPr wrap="none" rtlCol="0">
            <a:spAutoFit/>
          </a:bodyPr>
          <a:lstStyle/>
          <a:p>
            <a:r>
              <a:rPr lang="en-US" sz="2400" dirty="0"/>
              <a:t>STEP 3. Cleanse</a:t>
            </a:r>
            <a:r>
              <a:rPr lang="en-US" sz="2400" dirty="0">
                <a:solidFill>
                  <a:schemeClr val="bg1">
                    <a:lumMod val="65000"/>
                  </a:schemeClr>
                </a:solidFill>
              </a:rPr>
              <a:t> site</a:t>
            </a:r>
            <a:endParaRPr lang="en-US" sz="2400" dirty="0"/>
          </a:p>
        </p:txBody>
      </p:sp>
      <p:sp>
        <p:nvSpPr>
          <p:cNvPr id="9" name="Rectangle 8">
            <a:extLst>
              <a:ext uri="{FF2B5EF4-FFF2-40B4-BE49-F238E27FC236}">
                <a16:creationId xmlns="" xmlns:a16="http://schemas.microsoft.com/office/drawing/2014/main" id="{02C7F608-EE6E-4176-A8F9-94E57FF9BE3A}"/>
              </a:ext>
            </a:extLst>
          </p:cNvPr>
          <p:cNvSpPr/>
          <p:nvPr/>
        </p:nvSpPr>
        <p:spPr>
          <a:xfrm>
            <a:off x="447117" y="188113"/>
            <a:ext cx="312494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Objective 6: insertion steps</a:t>
            </a:r>
            <a:endParaRPr kumimoji="0" lang="en-US" sz="2000"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4044" y="4244877"/>
            <a:ext cx="822960" cy="815677"/>
          </a:xfrm>
          <a:prstGeom prst="rect">
            <a:avLst/>
          </a:prstGeom>
        </p:spPr>
      </p:pic>
    </p:spTree>
    <p:extLst>
      <p:ext uri="{BB962C8B-B14F-4D97-AF65-F5344CB8AC3E}">
        <p14:creationId xmlns:p14="http://schemas.microsoft.com/office/powerpoint/2010/main" val="1070662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3378EEA-BE37-4E98-A515-1BD469056237}"/>
              </a:ext>
            </a:extLst>
          </p:cNvPr>
          <p:cNvSpPr>
            <a:spLocks noGrp="1"/>
          </p:cNvSpPr>
          <p:nvPr>
            <p:ph type="sldNum" sz="quarter" idx="4"/>
          </p:nvPr>
        </p:nvSpPr>
        <p:spPr/>
        <p:txBody>
          <a:bodyPr/>
          <a:lstStyle/>
          <a:p>
            <a:pPr defTabSz="342883">
              <a:defRPr/>
            </a:pPr>
            <a:fld id="{2FED3E49-FDCD-5D46-88C6-CE1FDFB21B04}" type="slidenum">
              <a:rPr lang="en-US" smtClean="0">
                <a:solidFill>
                  <a:prstClr val="white"/>
                </a:solidFill>
              </a:rPr>
              <a:pPr defTabSz="342883">
                <a:defRPr/>
              </a:pPr>
              <a:t>21</a:t>
            </a:fld>
            <a:endParaRPr lang="en-US" dirty="0">
              <a:solidFill>
                <a:prstClr val="white"/>
              </a:solidFill>
            </a:endParaRPr>
          </a:p>
        </p:txBody>
      </p:sp>
      <p:pic>
        <p:nvPicPr>
          <p:cNvPr id="5" name="Picture 2" descr="Image result for north american rescue">
            <a:extLst>
              <a:ext uri="{FF2B5EF4-FFF2-40B4-BE49-F238E27FC236}">
                <a16:creationId xmlns="" xmlns:a16="http://schemas.microsoft.com/office/drawing/2014/main" id="{E635CB90-C70E-4C4C-8C93-1B98B2856A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97216" y="4235522"/>
            <a:ext cx="857507" cy="8227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FA22754F-BBC4-4BD2-9EEC-F8B036AD7A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000" y="826766"/>
            <a:ext cx="4095276" cy="2992967"/>
          </a:xfrm>
          <a:prstGeom prst="rect">
            <a:avLst/>
          </a:prstGeom>
          <a:ln>
            <a:noFill/>
          </a:ln>
          <a:effectLst>
            <a:softEdge rad="112500"/>
          </a:effectLst>
        </p:spPr>
      </p:pic>
      <p:pic>
        <p:nvPicPr>
          <p:cNvPr id="6" name="Picture 5" descr="A hand holding a toothbrush&#10;&#10;Description automatically generated">
            <a:extLst>
              <a:ext uri="{FF2B5EF4-FFF2-40B4-BE49-F238E27FC236}">
                <a16:creationId xmlns="" xmlns:a16="http://schemas.microsoft.com/office/drawing/2014/main" id="{4A582C42-BFEB-42AD-8B6F-851A3DE7253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531540" y="534337"/>
            <a:ext cx="3852222" cy="3722367"/>
          </a:xfrm>
          <a:prstGeom prst="rect">
            <a:avLst/>
          </a:prstGeom>
          <a:ln>
            <a:noFill/>
          </a:ln>
          <a:effectLst>
            <a:softEdge rad="112500"/>
          </a:effectLst>
        </p:spPr>
      </p:pic>
      <p:sp>
        <p:nvSpPr>
          <p:cNvPr id="14" name="TextBox 13">
            <a:extLst>
              <a:ext uri="{FF2B5EF4-FFF2-40B4-BE49-F238E27FC236}">
                <a16:creationId xmlns="" xmlns:a16="http://schemas.microsoft.com/office/drawing/2014/main" id="{178C11AB-936A-42C5-8008-D477740D011F}"/>
              </a:ext>
            </a:extLst>
          </p:cNvPr>
          <p:cNvSpPr txBox="1"/>
          <p:nvPr/>
        </p:nvSpPr>
        <p:spPr>
          <a:xfrm>
            <a:off x="2979920" y="4681583"/>
            <a:ext cx="3523722" cy="230832"/>
          </a:xfrm>
          <a:prstGeom prst="rect">
            <a:avLst/>
          </a:prstGeom>
          <a:noFill/>
        </p:spPr>
        <p:txBody>
          <a:bodyPr wrap="none" rtlCol="0">
            <a:spAutoFit/>
          </a:bodyPr>
          <a:lstStyle/>
          <a:p>
            <a:r>
              <a:rPr lang="en-US" sz="900" b="1" dirty="0">
                <a:solidFill>
                  <a:schemeClr val="bg1">
                    <a:lumMod val="85000"/>
                  </a:schemeClr>
                </a:solidFill>
              </a:rPr>
              <a:t>*this slide depicts a RIGHT-HANDED operator on patient’s RIGHT SIDE</a:t>
            </a:r>
          </a:p>
        </p:txBody>
      </p:sp>
      <p:sp>
        <p:nvSpPr>
          <p:cNvPr id="15" name="TextBox 14">
            <a:extLst>
              <a:ext uri="{FF2B5EF4-FFF2-40B4-BE49-F238E27FC236}">
                <a16:creationId xmlns="" xmlns:a16="http://schemas.microsoft.com/office/drawing/2014/main" id="{6166EF08-A652-47F2-B8FC-281E0FD04E1E}"/>
              </a:ext>
            </a:extLst>
          </p:cNvPr>
          <p:cNvSpPr txBox="1"/>
          <p:nvPr/>
        </p:nvSpPr>
        <p:spPr>
          <a:xfrm>
            <a:off x="2196790" y="4297315"/>
            <a:ext cx="5089983" cy="461665"/>
          </a:xfrm>
          <a:prstGeom prst="rect">
            <a:avLst/>
          </a:prstGeom>
          <a:noFill/>
        </p:spPr>
        <p:txBody>
          <a:bodyPr wrap="none" rtlCol="0">
            <a:spAutoFit/>
          </a:bodyPr>
          <a:lstStyle/>
          <a:p>
            <a:r>
              <a:rPr lang="en-US" sz="2400" dirty="0"/>
              <a:t>STEP 4. Vertically incise</a:t>
            </a:r>
            <a:r>
              <a:rPr lang="en-US" sz="2400" dirty="0">
                <a:solidFill>
                  <a:schemeClr val="bg1">
                    <a:lumMod val="65000"/>
                  </a:schemeClr>
                </a:solidFill>
              </a:rPr>
              <a:t> external tissues</a:t>
            </a:r>
            <a:endParaRPr lang="en-US" sz="2400" dirty="0"/>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4044" y="4244877"/>
            <a:ext cx="822960" cy="815677"/>
          </a:xfrm>
          <a:prstGeom prst="rect">
            <a:avLst/>
          </a:prstGeom>
        </p:spPr>
      </p:pic>
      <p:sp>
        <p:nvSpPr>
          <p:cNvPr id="11" name="Rectangle 10">
            <a:extLst>
              <a:ext uri="{FF2B5EF4-FFF2-40B4-BE49-F238E27FC236}">
                <a16:creationId xmlns="" xmlns:a16="http://schemas.microsoft.com/office/drawing/2014/main" id="{02C7F608-EE6E-4176-A8F9-94E57FF9BE3A}"/>
              </a:ext>
            </a:extLst>
          </p:cNvPr>
          <p:cNvSpPr/>
          <p:nvPr/>
        </p:nvSpPr>
        <p:spPr>
          <a:xfrm>
            <a:off x="436399" y="137489"/>
            <a:ext cx="384821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Objective 6: insertion steps</a:t>
            </a:r>
            <a:endParaRPr kumimoji="0" lang="en-US" sz="2000"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104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3378EEA-BE37-4E98-A515-1BD469056237}"/>
              </a:ext>
            </a:extLst>
          </p:cNvPr>
          <p:cNvSpPr>
            <a:spLocks noGrp="1"/>
          </p:cNvSpPr>
          <p:nvPr>
            <p:ph type="sldNum" sz="quarter" idx="4"/>
          </p:nvPr>
        </p:nvSpPr>
        <p:spPr/>
        <p:txBody>
          <a:bodyPr/>
          <a:lstStyle/>
          <a:p>
            <a:pPr marL="0" marR="0" lvl="0" indent="0" algn="ctr" defTabSz="342883" rtl="0" eaLnBrk="1" fontAlgn="auto" latinLnBrk="0" hangingPunct="1">
              <a:lnSpc>
                <a:spcPct val="100000"/>
              </a:lnSpc>
              <a:spcBef>
                <a:spcPts val="0"/>
              </a:spcBef>
              <a:spcAft>
                <a:spcPts val="0"/>
              </a:spcAft>
              <a:buClrTx/>
              <a:buSzTx/>
              <a:buFontTx/>
              <a:buNone/>
              <a:tabLst/>
              <a:defRPr/>
            </a:pPr>
            <a:fld id="{2FED3E49-FDCD-5D46-88C6-CE1FDFB21B04}" type="slidenum">
              <a:rPr kumimoji="0" lang="en-US" sz="751"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342883" rtl="0" eaLnBrk="1" fontAlgn="auto" latinLnBrk="0" hangingPunct="1">
                <a:lnSpc>
                  <a:spcPct val="100000"/>
                </a:lnSpc>
                <a:spcBef>
                  <a:spcPts val="0"/>
                </a:spcBef>
                <a:spcAft>
                  <a:spcPts val="0"/>
                </a:spcAft>
                <a:buClrTx/>
                <a:buSzTx/>
                <a:buFontTx/>
                <a:buNone/>
                <a:tabLst/>
                <a:defRPr/>
              </a:pPr>
              <a:t>22</a:t>
            </a:fld>
            <a:endParaRPr kumimoji="0" lang="en-US" sz="7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2" descr="Image result for north american rescue">
            <a:extLst>
              <a:ext uri="{FF2B5EF4-FFF2-40B4-BE49-F238E27FC236}">
                <a16:creationId xmlns="" xmlns:a16="http://schemas.microsoft.com/office/drawing/2014/main" id="{E635CB90-C70E-4C4C-8C93-1B98B2856A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97216" y="4235522"/>
            <a:ext cx="857507" cy="8227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10;&#10;Description automatically generated">
            <a:extLst>
              <a:ext uri="{FF2B5EF4-FFF2-40B4-BE49-F238E27FC236}">
                <a16:creationId xmlns="" xmlns:a16="http://schemas.microsoft.com/office/drawing/2014/main" id="{EFF83080-EE79-47BC-A267-4F0C196BDA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000" y="795973"/>
            <a:ext cx="4026696" cy="3354882"/>
          </a:xfrm>
          <a:prstGeom prst="rect">
            <a:avLst/>
          </a:prstGeom>
          <a:ln>
            <a:noFill/>
          </a:ln>
          <a:effectLst>
            <a:softEdge rad="112500"/>
          </a:effectLst>
        </p:spPr>
      </p:pic>
      <p:pic>
        <p:nvPicPr>
          <p:cNvPr id="8" name="Picture 7" descr="A picture containing person, indoor, holding&#10;&#10;Description automatically generated">
            <a:extLst>
              <a:ext uri="{FF2B5EF4-FFF2-40B4-BE49-F238E27FC236}">
                <a16:creationId xmlns="" xmlns:a16="http://schemas.microsoft.com/office/drawing/2014/main" id="{C33716E4-4E17-4CD6-987B-BDD7A4661C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78308" y="690002"/>
            <a:ext cx="3700815" cy="3566823"/>
          </a:xfrm>
          <a:prstGeom prst="rect">
            <a:avLst/>
          </a:prstGeom>
          <a:ln>
            <a:noFill/>
          </a:ln>
          <a:effectLst>
            <a:softEdge rad="112500"/>
          </a:effectLst>
        </p:spPr>
      </p:pic>
      <p:sp>
        <p:nvSpPr>
          <p:cNvPr id="17" name="TextBox 16">
            <a:extLst>
              <a:ext uri="{FF2B5EF4-FFF2-40B4-BE49-F238E27FC236}">
                <a16:creationId xmlns="" xmlns:a16="http://schemas.microsoft.com/office/drawing/2014/main" id="{2500D114-AA29-409E-848B-F8132187AE74}"/>
              </a:ext>
            </a:extLst>
          </p:cNvPr>
          <p:cNvSpPr txBox="1"/>
          <p:nvPr/>
        </p:nvSpPr>
        <p:spPr>
          <a:xfrm>
            <a:off x="2810139" y="4748358"/>
            <a:ext cx="3523722" cy="230832"/>
          </a:xfrm>
          <a:prstGeom prst="rect">
            <a:avLst/>
          </a:prstGeom>
          <a:noFill/>
        </p:spPr>
        <p:txBody>
          <a:bodyPr wrap="none" rtlCol="0">
            <a:spAutoFit/>
          </a:bodyPr>
          <a:lstStyle/>
          <a:p>
            <a:r>
              <a:rPr lang="en-US" sz="900" b="1" dirty="0">
                <a:solidFill>
                  <a:schemeClr val="bg1">
                    <a:lumMod val="85000"/>
                  </a:schemeClr>
                </a:solidFill>
              </a:rPr>
              <a:t>*this slide depicts a RIGHT-HANDED operator on patient’s RIGHT SIDE</a:t>
            </a:r>
          </a:p>
        </p:txBody>
      </p:sp>
      <p:sp>
        <p:nvSpPr>
          <p:cNvPr id="18" name="TextBox 17">
            <a:extLst>
              <a:ext uri="{FF2B5EF4-FFF2-40B4-BE49-F238E27FC236}">
                <a16:creationId xmlns="" xmlns:a16="http://schemas.microsoft.com/office/drawing/2014/main" id="{71A6164D-7301-4224-8134-920225D9D6B3}"/>
              </a:ext>
            </a:extLst>
          </p:cNvPr>
          <p:cNvSpPr txBox="1"/>
          <p:nvPr/>
        </p:nvSpPr>
        <p:spPr>
          <a:xfrm>
            <a:off x="1071803" y="4359274"/>
            <a:ext cx="6425413" cy="461665"/>
          </a:xfrm>
          <a:prstGeom prst="rect">
            <a:avLst/>
          </a:prstGeom>
          <a:noFill/>
        </p:spPr>
        <p:txBody>
          <a:bodyPr wrap="none" rtlCol="0">
            <a:spAutoFit/>
          </a:bodyPr>
          <a:lstStyle/>
          <a:p>
            <a:r>
              <a:rPr lang="en-US" sz="2400" dirty="0"/>
              <a:t>STEP 5. Horizontally incise </a:t>
            </a:r>
            <a:r>
              <a:rPr lang="en-US" sz="2400" dirty="0">
                <a:solidFill>
                  <a:schemeClr val="bg1">
                    <a:lumMod val="65000"/>
                  </a:schemeClr>
                </a:solidFill>
              </a:rPr>
              <a:t>cricothyroid membrane</a:t>
            </a: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4044" y="4244877"/>
            <a:ext cx="822960" cy="815677"/>
          </a:xfrm>
          <a:prstGeom prst="rect">
            <a:avLst/>
          </a:prstGeom>
        </p:spPr>
      </p:pic>
      <p:sp>
        <p:nvSpPr>
          <p:cNvPr id="11" name="Rectangle 10">
            <a:extLst>
              <a:ext uri="{FF2B5EF4-FFF2-40B4-BE49-F238E27FC236}">
                <a16:creationId xmlns="" xmlns:a16="http://schemas.microsoft.com/office/drawing/2014/main" id="{02C7F608-EE6E-4176-A8F9-94E57FF9BE3A}"/>
              </a:ext>
            </a:extLst>
          </p:cNvPr>
          <p:cNvSpPr/>
          <p:nvPr/>
        </p:nvSpPr>
        <p:spPr>
          <a:xfrm>
            <a:off x="436399" y="137489"/>
            <a:ext cx="384821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Objective 6: insertion steps</a:t>
            </a:r>
            <a:endParaRPr kumimoji="0" lang="en-US" sz="2000"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308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icture containing person, man, indoor, brushing&#10;&#10;Description automatically generated">
            <a:extLst>
              <a:ext uri="{FF2B5EF4-FFF2-40B4-BE49-F238E27FC236}">
                <a16:creationId xmlns="" xmlns:a16="http://schemas.microsoft.com/office/drawing/2014/main" id="{34500AD0-91EB-4133-9776-8D2FD2A8A0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06154" y="477008"/>
            <a:ext cx="3612992" cy="3057784"/>
          </a:xfrm>
          <a:prstGeom prst="rect">
            <a:avLst/>
          </a:prstGeom>
          <a:ln>
            <a:noFill/>
          </a:ln>
          <a:effectLst>
            <a:softEdge rad="112500"/>
          </a:effectLst>
        </p:spPr>
      </p:pic>
      <p:pic>
        <p:nvPicPr>
          <p:cNvPr id="8" name="Picture 7">
            <a:extLst>
              <a:ext uri="{FF2B5EF4-FFF2-40B4-BE49-F238E27FC236}">
                <a16:creationId xmlns="" xmlns:a16="http://schemas.microsoft.com/office/drawing/2014/main" id="{50E5C298-23A1-4D0E-9953-388BF85983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25212" y="2629759"/>
            <a:ext cx="2743565" cy="2314338"/>
          </a:xfrm>
          <a:prstGeom prst="rect">
            <a:avLst/>
          </a:prstGeom>
          <a:ln>
            <a:noFill/>
          </a:ln>
          <a:effectLst>
            <a:softEdge rad="112500"/>
          </a:effectLst>
        </p:spPr>
      </p:pic>
      <p:pic>
        <p:nvPicPr>
          <p:cNvPr id="10" name="Picture 9" descr="A picture containing person, man, indoor&#10;&#10;Description automatically generated">
            <a:extLst>
              <a:ext uri="{FF2B5EF4-FFF2-40B4-BE49-F238E27FC236}">
                <a16:creationId xmlns="" xmlns:a16="http://schemas.microsoft.com/office/drawing/2014/main" id="{C45BEEFA-2C7E-4AF4-833D-4A650CAF1DA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185293" y="378901"/>
            <a:ext cx="3582158" cy="3284832"/>
          </a:xfrm>
          <a:prstGeom prst="rect">
            <a:avLst/>
          </a:prstGeom>
          <a:ln>
            <a:noFill/>
          </a:ln>
          <a:effectLst>
            <a:softEdge rad="112500"/>
          </a:effectLst>
        </p:spPr>
      </p:pic>
      <p:pic>
        <p:nvPicPr>
          <p:cNvPr id="11" name="Picture 10">
            <a:extLst>
              <a:ext uri="{FF2B5EF4-FFF2-40B4-BE49-F238E27FC236}">
                <a16:creationId xmlns="" xmlns:a16="http://schemas.microsoft.com/office/drawing/2014/main" id="{D558DEE1-3961-4CC2-BB79-B5333B9B442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97"/>
          <a:stretch/>
        </p:blipFill>
        <p:spPr>
          <a:xfrm>
            <a:off x="5810928" y="2569305"/>
            <a:ext cx="2912582" cy="2392928"/>
          </a:xfrm>
          <a:prstGeom prst="rect">
            <a:avLst/>
          </a:prstGeom>
          <a:ln>
            <a:noFill/>
          </a:ln>
          <a:effectLst>
            <a:softEdge rad="112500"/>
          </a:effectLst>
        </p:spPr>
      </p:pic>
      <p:sp>
        <p:nvSpPr>
          <p:cNvPr id="13" name="Slide Number Placeholder 3">
            <a:extLst>
              <a:ext uri="{FF2B5EF4-FFF2-40B4-BE49-F238E27FC236}">
                <a16:creationId xmlns="" xmlns:a16="http://schemas.microsoft.com/office/drawing/2014/main" id="{DF68D53E-6D4A-4422-A069-AFA64D3474F9}"/>
              </a:ext>
            </a:extLst>
          </p:cNvPr>
          <p:cNvSpPr txBox="1">
            <a:spLocks/>
          </p:cNvSpPr>
          <p:nvPr/>
        </p:nvSpPr>
        <p:spPr>
          <a:xfrm>
            <a:off x="8476295" y="4498036"/>
            <a:ext cx="296876" cy="300210"/>
          </a:xfrm>
          <a:prstGeom prst="rect">
            <a:avLst/>
          </a:prstGeom>
          <a:solidFill>
            <a:srgbClr val="9E0B0F"/>
          </a:solidFill>
        </p:spPr>
        <p:txBody>
          <a:bodyPr vert="horz" wrap="none" lIns="91440" tIns="91440" rIns="91440" bIns="91440" rtlCol="0" anchor="ctr">
            <a:spAutoFit/>
          </a:bodyPr>
          <a:lstStyle>
            <a:defPPr>
              <a:defRPr lang="en-US"/>
            </a:defPPr>
            <a:lvl1pPr marL="0" algn="ctr" defTabSz="914400" rtl="0" eaLnBrk="1" fontAlgn="auto" latinLnBrk="0" hangingPunct="1">
              <a:spcBef>
                <a:spcPts val="0"/>
              </a:spcBef>
              <a:spcAft>
                <a:spcPts val="0"/>
              </a:spcAft>
              <a:defRPr sz="75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883">
              <a:defRPr/>
            </a:pPr>
            <a:fld id="{2FED3E49-FDCD-5D46-88C6-CE1FDFB21B04}" type="slidenum">
              <a:rPr lang="en-US" smtClean="0">
                <a:solidFill>
                  <a:prstClr val="white"/>
                </a:solidFill>
              </a:rPr>
              <a:pPr defTabSz="342883">
                <a:defRPr/>
              </a:pPr>
              <a:t>23</a:t>
            </a:fld>
            <a:endParaRPr lang="en-US" dirty="0">
              <a:solidFill>
                <a:prstClr val="white"/>
              </a:solidFill>
            </a:endParaRPr>
          </a:p>
        </p:txBody>
      </p:sp>
      <p:sp>
        <p:nvSpPr>
          <p:cNvPr id="14" name="TextBox 13">
            <a:extLst>
              <a:ext uri="{FF2B5EF4-FFF2-40B4-BE49-F238E27FC236}">
                <a16:creationId xmlns="" xmlns:a16="http://schemas.microsoft.com/office/drawing/2014/main" id="{BF1E701E-0833-4062-B13B-CF15496A9725}"/>
              </a:ext>
            </a:extLst>
          </p:cNvPr>
          <p:cNvSpPr txBox="1"/>
          <p:nvPr/>
        </p:nvSpPr>
        <p:spPr>
          <a:xfrm>
            <a:off x="2745218" y="4828681"/>
            <a:ext cx="3653564" cy="230832"/>
          </a:xfrm>
          <a:prstGeom prst="rect">
            <a:avLst/>
          </a:prstGeom>
          <a:noFill/>
        </p:spPr>
        <p:txBody>
          <a:bodyPr wrap="none" rtlCol="0">
            <a:spAutoFit/>
          </a:bodyPr>
          <a:lstStyle/>
          <a:p>
            <a:r>
              <a:rPr lang="en-US" sz="900" b="1" dirty="0">
                <a:solidFill>
                  <a:schemeClr val="bg1">
                    <a:lumMod val="85000"/>
                  </a:schemeClr>
                </a:solidFill>
              </a:rPr>
              <a:t>*this slide depicts a RIGHT-HANDED operator on patient’s RIGHT SIDE</a:t>
            </a:r>
          </a:p>
        </p:txBody>
      </p:sp>
      <p:sp>
        <p:nvSpPr>
          <p:cNvPr id="15" name="TextBox 14">
            <a:extLst>
              <a:ext uri="{FF2B5EF4-FFF2-40B4-BE49-F238E27FC236}">
                <a16:creationId xmlns="" xmlns:a16="http://schemas.microsoft.com/office/drawing/2014/main" id="{D3936340-E163-4317-8AA1-15B1260F4896}"/>
              </a:ext>
            </a:extLst>
          </p:cNvPr>
          <p:cNvSpPr txBox="1"/>
          <p:nvPr/>
        </p:nvSpPr>
        <p:spPr>
          <a:xfrm>
            <a:off x="171838" y="3972541"/>
            <a:ext cx="2851678" cy="830997"/>
          </a:xfrm>
          <a:prstGeom prst="rect">
            <a:avLst/>
          </a:prstGeom>
          <a:noFill/>
        </p:spPr>
        <p:txBody>
          <a:bodyPr wrap="none" rtlCol="0">
            <a:spAutoFit/>
          </a:bodyPr>
          <a:lstStyle/>
          <a:p>
            <a:pPr algn="ctr"/>
            <a:r>
              <a:rPr lang="en-US" sz="1600" dirty="0"/>
              <a:t>STEP 5a: Insert tracheal hook</a:t>
            </a:r>
          </a:p>
          <a:p>
            <a:pPr algn="ctr"/>
            <a:r>
              <a:rPr lang="en-US" sz="1600" dirty="0">
                <a:solidFill>
                  <a:schemeClr val="bg1">
                    <a:lumMod val="65000"/>
                  </a:schemeClr>
                </a:solidFill>
              </a:rPr>
              <a:t>through cricothyroid membrane</a:t>
            </a:r>
          </a:p>
          <a:p>
            <a:pPr algn="ctr"/>
            <a:r>
              <a:rPr lang="en-US" sz="1600" dirty="0">
                <a:solidFill>
                  <a:schemeClr val="bg1">
                    <a:lumMod val="65000"/>
                  </a:schemeClr>
                </a:solidFill>
              </a:rPr>
              <a:t>gently lift thyroid cartilage</a:t>
            </a:r>
          </a:p>
        </p:txBody>
      </p:sp>
      <p:sp>
        <p:nvSpPr>
          <p:cNvPr id="16" name="TextBox 15">
            <a:extLst>
              <a:ext uri="{FF2B5EF4-FFF2-40B4-BE49-F238E27FC236}">
                <a16:creationId xmlns="" xmlns:a16="http://schemas.microsoft.com/office/drawing/2014/main" id="{19EDC828-1A3D-49F2-8AA0-81EDADE06C29}"/>
              </a:ext>
            </a:extLst>
          </p:cNvPr>
          <p:cNvSpPr txBox="1"/>
          <p:nvPr/>
        </p:nvSpPr>
        <p:spPr>
          <a:xfrm>
            <a:off x="4482809" y="3972541"/>
            <a:ext cx="2851678" cy="830997"/>
          </a:xfrm>
          <a:prstGeom prst="rect">
            <a:avLst/>
          </a:prstGeom>
          <a:noFill/>
        </p:spPr>
        <p:txBody>
          <a:bodyPr wrap="none" rtlCol="0">
            <a:spAutoFit/>
          </a:bodyPr>
          <a:lstStyle/>
          <a:p>
            <a:pPr algn="ctr"/>
            <a:r>
              <a:rPr lang="en-US" sz="1600" dirty="0"/>
              <a:t>STEP 5b: Insert finger</a:t>
            </a:r>
            <a:endParaRPr lang="en-US" sz="1600" dirty="0">
              <a:solidFill>
                <a:schemeClr val="bg1">
                  <a:lumMod val="65000"/>
                </a:schemeClr>
              </a:solidFill>
            </a:endParaRPr>
          </a:p>
          <a:p>
            <a:pPr algn="ctr"/>
            <a:r>
              <a:rPr lang="en-US" sz="1600" dirty="0">
                <a:solidFill>
                  <a:schemeClr val="bg1">
                    <a:lumMod val="65000"/>
                  </a:schemeClr>
                </a:solidFill>
              </a:rPr>
              <a:t>through cricothyroid membrane</a:t>
            </a:r>
          </a:p>
          <a:p>
            <a:pPr algn="ctr"/>
            <a:r>
              <a:rPr lang="en-US" sz="1600" dirty="0">
                <a:solidFill>
                  <a:schemeClr val="bg1">
                    <a:lumMod val="65000"/>
                  </a:schemeClr>
                </a:solidFill>
              </a:rPr>
              <a:t>stabilize structures</a:t>
            </a:r>
            <a:endParaRPr lang="en-US" sz="1600" dirty="0"/>
          </a:p>
        </p:txBody>
      </p:sp>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63562" y="4240302"/>
            <a:ext cx="822960" cy="815677"/>
          </a:xfrm>
          <a:prstGeom prst="rect">
            <a:avLst/>
          </a:prstGeom>
          <a:ln>
            <a:noFill/>
          </a:ln>
          <a:effectLst>
            <a:softEdge rad="112500"/>
          </a:effectLst>
        </p:spPr>
      </p:pic>
      <p:sp>
        <p:nvSpPr>
          <p:cNvPr id="20" name="Rectangle 19">
            <a:extLst>
              <a:ext uri="{FF2B5EF4-FFF2-40B4-BE49-F238E27FC236}">
                <a16:creationId xmlns="" xmlns:a16="http://schemas.microsoft.com/office/drawing/2014/main" id="{02C7F608-EE6E-4176-A8F9-94E57FF9BE3A}"/>
              </a:ext>
            </a:extLst>
          </p:cNvPr>
          <p:cNvSpPr/>
          <p:nvPr/>
        </p:nvSpPr>
        <p:spPr>
          <a:xfrm>
            <a:off x="5810929" y="139907"/>
            <a:ext cx="3057784" cy="400110"/>
          </a:xfrm>
          <a:prstGeom prst="rect">
            <a:avLst/>
          </a:prstGeom>
          <a:solidFill>
            <a:schemeClr val="bg1"/>
          </a:solidFill>
          <a:ln>
            <a:solidFill>
              <a:prstClr val="black"/>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Objective 6: insertion steps</a:t>
            </a:r>
            <a:endParaRPr kumimoji="0" lang="en-US" sz="2000"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709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3378EEA-BE37-4E98-A515-1BD469056237}"/>
              </a:ext>
            </a:extLst>
          </p:cNvPr>
          <p:cNvSpPr>
            <a:spLocks noGrp="1"/>
          </p:cNvSpPr>
          <p:nvPr>
            <p:ph type="sldNum" sz="quarter" idx="4"/>
          </p:nvPr>
        </p:nvSpPr>
        <p:spPr>
          <a:xfrm>
            <a:off x="8507402" y="4523171"/>
            <a:ext cx="296876" cy="291366"/>
          </a:xfrm>
        </p:spPr>
        <p:txBody>
          <a:bodyPr/>
          <a:lstStyle/>
          <a:p>
            <a:pPr defTabSz="342883">
              <a:defRPr/>
            </a:pPr>
            <a:fld id="{2FED3E49-FDCD-5D46-88C6-CE1FDFB21B04}" type="slidenum">
              <a:rPr lang="en-US" smtClean="0">
                <a:solidFill>
                  <a:prstClr val="white"/>
                </a:solidFill>
              </a:rPr>
              <a:pPr defTabSz="342883">
                <a:defRPr/>
              </a:pPr>
              <a:t>24</a:t>
            </a:fld>
            <a:endParaRPr lang="en-US" dirty="0">
              <a:solidFill>
                <a:prstClr val="white"/>
              </a:solidFill>
            </a:endParaRPr>
          </a:p>
        </p:txBody>
      </p:sp>
      <p:pic>
        <p:nvPicPr>
          <p:cNvPr id="7" name="Picture 6" descr="A picture containing person, indoor&#10;&#10;Description automatically generated">
            <a:extLst>
              <a:ext uri="{FF2B5EF4-FFF2-40B4-BE49-F238E27FC236}">
                <a16:creationId xmlns="" xmlns:a16="http://schemas.microsoft.com/office/drawing/2014/main" id="{C9E64FB8-689A-412C-879F-0A8DA9FD8B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789708" y="606458"/>
            <a:ext cx="3811506" cy="3812369"/>
          </a:xfrm>
          <a:prstGeom prst="rect">
            <a:avLst/>
          </a:prstGeom>
          <a:ln>
            <a:noFill/>
          </a:ln>
          <a:effectLst>
            <a:softEdge rad="112500"/>
          </a:effectLst>
        </p:spPr>
      </p:pic>
      <p:pic>
        <p:nvPicPr>
          <p:cNvPr id="5" name="Picture 2" descr="Image result for north american rescue">
            <a:extLst>
              <a:ext uri="{FF2B5EF4-FFF2-40B4-BE49-F238E27FC236}">
                <a16:creationId xmlns="" xmlns:a16="http://schemas.microsoft.com/office/drawing/2014/main" id="{E635CB90-C70E-4C4C-8C93-1B98B2856A2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79377" y="4249282"/>
            <a:ext cx="857507" cy="8227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736F19D3-203A-4864-AEB2-BEC2ABE41763}"/>
              </a:ext>
            </a:extLst>
          </p:cNvPr>
          <p:cNvSpPr txBox="1"/>
          <p:nvPr/>
        </p:nvSpPr>
        <p:spPr>
          <a:xfrm>
            <a:off x="2774864" y="4738214"/>
            <a:ext cx="3653564" cy="230832"/>
          </a:xfrm>
          <a:prstGeom prst="rect">
            <a:avLst/>
          </a:prstGeom>
          <a:noFill/>
        </p:spPr>
        <p:txBody>
          <a:bodyPr wrap="none" rtlCol="0">
            <a:spAutoFit/>
          </a:bodyPr>
          <a:lstStyle/>
          <a:p>
            <a:r>
              <a:rPr lang="en-US" sz="900" b="1" dirty="0">
                <a:solidFill>
                  <a:schemeClr val="bg1">
                    <a:lumMod val="85000"/>
                  </a:schemeClr>
                </a:solidFill>
              </a:rPr>
              <a:t>*this slide depicts a RIGHT-HANDED operator on patient’s RIGHT SIDE</a:t>
            </a:r>
          </a:p>
        </p:txBody>
      </p:sp>
      <p:sp>
        <p:nvSpPr>
          <p:cNvPr id="10" name="TextBox 9">
            <a:extLst>
              <a:ext uri="{FF2B5EF4-FFF2-40B4-BE49-F238E27FC236}">
                <a16:creationId xmlns="" xmlns:a16="http://schemas.microsoft.com/office/drawing/2014/main" id="{3F9E7004-766C-431F-A150-9B36FA14F775}"/>
              </a:ext>
            </a:extLst>
          </p:cNvPr>
          <p:cNvSpPr txBox="1"/>
          <p:nvPr/>
        </p:nvSpPr>
        <p:spPr>
          <a:xfrm>
            <a:off x="707116" y="4391965"/>
            <a:ext cx="6974089" cy="461665"/>
          </a:xfrm>
          <a:prstGeom prst="rect">
            <a:avLst/>
          </a:prstGeom>
          <a:noFill/>
        </p:spPr>
        <p:txBody>
          <a:bodyPr wrap="none" rtlCol="0">
            <a:spAutoFit/>
          </a:bodyPr>
          <a:lstStyle/>
          <a:p>
            <a:r>
              <a:rPr lang="en-US" sz="2400" dirty="0"/>
              <a:t>STEP 6. Insert bougie</a:t>
            </a:r>
            <a:r>
              <a:rPr lang="en-US" sz="2400" dirty="0">
                <a:solidFill>
                  <a:schemeClr val="bg1">
                    <a:lumMod val="65000"/>
                  </a:schemeClr>
                </a:solidFill>
              </a:rPr>
              <a:t> through cricothyroid membrane</a:t>
            </a:r>
            <a:endParaRPr lang="en-US" sz="2400" dirty="0"/>
          </a:p>
        </p:txBody>
      </p:sp>
      <p:pic>
        <p:nvPicPr>
          <p:cNvPr id="6" name="Picture 5" descr="A picture containing person, indoor&#10;&#10;Description automatically generated">
            <a:extLst>
              <a:ext uri="{FF2B5EF4-FFF2-40B4-BE49-F238E27FC236}">
                <a16:creationId xmlns="" xmlns:a16="http://schemas.microsoft.com/office/drawing/2014/main" id="{A6E47DB8-CF54-445B-BB70-37BD534D1B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630" y="2449726"/>
            <a:ext cx="1190381" cy="16074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 xmlns:a16="http://schemas.microsoft.com/office/drawing/2014/main" id="{2A009043-0CF8-460F-97F9-24F7A04E95FC}"/>
              </a:ext>
            </a:extLst>
          </p:cNvPr>
          <p:cNvSpPr txBox="1"/>
          <p:nvPr/>
        </p:nvSpPr>
        <p:spPr>
          <a:xfrm>
            <a:off x="169483" y="3874267"/>
            <a:ext cx="1708673" cy="469359"/>
          </a:xfrm>
          <a:prstGeom prst="rect">
            <a:avLst/>
          </a:prstGeom>
          <a:solidFill>
            <a:schemeClr val="bg1"/>
          </a:solidFill>
          <a:ln>
            <a:solidFill>
              <a:schemeClr val="tx1"/>
            </a:solidFill>
          </a:ln>
        </p:spPr>
        <p:txBody>
          <a:bodyPr wrap="none" rtlCol="0">
            <a:spAutoFit/>
          </a:bodyPr>
          <a:lstStyle/>
          <a:p>
            <a:pPr algn="ctr"/>
            <a:r>
              <a:rPr lang="en-US" sz="1400" dirty="0"/>
              <a:t>use of tracheal hook </a:t>
            </a:r>
          </a:p>
          <a:p>
            <a:pPr algn="ctr"/>
            <a:r>
              <a:rPr lang="en-US" sz="1050" i="1" dirty="0"/>
              <a:t>associated with STEP 5a</a:t>
            </a:r>
            <a:endParaRPr lang="en-US" sz="1100" i="1" dirty="0"/>
          </a:p>
        </p:txBody>
      </p:sp>
      <p:sp>
        <p:nvSpPr>
          <p:cNvPr id="12" name="TextBox 11">
            <a:extLst>
              <a:ext uri="{FF2B5EF4-FFF2-40B4-BE49-F238E27FC236}">
                <a16:creationId xmlns="" xmlns:a16="http://schemas.microsoft.com/office/drawing/2014/main" id="{A06CD611-0CEF-4977-A053-3A30FD17B8C4}"/>
              </a:ext>
            </a:extLst>
          </p:cNvPr>
          <p:cNvSpPr txBox="1"/>
          <p:nvPr/>
        </p:nvSpPr>
        <p:spPr>
          <a:xfrm>
            <a:off x="928695" y="719006"/>
            <a:ext cx="1677575" cy="276999"/>
          </a:xfrm>
          <a:prstGeom prst="rect">
            <a:avLst/>
          </a:prstGeom>
          <a:noFill/>
        </p:spPr>
        <p:txBody>
          <a:bodyPr wrap="none" rtlCol="0">
            <a:spAutoFit/>
          </a:bodyPr>
          <a:lstStyle/>
          <a:p>
            <a:r>
              <a:rPr lang="en-US" sz="1200" i="1" dirty="0">
                <a:solidFill>
                  <a:schemeClr val="bg1"/>
                </a:solidFill>
                <a:effectLst>
                  <a:outerShdw blurRad="38100" dist="38100" dir="2700000" algn="tl">
                    <a:srgbClr val="000000">
                      <a:alpha val="43137"/>
                    </a:srgbClr>
                  </a:outerShdw>
                </a:effectLst>
              </a:rPr>
              <a:t>associated with STEP 5b</a:t>
            </a:r>
          </a:p>
        </p:txBody>
      </p: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4044" y="4244877"/>
            <a:ext cx="822960" cy="815677"/>
          </a:xfrm>
          <a:prstGeom prst="rect">
            <a:avLst/>
          </a:prstGeom>
        </p:spPr>
      </p:pic>
      <p:sp>
        <p:nvSpPr>
          <p:cNvPr id="14" name="Rectangle 13">
            <a:extLst>
              <a:ext uri="{FF2B5EF4-FFF2-40B4-BE49-F238E27FC236}">
                <a16:creationId xmlns="" xmlns:a16="http://schemas.microsoft.com/office/drawing/2014/main" id="{02C7F608-EE6E-4176-A8F9-94E57FF9BE3A}"/>
              </a:ext>
            </a:extLst>
          </p:cNvPr>
          <p:cNvSpPr/>
          <p:nvPr/>
        </p:nvSpPr>
        <p:spPr>
          <a:xfrm>
            <a:off x="436399" y="137489"/>
            <a:ext cx="384821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Objective 6: insertion steps</a:t>
            </a:r>
            <a:endParaRPr kumimoji="0" lang="en-US" sz="2000"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pic>
        <p:nvPicPr>
          <p:cNvPr id="15" name="Picture 14">
            <a:extLst>
              <a:ext uri="{FF2B5EF4-FFF2-40B4-BE49-F238E27FC236}">
                <a16:creationId xmlns="" xmlns:a16="http://schemas.microsoft.com/office/drawing/2014/main" id="{C4D52200-4051-4B7D-BBBF-8A899EB8B47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62293" y="606890"/>
            <a:ext cx="3392430" cy="3714742"/>
          </a:xfrm>
          <a:prstGeom prst="rect">
            <a:avLst/>
          </a:prstGeom>
          <a:ln>
            <a:noFill/>
          </a:ln>
          <a:effectLst>
            <a:softEdge rad="112500"/>
          </a:effectLst>
        </p:spPr>
      </p:pic>
    </p:spTree>
    <p:extLst>
      <p:ext uri="{BB962C8B-B14F-4D97-AF65-F5344CB8AC3E}">
        <p14:creationId xmlns:p14="http://schemas.microsoft.com/office/powerpoint/2010/main" val="280541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3378EEA-BE37-4E98-A515-1BD469056237}"/>
              </a:ext>
            </a:extLst>
          </p:cNvPr>
          <p:cNvSpPr>
            <a:spLocks noGrp="1"/>
          </p:cNvSpPr>
          <p:nvPr>
            <p:ph type="sldNum" sz="quarter" idx="4"/>
          </p:nvPr>
        </p:nvSpPr>
        <p:spPr>
          <a:xfrm>
            <a:off x="8450258" y="4471359"/>
            <a:ext cx="296876" cy="325640"/>
          </a:xfrm>
        </p:spPr>
        <p:txBody>
          <a:bodyPr/>
          <a:lstStyle/>
          <a:p>
            <a:pPr marL="0" marR="0" lvl="0" indent="0" algn="ctr" defTabSz="342883" rtl="0" eaLnBrk="1" fontAlgn="auto" latinLnBrk="0" hangingPunct="1">
              <a:lnSpc>
                <a:spcPct val="100000"/>
              </a:lnSpc>
              <a:spcBef>
                <a:spcPts val="0"/>
              </a:spcBef>
              <a:spcAft>
                <a:spcPts val="0"/>
              </a:spcAft>
              <a:buClrTx/>
              <a:buSzTx/>
              <a:buFontTx/>
              <a:buNone/>
              <a:tabLst/>
              <a:defRPr/>
            </a:pPr>
            <a:fld id="{2FED3E49-FDCD-5D46-88C6-CE1FDFB21B04}" type="slidenum">
              <a:rPr kumimoji="0" lang="en-US" sz="751"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342883" rtl="0" eaLnBrk="1" fontAlgn="auto" latinLnBrk="0" hangingPunct="1">
                <a:lnSpc>
                  <a:spcPct val="100000"/>
                </a:lnSpc>
                <a:spcBef>
                  <a:spcPts val="0"/>
                </a:spcBef>
                <a:spcAft>
                  <a:spcPts val="0"/>
                </a:spcAft>
                <a:buClrTx/>
                <a:buSzTx/>
                <a:buFontTx/>
                <a:buNone/>
                <a:tabLst/>
                <a:defRPr/>
              </a:pPr>
              <a:t>25</a:t>
            </a:fld>
            <a:endParaRPr kumimoji="0" lang="en-US" sz="7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4D45FB3B-1DC9-4511-9258-D81DCEBBA0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62293" y="569107"/>
            <a:ext cx="3392430" cy="3714742"/>
          </a:xfrm>
          <a:prstGeom prst="rect">
            <a:avLst/>
          </a:prstGeom>
          <a:ln>
            <a:noFill/>
          </a:ln>
          <a:effectLst>
            <a:softEdge rad="112500"/>
          </a:effectLst>
        </p:spPr>
      </p:pic>
      <p:pic>
        <p:nvPicPr>
          <p:cNvPr id="8" name="Picture 7" descr="A person eating a banana&#10;&#10;Description automatically generated">
            <a:extLst>
              <a:ext uri="{FF2B5EF4-FFF2-40B4-BE49-F238E27FC236}">
                <a16:creationId xmlns="" xmlns:a16="http://schemas.microsoft.com/office/drawing/2014/main" id="{D5AF0882-073C-48CD-88A8-7B993D3049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377102" y="551756"/>
            <a:ext cx="4331777" cy="3507428"/>
          </a:xfrm>
          <a:prstGeom prst="rect">
            <a:avLst/>
          </a:prstGeom>
          <a:ln>
            <a:noFill/>
          </a:ln>
          <a:effectLst>
            <a:softEdge rad="112500"/>
          </a:effectLst>
        </p:spPr>
      </p:pic>
      <p:pic>
        <p:nvPicPr>
          <p:cNvPr id="10" name="Picture 2" descr="Image result for north american rescue">
            <a:extLst>
              <a:ext uri="{FF2B5EF4-FFF2-40B4-BE49-F238E27FC236}">
                <a16:creationId xmlns="" xmlns:a16="http://schemas.microsoft.com/office/drawing/2014/main" id="{6A9ED155-0131-46F1-A23A-418F5E2D753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497216" y="4211274"/>
            <a:ext cx="857507" cy="8227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D29B3A26-A0B1-41A2-9833-4C359596E5E5}"/>
              </a:ext>
            </a:extLst>
          </p:cNvPr>
          <p:cNvSpPr txBox="1"/>
          <p:nvPr/>
        </p:nvSpPr>
        <p:spPr>
          <a:xfrm>
            <a:off x="2802717" y="4773296"/>
            <a:ext cx="3653564" cy="230832"/>
          </a:xfrm>
          <a:prstGeom prst="rect">
            <a:avLst/>
          </a:prstGeom>
          <a:noFill/>
        </p:spPr>
        <p:txBody>
          <a:bodyPr wrap="none" rtlCol="0">
            <a:spAutoFit/>
          </a:bodyPr>
          <a:lstStyle/>
          <a:p>
            <a:r>
              <a:rPr lang="en-US" sz="900" b="1" dirty="0">
                <a:solidFill>
                  <a:schemeClr val="bg1">
                    <a:lumMod val="85000"/>
                  </a:schemeClr>
                </a:solidFill>
              </a:rPr>
              <a:t>*this slide depicts a RIGHT-HANDED operator on patient’s RIGHT SIDE</a:t>
            </a:r>
          </a:p>
        </p:txBody>
      </p:sp>
      <p:sp>
        <p:nvSpPr>
          <p:cNvPr id="12" name="TextBox 11">
            <a:extLst>
              <a:ext uri="{FF2B5EF4-FFF2-40B4-BE49-F238E27FC236}">
                <a16:creationId xmlns="" xmlns:a16="http://schemas.microsoft.com/office/drawing/2014/main" id="{7F7AE7CF-0F0F-4B5C-9790-D734320E993D}"/>
              </a:ext>
            </a:extLst>
          </p:cNvPr>
          <p:cNvSpPr txBox="1"/>
          <p:nvPr/>
        </p:nvSpPr>
        <p:spPr>
          <a:xfrm>
            <a:off x="1657532" y="4391814"/>
            <a:ext cx="5943935" cy="461665"/>
          </a:xfrm>
          <a:prstGeom prst="rect">
            <a:avLst/>
          </a:prstGeom>
          <a:noFill/>
        </p:spPr>
        <p:txBody>
          <a:bodyPr wrap="none" rtlCol="0">
            <a:spAutoFit/>
          </a:bodyPr>
          <a:lstStyle/>
          <a:p>
            <a:r>
              <a:rPr lang="en-US" sz="2400" dirty="0"/>
              <a:t>STEP 6. Insert bougie </a:t>
            </a:r>
            <a:r>
              <a:rPr lang="en-US" sz="2400" dirty="0">
                <a:solidFill>
                  <a:schemeClr val="bg1">
                    <a:lumMod val="50000"/>
                  </a:schemeClr>
                </a:solidFill>
              </a:rPr>
              <a:t>with</a:t>
            </a:r>
            <a:r>
              <a:rPr lang="en-US" sz="2400" dirty="0"/>
              <a:t> </a:t>
            </a:r>
            <a:r>
              <a:rPr lang="en-US" sz="2400" dirty="0">
                <a:solidFill>
                  <a:schemeClr val="bg1">
                    <a:lumMod val="50000"/>
                  </a:schemeClr>
                </a:solidFill>
              </a:rPr>
              <a:t>tactile confirmation</a:t>
            </a:r>
          </a:p>
        </p:txBody>
      </p: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4044" y="4244877"/>
            <a:ext cx="822960" cy="815677"/>
          </a:xfrm>
          <a:prstGeom prst="rect">
            <a:avLst/>
          </a:prstGeom>
        </p:spPr>
      </p:pic>
      <p:sp>
        <p:nvSpPr>
          <p:cNvPr id="14" name="Rectangle 13">
            <a:extLst>
              <a:ext uri="{FF2B5EF4-FFF2-40B4-BE49-F238E27FC236}">
                <a16:creationId xmlns="" xmlns:a16="http://schemas.microsoft.com/office/drawing/2014/main" id="{02C7F608-EE6E-4176-A8F9-94E57FF9BE3A}"/>
              </a:ext>
            </a:extLst>
          </p:cNvPr>
          <p:cNvSpPr/>
          <p:nvPr/>
        </p:nvSpPr>
        <p:spPr>
          <a:xfrm>
            <a:off x="5295783" y="61032"/>
            <a:ext cx="384821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Objective 6: insertion steps</a:t>
            </a:r>
            <a:endParaRPr kumimoji="0" lang="en-US" sz="2000"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069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3378EEA-BE37-4E98-A515-1BD469056237}"/>
              </a:ext>
            </a:extLst>
          </p:cNvPr>
          <p:cNvSpPr>
            <a:spLocks noGrp="1"/>
          </p:cNvSpPr>
          <p:nvPr>
            <p:ph type="sldNum" sz="quarter" idx="4"/>
          </p:nvPr>
        </p:nvSpPr>
        <p:spPr/>
        <p:txBody>
          <a:bodyPr/>
          <a:lstStyle/>
          <a:p>
            <a:pPr defTabSz="342883">
              <a:defRPr/>
            </a:pPr>
            <a:fld id="{2FED3E49-FDCD-5D46-88C6-CE1FDFB21B04}" type="slidenum">
              <a:rPr lang="en-US" smtClean="0">
                <a:solidFill>
                  <a:prstClr val="white"/>
                </a:solidFill>
              </a:rPr>
              <a:pPr defTabSz="342883">
                <a:defRPr/>
              </a:pPr>
              <a:t>26</a:t>
            </a:fld>
            <a:endParaRPr lang="en-US" dirty="0">
              <a:solidFill>
                <a:prstClr val="white"/>
              </a:solidFill>
            </a:endParaRPr>
          </a:p>
        </p:txBody>
      </p:sp>
      <p:pic>
        <p:nvPicPr>
          <p:cNvPr id="5" name="Picture 2" descr="Image result for north american rescue">
            <a:extLst>
              <a:ext uri="{FF2B5EF4-FFF2-40B4-BE49-F238E27FC236}">
                <a16:creationId xmlns="" xmlns:a16="http://schemas.microsoft.com/office/drawing/2014/main" id="{E635CB90-C70E-4C4C-8C93-1B98B2856A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97216" y="4235522"/>
            <a:ext cx="857507" cy="8227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4033F531-6723-457F-8F26-C260C30043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99524" y="760998"/>
            <a:ext cx="3987886" cy="2988681"/>
          </a:xfrm>
          <a:prstGeom prst="rect">
            <a:avLst/>
          </a:prstGeom>
          <a:ln>
            <a:noFill/>
          </a:ln>
          <a:effectLst>
            <a:softEdge rad="112500"/>
          </a:effectLst>
        </p:spPr>
      </p:pic>
      <p:pic>
        <p:nvPicPr>
          <p:cNvPr id="6" name="Picture 5" descr="A close up of a hand&#10;&#10;Description automatically generated">
            <a:extLst>
              <a:ext uri="{FF2B5EF4-FFF2-40B4-BE49-F238E27FC236}">
                <a16:creationId xmlns="" xmlns:a16="http://schemas.microsoft.com/office/drawing/2014/main" id="{5CB05E33-4DAD-4284-AA73-FC32703237D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982325" y="497695"/>
            <a:ext cx="3883474" cy="3744140"/>
          </a:xfrm>
          <a:prstGeom prst="rect">
            <a:avLst/>
          </a:prstGeom>
          <a:ln>
            <a:noFill/>
          </a:ln>
          <a:effectLst>
            <a:softEdge rad="112500"/>
          </a:effectLst>
        </p:spPr>
      </p:pic>
      <p:sp>
        <p:nvSpPr>
          <p:cNvPr id="7" name="TextBox 6">
            <a:extLst>
              <a:ext uri="{FF2B5EF4-FFF2-40B4-BE49-F238E27FC236}">
                <a16:creationId xmlns="" xmlns:a16="http://schemas.microsoft.com/office/drawing/2014/main" id="{64856534-9076-42E2-AA12-AFFB185E6B5B}"/>
              </a:ext>
            </a:extLst>
          </p:cNvPr>
          <p:cNvSpPr txBox="1"/>
          <p:nvPr/>
        </p:nvSpPr>
        <p:spPr>
          <a:xfrm>
            <a:off x="3034268" y="4778650"/>
            <a:ext cx="3523722" cy="230832"/>
          </a:xfrm>
          <a:prstGeom prst="rect">
            <a:avLst/>
          </a:prstGeom>
          <a:noFill/>
        </p:spPr>
        <p:txBody>
          <a:bodyPr wrap="none" rtlCol="0">
            <a:spAutoFit/>
          </a:bodyPr>
          <a:lstStyle/>
          <a:p>
            <a:r>
              <a:rPr lang="en-US" sz="900" b="1" dirty="0">
                <a:solidFill>
                  <a:schemeClr val="bg1">
                    <a:lumMod val="85000"/>
                  </a:schemeClr>
                </a:solidFill>
              </a:rPr>
              <a:t>*this slide depicts a RIGHT-HANDED operator on patient’s RIGHT SIDE</a:t>
            </a:r>
          </a:p>
        </p:txBody>
      </p:sp>
      <p:sp>
        <p:nvSpPr>
          <p:cNvPr id="8" name="TextBox 7">
            <a:extLst>
              <a:ext uri="{FF2B5EF4-FFF2-40B4-BE49-F238E27FC236}">
                <a16:creationId xmlns="" xmlns:a16="http://schemas.microsoft.com/office/drawing/2014/main" id="{E87F1DDD-DE09-4618-9347-1687B07B95DA}"/>
              </a:ext>
            </a:extLst>
          </p:cNvPr>
          <p:cNvSpPr txBox="1"/>
          <p:nvPr/>
        </p:nvSpPr>
        <p:spPr>
          <a:xfrm>
            <a:off x="2516499" y="4382502"/>
            <a:ext cx="4559261" cy="461665"/>
          </a:xfrm>
          <a:prstGeom prst="rect">
            <a:avLst/>
          </a:prstGeom>
          <a:noFill/>
        </p:spPr>
        <p:txBody>
          <a:bodyPr wrap="none" rtlCol="0">
            <a:spAutoFit/>
          </a:bodyPr>
          <a:lstStyle/>
          <a:p>
            <a:r>
              <a:rPr lang="en-US" sz="2400" dirty="0"/>
              <a:t>STEP 7. Advance tube &amp; inflate cuff</a:t>
            </a: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4044" y="4244877"/>
            <a:ext cx="822960" cy="815677"/>
          </a:xfrm>
          <a:prstGeom prst="rect">
            <a:avLst/>
          </a:prstGeom>
        </p:spPr>
      </p:pic>
      <p:sp>
        <p:nvSpPr>
          <p:cNvPr id="11" name="Rectangle 10">
            <a:extLst>
              <a:ext uri="{FF2B5EF4-FFF2-40B4-BE49-F238E27FC236}">
                <a16:creationId xmlns="" xmlns:a16="http://schemas.microsoft.com/office/drawing/2014/main" id="{02C7F608-EE6E-4176-A8F9-94E57FF9BE3A}"/>
              </a:ext>
            </a:extLst>
          </p:cNvPr>
          <p:cNvSpPr/>
          <p:nvPr/>
        </p:nvSpPr>
        <p:spPr>
          <a:xfrm>
            <a:off x="5295783" y="61032"/>
            <a:ext cx="315447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Objective 6:  insertion steps</a:t>
            </a:r>
            <a:endParaRPr kumimoji="0" lang="en-US" sz="2000"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605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845F1EC8-C6F1-44F9-977F-F3394E1378EF}"/>
              </a:ext>
            </a:extLst>
          </p:cNvPr>
          <p:cNvSpPr>
            <a:spLocks noGrp="1"/>
          </p:cNvSpPr>
          <p:nvPr>
            <p:ph type="sldNum" sz="quarter" idx="4"/>
          </p:nvPr>
        </p:nvSpPr>
        <p:spPr/>
        <p:txBody>
          <a:bodyPr/>
          <a:lstStyle/>
          <a:p>
            <a:pPr defTabSz="342883">
              <a:defRPr/>
            </a:pPr>
            <a:fld id="{2FED3E49-FDCD-5D46-88C6-CE1FDFB21B04}" type="slidenum">
              <a:rPr lang="en-US" smtClean="0">
                <a:solidFill>
                  <a:prstClr val="white"/>
                </a:solidFill>
              </a:rPr>
              <a:pPr defTabSz="342883">
                <a:defRPr/>
              </a:pPr>
              <a:t>27</a:t>
            </a:fld>
            <a:endParaRPr lang="en-US" dirty="0">
              <a:solidFill>
                <a:prstClr val="white"/>
              </a:solidFill>
            </a:endParaRPr>
          </a:p>
        </p:txBody>
      </p:sp>
      <p:pic>
        <p:nvPicPr>
          <p:cNvPr id="6" name="Picture 5">
            <a:extLst>
              <a:ext uri="{FF2B5EF4-FFF2-40B4-BE49-F238E27FC236}">
                <a16:creationId xmlns="" xmlns:a16="http://schemas.microsoft.com/office/drawing/2014/main" id="{941FE841-F5C6-4814-8345-E1195790F1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8677" y="826095"/>
            <a:ext cx="3458854" cy="2751170"/>
          </a:xfrm>
          <a:prstGeom prst="rect">
            <a:avLst/>
          </a:prstGeom>
          <a:ln>
            <a:noFill/>
          </a:ln>
          <a:effectLst>
            <a:softEdge rad="112500"/>
          </a:effectLst>
        </p:spPr>
      </p:pic>
      <p:pic>
        <p:nvPicPr>
          <p:cNvPr id="7" name="Picture 6" descr="A picture containing text, map&#10;&#10;Description automatically generated">
            <a:extLst>
              <a:ext uri="{FF2B5EF4-FFF2-40B4-BE49-F238E27FC236}">
                <a16:creationId xmlns="" xmlns:a16="http://schemas.microsoft.com/office/drawing/2014/main" id="{F6D32B41-DA9F-4D7D-AB75-F1311776CC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1070" y="1042832"/>
            <a:ext cx="3957627" cy="2405019"/>
          </a:xfrm>
          <a:prstGeom prst="rect">
            <a:avLst/>
          </a:prstGeom>
        </p:spPr>
      </p:pic>
      <p:sp>
        <p:nvSpPr>
          <p:cNvPr id="9" name="Rectangle 8">
            <a:extLst>
              <a:ext uri="{FF2B5EF4-FFF2-40B4-BE49-F238E27FC236}">
                <a16:creationId xmlns="" xmlns:a16="http://schemas.microsoft.com/office/drawing/2014/main" id="{32F81B25-E490-413D-8B0F-999EBE38ED53}"/>
              </a:ext>
            </a:extLst>
          </p:cNvPr>
          <p:cNvSpPr/>
          <p:nvPr/>
        </p:nvSpPr>
        <p:spPr>
          <a:xfrm>
            <a:off x="1437968" y="3857615"/>
            <a:ext cx="6406204" cy="707886"/>
          </a:xfrm>
          <a:prstGeom prst="rect">
            <a:avLst/>
          </a:prstGeom>
        </p:spPr>
        <p:txBody>
          <a:bodyPr wrap="square">
            <a:spAutoFit/>
          </a:bodyPr>
          <a:lstStyle/>
          <a:p>
            <a:pPr algn="ctr"/>
            <a:r>
              <a:rPr lang="en-US" sz="2000" i="1" dirty="0">
                <a:solidFill>
                  <a:schemeClr val="bg1">
                    <a:lumMod val="65000"/>
                  </a:schemeClr>
                </a:solidFill>
              </a:rPr>
              <a:t>Optional maneuver – after advancing tube, </a:t>
            </a:r>
          </a:p>
          <a:p>
            <a:pPr algn="ctr"/>
            <a:r>
              <a:rPr lang="en-US" sz="2000" i="1" dirty="0">
                <a:solidFill>
                  <a:schemeClr val="bg1">
                    <a:lumMod val="65000"/>
                  </a:schemeClr>
                </a:solidFill>
              </a:rPr>
              <a:t>immediately remove bougie, ventilate and inflate cuff </a:t>
            </a:r>
          </a:p>
        </p:txBody>
      </p:sp>
      <p:sp>
        <p:nvSpPr>
          <p:cNvPr id="11" name="Rectangle 10">
            <a:extLst>
              <a:ext uri="{FF2B5EF4-FFF2-40B4-BE49-F238E27FC236}">
                <a16:creationId xmlns="" xmlns:a16="http://schemas.microsoft.com/office/drawing/2014/main" id="{130DC459-CF74-42F8-83CF-6A77346D3996}"/>
              </a:ext>
            </a:extLst>
          </p:cNvPr>
          <p:cNvSpPr/>
          <p:nvPr/>
        </p:nvSpPr>
        <p:spPr>
          <a:xfrm>
            <a:off x="436400" y="137489"/>
            <a:ext cx="302947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Objective 6: insertion steps</a:t>
            </a:r>
            <a:endParaRPr kumimoji="0" lang="en-US" sz="2000"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pic>
        <p:nvPicPr>
          <p:cNvPr id="12" name="Picture 11">
            <a:extLst>
              <a:ext uri="{FF2B5EF4-FFF2-40B4-BE49-F238E27FC236}">
                <a16:creationId xmlns="" xmlns:a16="http://schemas.microsoft.com/office/drawing/2014/main" id="{60363091-E253-4F84-91B9-29A784CC07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4044" y="4244877"/>
            <a:ext cx="822960" cy="815677"/>
          </a:xfrm>
          <a:prstGeom prst="rect">
            <a:avLst/>
          </a:prstGeom>
        </p:spPr>
      </p:pic>
      <p:sp>
        <p:nvSpPr>
          <p:cNvPr id="2" name="Arrow: Up-Down 1">
            <a:extLst>
              <a:ext uri="{FF2B5EF4-FFF2-40B4-BE49-F238E27FC236}">
                <a16:creationId xmlns="" xmlns:a16="http://schemas.microsoft.com/office/drawing/2014/main" id="{CE09F6B3-5703-47F8-904B-FAE5555F2E2D}"/>
              </a:ext>
            </a:extLst>
          </p:cNvPr>
          <p:cNvSpPr/>
          <p:nvPr/>
        </p:nvSpPr>
        <p:spPr>
          <a:xfrm rot="542777">
            <a:off x="6455581" y="1589463"/>
            <a:ext cx="110447" cy="330201"/>
          </a:xfrm>
          <a:prstGeom prst="upDownArrow">
            <a:avLst/>
          </a:prstGeom>
          <a:solidFill>
            <a:srgbClr val="0099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Down 9">
            <a:extLst>
              <a:ext uri="{FF2B5EF4-FFF2-40B4-BE49-F238E27FC236}">
                <a16:creationId xmlns="" xmlns:a16="http://schemas.microsoft.com/office/drawing/2014/main" id="{94270B97-D4A9-4669-A2C6-4430B40ECAF7}"/>
              </a:ext>
            </a:extLst>
          </p:cNvPr>
          <p:cNvSpPr/>
          <p:nvPr/>
        </p:nvSpPr>
        <p:spPr>
          <a:xfrm rot="6544913">
            <a:off x="7134978" y="2408890"/>
            <a:ext cx="104808" cy="325719"/>
          </a:xfrm>
          <a:prstGeom prst="upDownArrow">
            <a:avLst/>
          </a:prstGeom>
          <a:solidFill>
            <a:srgbClr val="0099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579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3378EEA-BE37-4E98-A515-1BD469056237}"/>
              </a:ext>
            </a:extLst>
          </p:cNvPr>
          <p:cNvSpPr>
            <a:spLocks noGrp="1"/>
          </p:cNvSpPr>
          <p:nvPr>
            <p:ph type="sldNum" sz="quarter" idx="4"/>
          </p:nvPr>
        </p:nvSpPr>
        <p:spPr/>
        <p:txBody>
          <a:bodyPr/>
          <a:lstStyle/>
          <a:p>
            <a:pPr defTabSz="342883">
              <a:defRPr/>
            </a:pPr>
            <a:fld id="{2FED3E49-FDCD-5D46-88C6-CE1FDFB21B04}" type="slidenum">
              <a:rPr lang="en-US" smtClean="0">
                <a:solidFill>
                  <a:prstClr val="white"/>
                </a:solidFill>
              </a:rPr>
              <a:pPr defTabSz="342883">
                <a:defRPr/>
              </a:pPr>
              <a:t>28</a:t>
            </a:fld>
            <a:endParaRPr lang="en-US" dirty="0">
              <a:solidFill>
                <a:prstClr val="white"/>
              </a:solidFill>
            </a:endParaRPr>
          </a:p>
        </p:txBody>
      </p:sp>
      <p:pic>
        <p:nvPicPr>
          <p:cNvPr id="3" name="Picture 2">
            <a:extLst>
              <a:ext uri="{FF2B5EF4-FFF2-40B4-BE49-F238E27FC236}">
                <a16:creationId xmlns="" xmlns:a16="http://schemas.microsoft.com/office/drawing/2014/main" id="{356E52AD-7DFA-46F3-ACE3-AE1234742E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27573" y="619125"/>
            <a:ext cx="3860782" cy="3616397"/>
          </a:xfrm>
          <a:prstGeom prst="rect">
            <a:avLst/>
          </a:prstGeom>
        </p:spPr>
      </p:pic>
      <p:pic>
        <p:nvPicPr>
          <p:cNvPr id="6" name="Picture 5" descr="A picture containing person, indoor, holding&#10;&#10;Description automatically generated">
            <a:extLst>
              <a:ext uri="{FF2B5EF4-FFF2-40B4-BE49-F238E27FC236}">
                <a16:creationId xmlns="" xmlns:a16="http://schemas.microsoft.com/office/drawing/2014/main" id="{BE2A0918-413D-4322-93A7-8F1F040C4D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664491" y="633554"/>
            <a:ext cx="3869473" cy="3465620"/>
          </a:xfrm>
          <a:prstGeom prst="rect">
            <a:avLst/>
          </a:prstGeom>
          <a:ln>
            <a:noFill/>
          </a:ln>
          <a:effectLst>
            <a:softEdge rad="112500"/>
          </a:effectLst>
        </p:spPr>
      </p:pic>
      <p:pic>
        <p:nvPicPr>
          <p:cNvPr id="5" name="Picture 2" descr="Image result for north american rescue">
            <a:extLst>
              <a:ext uri="{FF2B5EF4-FFF2-40B4-BE49-F238E27FC236}">
                <a16:creationId xmlns="" xmlns:a16="http://schemas.microsoft.com/office/drawing/2014/main" id="{E635CB90-C70E-4C4C-8C93-1B98B2856A2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497216" y="4235522"/>
            <a:ext cx="857507" cy="8227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08F7AA53-65C2-4886-BA6D-4F36A128369D}"/>
              </a:ext>
            </a:extLst>
          </p:cNvPr>
          <p:cNvSpPr txBox="1"/>
          <p:nvPr/>
        </p:nvSpPr>
        <p:spPr>
          <a:xfrm>
            <a:off x="2810139" y="4722667"/>
            <a:ext cx="3523722" cy="230832"/>
          </a:xfrm>
          <a:prstGeom prst="rect">
            <a:avLst/>
          </a:prstGeom>
          <a:noFill/>
        </p:spPr>
        <p:txBody>
          <a:bodyPr wrap="none" rtlCol="0">
            <a:spAutoFit/>
          </a:bodyPr>
          <a:lstStyle/>
          <a:p>
            <a:r>
              <a:rPr lang="en-US" sz="900" b="1" dirty="0">
                <a:solidFill>
                  <a:schemeClr val="bg1">
                    <a:lumMod val="85000"/>
                  </a:schemeClr>
                </a:solidFill>
              </a:rPr>
              <a:t>*this slide depicts a RIGHT-HANDED operator on patient’s RIGHT SIDE</a:t>
            </a:r>
          </a:p>
        </p:txBody>
      </p:sp>
      <p:sp>
        <p:nvSpPr>
          <p:cNvPr id="10" name="TextBox 9">
            <a:extLst>
              <a:ext uri="{FF2B5EF4-FFF2-40B4-BE49-F238E27FC236}">
                <a16:creationId xmlns="" xmlns:a16="http://schemas.microsoft.com/office/drawing/2014/main" id="{91323914-C550-463F-B7C1-DB3D4AD61D9A}"/>
              </a:ext>
            </a:extLst>
          </p:cNvPr>
          <p:cNvSpPr txBox="1"/>
          <p:nvPr/>
        </p:nvSpPr>
        <p:spPr>
          <a:xfrm>
            <a:off x="3094035" y="4376418"/>
            <a:ext cx="3088666" cy="461665"/>
          </a:xfrm>
          <a:prstGeom prst="rect">
            <a:avLst/>
          </a:prstGeom>
          <a:noFill/>
        </p:spPr>
        <p:txBody>
          <a:bodyPr wrap="none" rtlCol="0">
            <a:spAutoFit/>
          </a:bodyPr>
          <a:lstStyle/>
          <a:p>
            <a:r>
              <a:rPr lang="en-US" sz="2400" dirty="0"/>
              <a:t>STEP 8. Remove bougie</a:t>
            </a: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4044" y="4244877"/>
            <a:ext cx="822960" cy="815677"/>
          </a:xfrm>
          <a:prstGeom prst="rect">
            <a:avLst/>
          </a:prstGeom>
        </p:spPr>
      </p:pic>
      <p:sp>
        <p:nvSpPr>
          <p:cNvPr id="12" name="Rectangle 11">
            <a:extLst>
              <a:ext uri="{FF2B5EF4-FFF2-40B4-BE49-F238E27FC236}">
                <a16:creationId xmlns="" xmlns:a16="http://schemas.microsoft.com/office/drawing/2014/main" id="{02C7F608-EE6E-4176-A8F9-94E57FF9BE3A}"/>
              </a:ext>
            </a:extLst>
          </p:cNvPr>
          <p:cNvSpPr/>
          <p:nvPr/>
        </p:nvSpPr>
        <p:spPr>
          <a:xfrm>
            <a:off x="5295783" y="61032"/>
            <a:ext cx="325465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Objective 6: insertion steps</a:t>
            </a:r>
            <a:endParaRPr kumimoji="0" lang="en-US" sz="2000"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165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3378EEA-BE37-4E98-A515-1BD469056237}"/>
              </a:ext>
            </a:extLst>
          </p:cNvPr>
          <p:cNvSpPr>
            <a:spLocks noGrp="1"/>
          </p:cNvSpPr>
          <p:nvPr>
            <p:ph type="sldNum" sz="quarter" idx="4"/>
          </p:nvPr>
        </p:nvSpPr>
        <p:spPr/>
        <p:txBody>
          <a:bodyPr/>
          <a:lstStyle/>
          <a:p>
            <a:pPr defTabSz="342883">
              <a:defRPr/>
            </a:pPr>
            <a:fld id="{2FED3E49-FDCD-5D46-88C6-CE1FDFB21B04}" type="slidenum">
              <a:rPr lang="en-US" smtClean="0">
                <a:solidFill>
                  <a:prstClr val="white"/>
                </a:solidFill>
              </a:rPr>
              <a:pPr defTabSz="342883">
                <a:defRPr/>
              </a:pPr>
              <a:t>29</a:t>
            </a:fld>
            <a:endParaRPr lang="en-US" dirty="0">
              <a:solidFill>
                <a:prstClr val="white"/>
              </a:solidFill>
            </a:endParaRPr>
          </a:p>
        </p:txBody>
      </p:sp>
      <p:pic>
        <p:nvPicPr>
          <p:cNvPr id="5" name="Picture 2" descr="Image result for north american rescue">
            <a:extLst>
              <a:ext uri="{FF2B5EF4-FFF2-40B4-BE49-F238E27FC236}">
                <a16:creationId xmlns="" xmlns:a16="http://schemas.microsoft.com/office/drawing/2014/main" id="{E635CB90-C70E-4C4C-8C93-1B98B2856A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24262" y="4235520"/>
            <a:ext cx="857507" cy="8227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54EA60C4-BD49-4308-9460-D930B5C0AD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61571" y="665102"/>
            <a:ext cx="3524572" cy="3448027"/>
          </a:xfrm>
          <a:prstGeom prst="rect">
            <a:avLst/>
          </a:prstGeom>
          <a:ln>
            <a:noFill/>
          </a:ln>
          <a:effectLst>
            <a:softEdge rad="112500"/>
          </a:effectLst>
        </p:spPr>
      </p:pic>
      <p:pic>
        <p:nvPicPr>
          <p:cNvPr id="3" name="Picture 2" descr="A picture containing man, person, wearing, indoor&#10;&#10;Description automatically generated">
            <a:extLst>
              <a:ext uri="{FF2B5EF4-FFF2-40B4-BE49-F238E27FC236}">
                <a16:creationId xmlns="" xmlns:a16="http://schemas.microsoft.com/office/drawing/2014/main" id="{4DF97320-CB1C-4B76-85F2-152931BD8A8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675021" y="513940"/>
            <a:ext cx="3895923" cy="3898034"/>
          </a:xfrm>
          <a:prstGeom prst="rect">
            <a:avLst/>
          </a:prstGeom>
          <a:ln>
            <a:noFill/>
          </a:ln>
          <a:effectLst>
            <a:softEdge rad="112500"/>
          </a:effectLst>
        </p:spPr>
      </p:pic>
      <p:sp>
        <p:nvSpPr>
          <p:cNvPr id="9" name="TextBox 8">
            <a:extLst>
              <a:ext uri="{FF2B5EF4-FFF2-40B4-BE49-F238E27FC236}">
                <a16:creationId xmlns="" xmlns:a16="http://schemas.microsoft.com/office/drawing/2014/main" id="{FA11EFF4-EEBD-40DC-9FA8-BAEE3F892BB5}"/>
              </a:ext>
            </a:extLst>
          </p:cNvPr>
          <p:cNvSpPr txBox="1"/>
          <p:nvPr/>
        </p:nvSpPr>
        <p:spPr>
          <a:xfrm>
            <a:off x="2552152" y="4416060"/>
            <a:ext cx="4347024" cy="461665"/>
          </a:xfrm>
          <a:prstGeom prst="rect">
            <a:avLst/>
          </a:prstGeom>
          <a:noFill/>
        </p:spPr>
        <p:txBody>
          <a:bodyPr wrap="none" rtlCol="0">
            <a:spAutoFit/>
          </a:bodyPr>
          <a:lstStyle/>
          <a:p>
            <a:r>
              <a:rPr lang="en-US" sz="2400" dirty="0"/>
              <a:t>STEP 9. Secure tube</a:t>
            </a:r>
            <a:r>
              <a:rPr lang="en-US" sz="2400" dirty="0">
                <a:solidFill>
                  <a:schemeClr val="bg1">
                    <a:lumMod val="50000"/>
                  </a:schemeClr>
                </a:solidFill>
              </a:rPr>
              <a:t> and ventilate</a:t>
            </a:r>
            <a:endParaRPr lang="en-US" sz="2400" dirty="0"/>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4044" y="4244877"/>
            <a:ext cx="822960" cy="815677"/>
          </a:xfrm>
          <a:prstGeom prst="rect">
            <a:avLst/>
          </a:prstGeom>
        </p:spPr>
      </p:pic>
      <p:sp>
        <p:nvSpPr>
          <p:cNvPr id="11" name="Rectangle 10">
            <a:extLst>
              <a:ext uri="{FF2B5EF4-FFF2-40B4-BE49-F238E27FC236}">
                <a16:creationId xmlns="" xmlns:a16="http://schemas.microsoft.com/office/drawing/2014/main" id="{02C7F608-EE6E-4176-A8F9-94E57FF9BE3A}"/>
              </a:ext>
            </a:extLst>
          </p:cNvPr>
          <p:cNvSpPr/>
          <p:nvPr/>
        </p:nvSpPr>
        <p:spPr>
          <a:xfrm>
            <a:off x="5295783" y="61032"/>
            <a:ext cx="315447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Objective 6: insertion steps</a:t>
            </a:r>
            <a:endParaRPr kumimoji="0" lang="en-US" sz="2000" b="0" i="1"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80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defTabSz="342891">
              <a:defRPr/>
            </a:pPr>
            <a:fld id="{2FED3E49-FDCD-5D46-88C6-CE1FDFB21B04}" type="slidenum">
              <a:rPr lang="en-US" smtClean="0">
                <a:solidFill>
                  <a:prstClr val="white"/>
                </a:solidFill>
              </a:rPr>
              <a:pPr defTabSz="342891">
                <a:defRPr/>
              </a:pPr>
              <a:t>3</a:t>
            </a:fld>
            <a:endParaRPr lang="en-US" dirty="0">
              <a:solidFill>
                <a:prstClr val="white"/>
              </a:solidFill>
            </a:endParaRPr>
          </a:p>
        </p:txBody>
      </p:sp>
      <p:sp>
        <p:nvSpPr>
          <p:cNvPr id="2" name="Text Placeholder 1"/>
          <p:cNvSpPr>
            <a:spLocks noGrp="1"/>
          </p:cNvSpPr>
          <p:nvPr>
            <p:ph type="body" sz="quarter" idx="12"/>
          </p:nvPr>
        </p:nvSpPr>
        <p:spPr>
          <a:xfrm>
            <a:off x="396868" y="729876"/>
            <a:ext cx="4809313" cy="3683748"/>
          </a:xfrm>
        </p:spPr>
        <p:txBody>
          <a:bodyPr/>
          <a:lstStyle/>
          <a:p>
            <a:r>
              <a:rPr lang="en-US" sz="2000" b="1" dirty="0"/>
              <a:t>Key Term:</a:t>
            </a:r>
            <a:r>
              <a:rPr lang="en-US" sz="2400" b="1" dirty="0"/>
              <a:t> </a:t>
            </a:r>
            <a:r>
              <a:rPr lang="en-US" dirty="0"/>
              <a:t>cricothyroidotomy </a:t>
            </a:r>
            <a:r>
              <a:rPr lang="en-US" sz="1600" dirty="0">
                <a:solidFill>
                  <a:schemeClr val="bg1">
                    <a:lumMod val="65000"/>
                  </a:schemeClr>
                </a:solidFill>
              </a:rPr>
              <a:t>(also referred to as cricothyrotomy, crike, or cric) </a:t>
            </a:r>
            <a:r>
              <a:rPr lang="en-US" dirty="0"/>
              <a:t>an incision made through the skin and cricothyroid membrane to establish a patent airway </a:t>
            </a:r>
            <a:endParaRPr lang="en-US" b="1" dirty="0">
              <a:solidFill>
                <a:srgbClr val="009900"/>
              </a:solidFill>
              <a:effectLst>
                <a:outerShdw blurRad="38100" dist="38100" dir="2700000" algn="tl">
                  <a:srgbClr val="000000">
                    <a:alpha val="43137"/>
                  </a:srgbClr>
                </a:outerShdw>
              </a:effectLst>
            </a:endParaRPr>
          </a:p>
          <a:p>
            <a:r>
              <a:rPr lang="en-US" sz="2000" b="1" dirty="0">
                <a:solidFill>
                  <a:srgbClr val="009900"/>
                </a:solidFill>
              </a:rPr>
              <a:t>Indication: </a:t>
            </a:r>
            <a:r>
              <a:rPr lang="en-US" dirty="0"/>
              <a:t>inability to ventilate or intubate by non-surgical methods</a:t>
            </a:r>
          </a:p>
          <a:p>
            <a:r>
              <a:rPr lang="en-US" sz="2000" b="1" dirty="0">
                <a:solidFill>
                  <a:srgbClr val="88191F"/>
                </a:solidFill>
              </a:rPr>
              <a:t>Contraindication:</a:t>
            </a:r>
            <a:r>
              <a:rPr lang="en-US" sz="2000" b="1" dirty="0">
                <a:solidFill>
                  <a:srgbClr val="C00000"/>
                </a:solidFill>
              </a:rPr>
              <a:t> </a:t>
            </a:r>
            <a:r>
              <a:rPr lang="en-US" dirty="0"/>
              <a:t>patient who can be ventilated by any means other than placement of a surgical airway</a:t>
            </a:r>
            <a:endParaRPr lang="en-US" b="1" dirty="0">
              <a:solidFill>
                <a:srgbClr val="C00000"/>
              </a:solidFill>
              <a:effectLst>
                <a:outerShdw blurRad="38100" dist="38100" dir="2700000" algn="tl">
                  <a:srgbClr val="000000">
                    <a:alpha val="43137"/>
                  </a:srgbClr>
                </a:outerShdw>
              </a:effectLst>
            </a:endParaRPr>
          </a:p>
          <a:p>
            <a:r>
              <a:rPr lang="en-US" sz="2000" b="1" dirty="0">
                <a:solidFill>
                  <a:srgbClr val="FF9900"/>
                </a:solidFill>
              </a:rPr>
              <a:t>Caution:</a:t>
            </a:r>
            <a:r>
              <a:rPr lang="en-US" sz="2400" dirty="0"/>
              <a:t> </a:t>
            </a:r>
            <a:r>
              <a:rPr lang="en-US" dirty="0"/>
              <a:t>surgical airway training, Bac-Pack™ familiarization, and the adherence to established protocol are required to use this product</a:t>
            </a:r>
            <a:endParaRPr lang="en-US" sz="2000" dirty="0"/>
          </a:p>
        </p:txBody>
      </p:sp>
      <p:sp>
        <p:nvSpPr>
          <p:cNvPr id="4" name="TextBox 3">
            <a:extLst>
              <a:ext uri="{FF2B5EF4-FFF2-40B4-BE49-F238E27FC236}">
                <a16:creationId xmlns="" xmlns:a16="http://schemas.microsoft.com/office/drawing/2014/main" id="{4C495ACC-6C76-49CF-B5CA-CE42E5C73E60}"/>
              </a:ext>
            </a:extLst>
          </p:cNvPr>
          <p:cNvSpPr txBox="1"/>
          <p:nvPr/>
        </p:nvSpPr>
        <p:spPr>
          <a:xfrm>
            <a:off x="119270" y="0"/>
            <a:ext cx="8843755" cy="584775"/>
          </a:xfrm>
          <a:prstGeom prst="rect">
            <a:avLst/>
          </a:prstGeom>
          <a:noFill/>
        </p:spPr>
        <p:txBody>
          <a:bodyPr wrap="square" rtlCol="0">
            <a:spAutoFit/>
          </a:bodyPr>
          <a:lstStyle/>
          <a:p>
            <a:pPr algn="ctr"/>
            <a:r>
              <a:rPr lang="en-US" sz="1600" i="1" dirty="0"/>
              <a:t>The following materials were developed for the purpose of </a:t>
            </a:r>
          </a:p>
          <a:p>
            <a:pPr algn="ctr"/>
            <a:r>
              <a:rPr lang="en-US" sz="1600" i="1" dirty="0"/>
              <a:t>BAC-Pack™ orientation and training.</a:t>
            </a:r>
          </a:p>
        </p:txBody>
      </p:sp>
    </p:spTree>
    <p:extLst>
      <p:ext uri="{BB962C8B-B14F-4D97-AF65-F5344CB8AC3E}">
        <p14:creationId xmlns:p14="http://schemas.microsoft.com/office/powerpoint/2010/main" val="228685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fld id="{2FED3E49-FDCD-5D46-88C6-CE1FDFB21B04}" type="slidenum">
              <a:rPr kumimoji="0" lang="en-US" sz="751"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342891" rtl="0" eaLnBrk="1" fontAlgn="auto" latinLnBrk="0" hangingPunct="1">
                <a:lnSpc>
                  <a:spcPct val="100000"/>
                </a:lnSpc>
                <a:spcBef>
                  <a:spcPts val="0"/>
                </a:spcBef>
                <a:spcAft>
                  <a:spcPts val="0"/>
                </a:spcAft>
                <a:buClrTx/>
                <a:buSzTx/>
                <a:buFontTx/>
                <a:buNone/>
                <a:tabLst/>
                <a:defRPr/>
              </a:pPr>
              <a:t>30</a:t>
            </a:fld>
            <a:endParaRPr kumimoji="0" lang="en-US" sz="7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380998" y="669429"/>
            <a:ext cx="8239434" cy="35855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Confirmation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 </a:t>
            </a:r>
            <a:r>
              <a:rPr kumimoji="0" lang="en-US" sz="24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and </a:t>
            </a:r>
            <a:r>
              <a:rPr kumimoji="0" lang="en-US" sz="2400" b="1"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rPr>
              <a:t>re</a:t>
            </a:r>
            <a:r>
              <a:rPr kumimoji="0" lang="en-US" sz="2400" b="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rPr>
              <a:t>confirmation</a:t>
            </a:r>
            <a:r>
              <a:rPr kumimoji="0" lang="en-US" sz="2400" b="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of correctly placed surgical airway may include, but </a:t>
            </a:r>
            <a:r>
              <a:rPr kumimoji="0" lang="en-US" sz="2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should not</a:t>
            </a:r>
            <a:r>
              <a:rPr kumimoji="0" lang="en-US" sz="2400" b="0" i="0"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be limited to</a:t>
            </a:r>
            <a:r>
              <a:rPr kumimoji="0" lang="en-US" sz="2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US" sz="8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Tracheal “clicking or tactile feedback” from inserted bougie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Chest rise and fall </a:t>
            </a:r>
            <a:r>
              <a:rPr lang="en-US" sz="2400" dirty="0">
                <a:solidFill>
                  <a:prstClr val="black"/>
                </a:solidFill>
                <a:latin typeface="Calibri" panose="020F0502020204030204" pitchFamily="34" charset="0"/>
                <a:ea typeface="Calibri" panose="020F0502020204030204" pitchFamily="34" charset="0"/>
              </a:rPr>
              <a:t>with</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ventilation</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Presence of bilateral breath sounds with auscultation</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Absence of epigastric sounds with auscultation</a:t>
            </a:r>
          </a:p>
          <a:p>
            <a:pPr marL="342900" indent="-342900">
              <a:buFont typeface="Arial" panose="020B0604020202020204" pitchFamily="34" charset="0"/>
              <a:buChar char="•"/>
              <a:defRPr/>
            </a:pPr>
            <a:r>
              <a:rPr lang="en-US" sz="2400" dirty="0">
                <a:solidFill>
                  <a:prstClr val="black"/>
                </a:solidFill>
                <a:latin typeface="Calibri" panose="020F0502020204030204" pitchFamily="34" charset="0"/>
                <a:ea typeface="Calibri" panose="020F0502020204030204" pitchFamily="34" charset="0"/>
              </a:rPr>
              <a:t>Negative finding with esophageal </a:t>
            </a:r>
            <a:r>
              <a:rPr lang="en-US" sz="1600" dirty="0">
                <a:solidFill>
                  <a:schemeClr val="bg1">
                    <a:lumMod val="75000"/>
                  </a:schemeClr>
                </a:solidFill>
                <a:latin typeface="Calibri" panose="020F0502020204030204" pitchFamily="34" charset="0"/>
                <a:ea typeface="Calibri" panose="020F0502020204030204" pitchFamily="34" charset="0"/>
              </a:rPr>
              <a:t>(false passage)</a:t>
            </a:r>
            <a:r>
              <a:rPr lang="en-US" sz="2000" dirty="0">
                <a:solidFill>
                  <a:schemeClr val="bg1">
                    <a:lumMod val="75000"/>
                  </a:schemeClr>
                </a:solidFill>
                <a:latin typeface="Calibri" panose="020F0502020204030204" pitchFamily="34" charset="0"/>
                <a:ea typeface="Calibri" panose="020F0502020204030204" pitchFamily="34" charset="0"/>
              </a:rPr>
              <a:t> </a:t>
            </a:r>
            <a:r>
              <a:rPr lang="en-US" sz="2400" dirty="0">
                <a:solidFill>
                  <a:prstClr val="black"/>
                </a:solidFill>
                <a:latin typeface="Calibri" panose="020F0502020204030204" pitchFamily="34" charset="0"/>
                <a:ea typeface="Calibri" panose="020F0502020204030204" pitchFamily="34" charset="0"/>
              </a:rPr>
              <a:t>detection device</a:t>
            </a:r>
            <a:endParaRPr lang="en-US" sz="2400" dirty="0">
              <a:solidFill>
                <a:schemeClr val="bg1">
                  <a:lumMod val="75000"/>
                </a:schemeClr>
              </a:solidFill>
              <a:latin typeface="Calibri" panose="020F0502020204030204" pitchFamily="34" charset="0"/>
              <a:ea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Evidence of sustained ETCO₂ with ventilation</a:t>
            </a:r>
          </a:p>
          <a:p>
            <a:pPr marL="342900" lvl="0" indent="-342900" algn="just">
              <a:buFont typeface="Arial" panose="020B0604020202020204" pitchFamily="34" charset="0"/>
              <a:buChar char="•"/>
              <a:defRPr/>
            </a:pPr>
            <a:r>
              <a:rPr lang="en-US" sz="2400" dirty="0">
                <a:solidFill>
                  <a:prstClr val="black"/>
                </a:solidFill>
                <a:latin typeface="Calibri" panose="020F0502020204030204" pitchFamily="34" charset="0"/>
                <a:ea typeface="Calibri" panose="020F0502020204030204" pitchFamily="34" charset="0"/>
              </a:rPr>
              <a:t>Improving oxygen saturation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Calibri" panose="020F0502020204030204"/>
              <a:ea typeface="+mn-ea"/>
              <a:cs typeface="+mn-cs"/>
            </a:endParaRPr>
          </a:p>
        </p:txBody>
      </p:sp>
      <p:sp>
        <p:nvSpPr>
          <p:cNvPr id="6" name="Rectangle 5">
            <a:extLst>
              <a:ext uri="{FF2B5EF4-FFF2-40B4-BE49-F238E27FC236}">
                <a16:creationId xmlns="" xmlns:a16="http://schemas.microsoft.com/office/drawing/2014/main" id="{5CA2EFB4-DA2D-4886-AFA7-BCEB546811CB}"/>
              </a:ext>
            </a:extLst>
          </p:cNvPr>
          <p:cNvSpPr/>
          <p:nvPr/>
        </p:nvSpPr>
        <p:spPr>
          <a:xfrm>
            <a:off x="320840" y="184588"/>
            <a:ext cx="5644531" cy="400110"/>
          </a:xfrm>
          <a:prstGeom prst="rect">
            <a:avLst/>
          </a:prstGeom>
        </p:spPr>
        <p:txBody>
          <a:bodyPr wrap="square">
            <a:spAutoFit/>
          </a:bodyPr>
          <a:lstStyle/>
          <a:p>
            <a:r>
              <a:rPr lang="en-US" sz="2000" dirty="0">
                <a:solidFill>
                  <a:schemeClr val="bg1">
                    <a:lumMod val="75000"/>
                  </a:schemeClr>
                </a:solidFill>
              </a:rPr>
              <a:t>Objective 7:  successful surgical airway placement</a:t>
            </a:r>
            <a:endParaRPr lang="en-US" dirty="0">
              <a:solidFill>
                <a:schemeClr val="bg1">
                  <a:lumMod val="75000"/>
                </a:schemeClr>
              </a:solidFill>
            </a:endParaRPr>
          </a:p>
        </p:txBody>
      </p:sp>
    </p:spTree>
    <p:extLst>
      <p:ext uri="{BB962C8B-B14F-4D97-AF65-F5344CB8AC3E}">
        <p14:creationId xmlns:p14="http://schemas.microsoft.com/office/powerpoint/2010/main" val="4033320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fld id="{2FED3E49-FDCD-5D46-88C6-CE1FDFB21B04}" type="slidenum">
              <a:rPr kumimoji="0" lang="en-US" sz="751"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342891" rtl="0" eaLnBrk="1" fontAlgn="auto" latinLnBrk="0" hangingPunct="1">
                <a:lnSpc>
                  <a:spcPct val="100000"/>
                </a:lnSpc>
                <a:spcBef>
                  <a:spcPts val="0"/>
                </a:spcBef>
                <a:spcAft>
                  <a:spcPts val="0"/>
                </a:spcAft>
                <a:buClrTx/>
                <a:buSzTx/>
                <a:buFontTx/>
                <a:buNone/>
                <a:tabLst/>
                <a:defRPr/>
              </a:pPr>
              <a:t>31</a:t>
            </a:fld>
            <a:endParaRPr kumimoji="0" lang="en-US" sz="7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396868" y="650796"/>
            <a:ext cx="7875373" cy="38625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Calibri" panose="020F0502020204030204"/>
                <a:ea typeface="+mn-ea"/>
                <a:cs typeface="+mn-cs"/>
              </a:rPr>
              <a:t>Complications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 surgical airway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Calibri" panose="020F0502020204030204"/>
              <a:ea typeface="+mn-ea"/>
              <a:cs typeface="+mn-cs"/>
            </a:endParaRPr>
          </a:p>
          <a:p>
            <a:pPr marL="342900" indent="-342900">
              <a:buFont typeface="Arial" panose="020B0604020202020204" pitchFamily="34" charset="0"/>
              <a:buChar char="•"/>
              <a:defRPr/>
            </a:pPr>
            <a:r>
              <a:rPr lang="en-US" sz="2400" dirty="0">
                <a:solidFill>
                  <a:prstClr val="black"/>
                </a:solidFill>
              </a:rPr>
              <a:t>hypoxemia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false passage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aspiration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bleeding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damage to associated tissues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subcutaneous and mediastinal emphysema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perforation of posterior trachea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cardiac arrest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infection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 xmlns:a16="http://schemas.microsoft.com/office/drawing/2014/main" id="{DF4E7C2B-B5BF-40BD-BC1D-E2A8B7E34411}"/>
              </a:ext>
            </a:extLst>
          </p:cNvPr>
          <p:cNvSpPr/>
          <p:nvPr/>
        </p:nvSpPr>
        <p:spPr>
          <a:xfrm>
            <a:off x="329134" y="162264"/>
            <a:ext cx="299826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white">
                    <a:lumMod val="75000"/>
                  </a:prstClr>
                </a:solidFill>
                <a:latin typeface="Calibri" panose="020F0502020204030204"/>
              </a:rPr>
              <a:t>O</a:t>
            </a:r>
            <a:r>
              <a:rPr kumimoji="0" lang="en-US" sz="2000" b="0" i="0" u="none" strike="noStrike" kern="1200" cap="none" spc="0" normalizeH="0" baseline="0" noProof="0" dirty="0" err="1">
                <a:ln>
                  <a:noFill/>
                </a:ln>
                <a:solidFill>
                  <a:prstClr val="white">
                    <a:lumMod val="75000"/>
                  </a:prstClr>
                </a:solidFill>
                <a:effectLst/>
                <a:uLnTx/>
                <a:uFillTx/>
                <a:latin typeface="Calibri" panose="020F0502020204030204"/>
                <a:ea typeface="+mn-ea"/>
                <a:cs typeface="+mn-cs"/>
              </a:rPr>
              <a:t>bjective</a:t>
            </a:r>
            <a:r>
              <a:rPr kumimoji="0" lang="en-US" sz="2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 8:  complications</a:t>
            </a:r>
            <a:endParaRPr kumimoji="0" lang="en-US" sz="18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123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342891">
              <a:defRPr/>
            </a:pPr>
            <a:fld id="{2FED3E49-FDCD-5D46-88C6-CE1FDFB21B04}" type="slidenum">
              <a:rPr lang="en-US" smtClean="0">
                <a:solidFill>
                  <a:prstClr val="white"/>
                </a:solidFill>
              </a:rPr>
              <a:pPr defTabSz="342891">
                <a:defRPr/>
              </a:pPr>
              <a:t>32</a:t>
            </a:fld>
            <a:endParaRPr lang="en-US" dirty="0">
              <a:solidFill>
                <a:prstClr val="white"/>
              </a:solidFill>
            </a:endParaRPr>
          </a:p>
        </p:txBody>
      </p:sp>
      <p:sp>
        <p:nvSpPr>
          <p:cNvPr id="2" name="TextBox 1"/>
          <p:cNvSpPr txBox="1"/>
          <p:nvPr/>
        </p:nvSpPr>
        <p:spPr>
          <a:xfrm>
            <a:off x="336884" y="206298"/>
            <a:ext cx="3756145" cy="400110"/>
          </a:xfrm>
          <a:prstGeom prst="rect">
            <a:avLst/>
          </a:prstGeom>
          <a:noFill/>
        </p:spPr>
        <p:txBody>
          <a:bodyPr wrap="square" rtlCol="0">
            <a:spAutoFit/>
          </a:bodyPr>
          <a:lstStyle/>
          <a:p>
            <a:r>
              <a:rPr lang="en-US" sz="2000" dirty="0">
                <a:solidFill>
                  <a:schemeClr val="bg1">
                    <a:lumMod val="75000"/>
                  </a:schemeClr>
                </a:solidFill>
              </a:rPr>
              <a:t>Objective 9:  scientific evidence</a:t>
            </a:r>
          </a:p>
        </p:txBody>
      </p:sp>
      <p:sp>
        <p:nvSpPr>
          <p:cNvPr id="3" name="TextBox 2"/>
          <p:cNvSpPr txBox="1"/>
          <p:nvPr/>
        </p:nvSpPr>
        <p:spPr>
          <a:xfrm>
            <a:off x="336884" y="744907"/>
            <a:ext cx="8410248" cy="2123658"/>
          </a:xfrm>
          <a:prstGeom prst="rect">
            <a:avLst/>
          </a:prstGeom>
          <a:noFill/>
        </p:spPr>
        <p:txBody>
          <a:bodyPr wrap="square" rtlCol="0">
            <a:spAutoFit/>
          </a:bodyPr>
          <a:lstStyle/>
          <a:p>
            <a:r>
              <a:rPr lang="en-US" sz="2000" dirty="0"/>
              <a:t>The BAC-Pack™ </a:t>
            </a:r>
            <a:r>
              <a:rPr lang="en-US" sz="2000" dirty="0">
                <a:solidFill>
                  <a:schemeClr val="bg1">
                    <a:lumMod val="50000"/>
                  </a:schemeClr>
                </a:solidFill>
              </a:rPr>
              <a:t>(Bougie Aided Cricothyroidotomy-Pack)</a:t>
            </a:r>
            <a:r>
              <a:rPr lang="en-US" sz="2000" dirty="0"/>
              <a:t> and this presentation were developed utilizing the latest published evidence, independent research, and support of dedicated Military and Civilian medical professionals in Emergency Medicine, Trauma Surgery, Pulmonology, and Pathology. </a:t>
            </a:r>
          </a:p>
          <a:p>
            <a:endParaRPr lang="en-US" sz="500" dirty="0"/>
          </a:p>
          <a:p>
            <a:endParaRPr lang="en-US" sz="400" dirty="0"/>
          </a:p>
          <a:p>
            <a:r>
              <a:rPr lang="en-US" sz="2000" dirty="0"/>
              <a:t>Clinical providers, regardless of their position, must dedicate themselves to the unrelenting reality that </a:t>
            </a:r>
            <a:r>
              <a:rPr lang="en-US" sz="2000" b="1" i="1" dirty="0">
                <a:effectLst>
                  <a:outerShdw blurRad="38100" dist="38100" dir="2700000" algn="tl">
                    <a:srgbClr val="000000">
                      <a:alpha val="43137"/>
                    </a:srgbClr>
                  </a:outerShdw>
                </a:effectLst>
              </a:rPr>
              <a:t>critical care is an evolution on behalf of those in need</a:t>
            </a:r>
            <a:r>
              <a:rPr lang="en-US" sz="2000" dirty="0"/>
              <a:t>.</a:t>
            </a:r>
          </a:p>
        </p:txBody>
      </p:sp>
      <p:sp>
        <p:nvSpPr>
          <p:cNvPr id="4" name="Rectangle 3">
            <a:extLst>
              <a:ext uri="{FF2B5EF4-FFF2-40B4-BE49-F238E27FC236}">
                <a16:creationId xmlns="" xmlns:a16="http://schemas.microsoft.com/office/drawing/2014/main" id="{BB2B7E3A-3651-4CE5-88ED-5E4A0230C124}"/>
              </a:ext>
            </a:extLst>
          </p:cNvPr>
          <p:cNvSpPr/>
          <p:nvPr/>
        </p:nvSpPr>
        <p:spPr>
          <a:xfrm>
            <a:off x="396868" y="3207119"/>
            <a:ext cx="4220609" cy="1384995"/>
          </a:xfrm>
          <a:prstGeom prst="rect">
            <a:avLst/>
          </a:prstGeom>
        </p:spPr>
        <p:txBody>
          <a:bodyPr wrap="square">
            <a:spAutoFit/>
          </a:bodyPr>
          <a:lstStyle/>
          <a:p>
            <a:pPr marL="285750" indent="-285750">
              <a:buFont typeface="Arial" panose="020B0604020202020204" pitchFamily="34" charset="0"/>
              <a:buChar char="•"/>
            </a:pPr>
            <a:r>
              <a:rPr lang="en-US" sz="1200" dirty="0">
                <a:solidFill>
                  <a:schemeClr val="bg1">
                    <a:lumMod val="50000"/>
                  </a:schemeClr>
                </a:solidFill>
              </a:rPr>
              <a:t>300 years of related airway discussion: 1667 Hooke</a:t>
            </a:r>
          </a:p>
          <a:p>
            <a:pPr marL="285750" indent="-285750">
              <a:buFont typeface="Arial" panose="020B0604020202020204" pitchFamily="34" charset="0"/>
              <a:buChar char="•"/>
            </a:pPr>
            <a:r>
              <a:rPr lang="en-US" sz="1200" dirty="0">
                <a:solidFill>
                  <a:schemeClr val="bg1">
                    <a:lumMod val="50000"/>
                  </a:schemeClr>
                </a:solidFill>
              </a:rPr>
              <a:t>200 years of cricothyroidotomy debate with procedural updates and refinement</a:t>
            </a:r>
          </a:p>
          <a:p>
            <a:pPr marL="285750" indent="-285750">
              <a:buFont typeface="Arial" panose="020B0604020202020204" pitchFamily="34" charset="0"/>
              <a:buChar char="•"/>
            </a:pPr>
            <a:r>
              <a:rPr lang="en-US" sz="1200" dirty="0">
                <a:solidFill>
                  <a:schemeClr val="bg1">
                    <a:lumMod val="50000"/>
                  </a:schemeClr>
                </a:solidFill>
              </a:rPr>
              <a:t>20</a:t>
            </a:r>
            <a:r>
              <a:rPr lang="en-US" sz="1200" baseline="30000" dirty="0">
                <a:solidFill>
                  <a:schemeClr val="bg1">
                    <a:lumMod val="50000"/>
                  </a:schemeClr>
                </a:solidFill>
              </a:rPr>
              <a:t>th</a:t>
            </a:r>
            <a:r>
              <a:rPr lang="en-US" sz="1200" dirty="0">
                <a:solidFill>
                  <a:schemeClr val="bg1">
                    <a:lumMod val="50000"/>
                  </a:schemeClr>
                </a:solidFill>
              </a:rPr>
              <a:t> Century: Jackson et al - developed four basic principles reducing procedural complications</a:t>
            </a:r>
          </a:p>
          <a:p>
            <a:pPr marL="285750" indent="-285750">
              <a:buFont typeface="Arial" panose="020B0604020202020204" pitchFamily="34" charset="0"/>
              <a:buChar char="•"/>
            </a:pPr>
            <a:r>
              <a:rPr lang="en-US" sz="1200" dirty="0">
                <a:solidFill>
                  <a:schemeClr val="bg1">
                    <a:lumMod val="50000"/>
                  </a:schemeClr>
                </a:solidFill>
              </a:rPr>
              <a:t>1976:  Brantigan et al - 655 cases of cricothyroidotomy demonstrating 6% complication rate</a:t>
            </a:r>
          </a:p>
        </p:txBody>
      </p:sp>
      <p:sp>
        <p:nvSpPr>
          <p:cNvPr id="5" name="Rectangle 4">
            <a:extLst>
              <a:ext uri="{FF2B5EF4-FFF2-40B4-BE49-F238E27FC236}">
                <a16:creationId xmlns="" xmlns:a16="http://schemas.microsoft.com/office/drawing/2014/main" id="{F71AE58B-9B98-43F5-A091-74BD231AC221}"/>
              </a:ext>
            </a:extLst>
          </p:cNvPr>
          <p:cNvSpPr/>
          <p:nvPr/>
        </p:nvSpPr>
        <p:spPr>
          <a:xfrm>
            <a:off x="4717862" y="3207119"/>
            <a:ext cx="3808918" cy="1015663"/>
          </a:xfrm>
          <a:prstGeom prst="rect">
            <a:avLst/>
          </a:prstGeom>
        </p:spPr>
        <p:txBody>
          <a:bodyPr wrap="square">
            <a:spAutoFit/>
          </a:bodyPr>
          <a:lstStyle/>
          <a:p>
            <a:pPr marL="285750" indent="-285750">
              <a:buFont typeface="Arial" panose="020B0604020202020204" pitchFamily="34" charset="0"/>
              <a:buChar char="•"/>
            </a:pPr>
            <a:r>
              <a:rPr lang="en-US" sz="1200" dirty="0">
                <a:solidFill>
                  <a:schemeClr val="bg1">
                    <a:lumMod val="50000"/>
                  </a:schemeClr>
                </a:solidFill>
              </a:rPr>
              <a:t>Numerous studies discuss efficacy and relative safety of surgical airway procedure</a:t>
            </a:r>
          </a:p>
          <a:p>
            <a:pPr marL="285750" indent="-285750">
              <a:buFont typeface="Arial" panose="020B0604020202020204" pitchFamily="34" charset="0"/>
              <a:buChar char="•"/>
            </a:pPr>
            <a:r>
              <a:rPr lang="en-US" sz="1200" dirty="0">
                <a:solidFill>
                  <a:schemeClr val="bg1">
                    <a:lumMod val="50000"/>
                  </a:schemeClr>
                </a:solidFill>
              </a:rPr>
              <a:t>Current evidence (</a:t>
            </a:r>
            <a:r>
              <a:rPr lang="en-US" sz="1100" dirty="0">
                <a:solidFill>
                  <a:schemeClr val="bg1">
                    <a:lumMod val="50000"/>
                  </a:schemeClr>
                </a:solidFill>
              </a:rPr>
              <a:t>Mabry et al</a:t>
            </a:r>
            <a:r>
              <a:rPr lang="en-US" sz="1200" dirty="0">
                <a:solidFill>
                  <a:schemeClr val="bg1">
                    <a:lumMod val="50000"/>
                  </a:schemeClr>
                </a:solidFill>
              </a:rPr>
              <a:t>) illuminates increase in complications as training, equipment, and conditions become less than optimal</a:t>
            </a:r>
          </a:p>
        </p:txBody>
      </p:sp>
      <p:sp>
        <p:nvSpPr>
          <p:cNvPr id="6" name="TextBox 5">
            <a:extLst>
              <a:ext uri="{FF2B5EF4-FFF2-40B4-BE49-F238E27FC236}">
                <a16:creationId xmlns="" xmlns:a16="http://schemas.microsoft.com/office/drawing/2014/main" id="{EEAFE206-4226-4919-9196-2DB1044465FC}"/>
              </a:ext>
            </a:extLst>
          </p:cNvPr>
          <p:cNvSpPr txBox="1"/>
          <p:nvPr/>
        </p:nvSpPr>
        <p:spPr>
          <a:xfrm>
            <a:off x="975766" y="2868565"/>
            <a:ext cx="7261456" cy="338554"/>
          </a:xfrm>
          <a:prstGeom prst="rect">
            <a:avLst/>
          </a:prstGeom>
          <a:noFill/>
        </p:spPr>
        <p:txBody>
          <a:bodyPr wrap="square" rtlCol="0">
            <a:spAutoFit/>
          </a:bodyPr>
          <a:lstStyle/>
          <a:p>
            <a:pPr algn="ctr"/>
            <a:r>
              <a:rPr lang="en-US" sz="1600" dirty="0">
                <a:solidFill>
                  <a:schemeClr val="bg1">
                    <a:lumMod val="50000"/>
                  </a:schemeClr>
                </a:solidFill>
              </a:rPr>
              <a:t>Scientific Highlights</a:t>
            </a:r>
          </a:p>
        </p:txBody>
      </p:sp>
    </p:spTree>
    <p:extLst>
      <p:ext uri="{BB962C8B-B14F-4D97-AF65-F5344CB8AC3E}">
        <p14:creationId xmlns:p14="http://schemas.microsoft.com/office/powerpoint/2010/main" val="3087407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8601041" y="4649970"/>
            <a:ext cx="296876" cy="300210"/>
          </a:xfrm>
        </p:spPr>
        <p: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fld id="{2FED3E49-FDCD-5D46-88C6-CE1FDFB21B04}" type="slidenum">
              <a:rPr kumimoji="0" lang="en-US" sz="751"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342891" rtl="0" eaLnBrk="1" fontAlgn="auto" latinLnBrk="0" hangingPunct="1">
                <a:lnSpc>
                  <a:spcPct val="100000"/>
                </a:lnSpc>
                <a:spcBef>
                  <a:spcPts val="0"/>
                </a:spcBef>
                <a:spcAft>
                  <a:spcPts val="0"/>
                </a:spcAft>
                <a:buClrTx/>
                <a:buSzTx/>
                <a:buFontTx/>
                <a:buNone/>
                <a:tabLst/>
                <a:defRPr/>
              </a:pPr>
              <a:t>33</a:t>
            </a:fld>
            <a:endParaRPr kumimoji="0" lang="en-US" sz="7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 xmlns:a16="http://schemas.microsoft.com/office/drawing/2014/main" id="{D1D68CC9-0F00-484A-896F-6FD8DCDCC236}"/>
              </a:ext>
            </a:extLst>
          </p:cNvPr>
          <p:cNvSpPr/>
          <p:nvPr/>
        </p:nvSpPr>
        <p:spPr>
          <a:xfrm>
            <a:off x="4686054" y="179308"/>
            <a:ext cx="3914987" cy="4616648"/>
          </a:xfrm>
          <a:prstGeom prst="rect">
            <a:avLst/>
          </a:prstGeom>
        </p:spPr>
        <p:txBody>
          <a:bodyPr wrap="square">
            <a:spAutoFit/>
          </a:bodyPr>
          <a:lstStyle/>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Schaumann N, Lorenz V, </a:t>
            </a:r>
            <a:r>
              <a:rPr lang="en-US" sz="600" dirty="0" err="1">
                <a:solidFill>
                  <a:schemeClr val="bg1">
                    <a:lumMod val="50000"/>
                  </a:schemeClr>
                </a:solidFill>
                <a:ea typeface="Times New Roman" panose="02020603050405020304" pitchFamily="18" charset="0"/>
              </a:rPr>
              <a:t>Schellongowski</a:t>
            </a:r>
            <a:r>
              <a:rPr lang="en-US" sz="600" dirty="0">
                <a:solidFill>
                  <a:schemeClr val="bg1">
                    <a:lumMod val="50000"/>
                  </a:schemeClr>
                </a:solidFill>
                <a:ea typeface="Times New Roman" panose="02020603050405020304" pitchFamily="18" charset="0"/>
              </a:rPr>
              <a:t> P, et al. Evaluation of </a:t>
            </a:r>
            <a:r>
              <a:rPr lang="en-US" sz="600" dirty="0" err="1">
                <a:solidFill>
                  <a:schemeClr val="bg1">
                    <a:lumMod val="50000"/>
                  </a:schemeClr>
                </a:solidFill>
                <a:ea typeface="Times New Roman" panose="02020603050405020304" pitchFamily="18" charset="0"/>
              </a:rPr>
              <a:t>Seldinger</a:t>
            </a:r>
            <a:r>
              <a:rPr lang="en-US" sz="600" dirty="0">
                <a:solidFill>
                  <a:schemeClr val="bg1">
                    <a:lumMod val="50000"/>
                  </a:schemeClr>
                </a:solidFill>
                <a:ea typeface="Times New Roman" panose="02020603050405020304" pitchFamily="18" charset="0"/>
              </a:rPr>
              <a:t> technique emergency cricothyroidotomy versus standard surgical cricothyroidotomy in 200 cadavers. Anesthesiology 2005; 102:7.</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err="1">
                <a:solidFill>
                  <a:schemeClr val="bg1">
                    <a:lumMod val="50000"/>
                  </a:schemeClr>
                </a:solidFill>
                <a:ea typeface="Times New Roman" panose="02020603050405020304" pitchFamily="18" charset="0"/>
              </a:rPr>
              <a:t>Mutzbauer</a:t>
            </a:r>
            <a:r>
              <a:rPr lang="en-US" sz="600" dirty="0">
                <a:solidFill>
                  <a:schemeClr val="bg1">
                    <a:lumMod val="50000"/>
                  </a:schemeClr>
                </a:solidFill>
                <a:ea typeface="Times New Roman" panose="02020603050405020304" pitchFamily="18" charset="0"/>
              </a:rPr>
              <a:t> TS, </a:t>
            </a:r>
            <a:r>
              <a:rPr lang="en-US" sz="600" dirty="0" err="1">
                <a:solidFill>
                  <a:schemeClr val="bg1">
                    <a:lumMod val="50000"/>
                  </a:schemeClr>
                </a:solidFill>
                <a:ea typeface="Times New Roman" panose="02020603050405020304" pitchFamily="18" charset="0"/>
              </a:rPr>
              <a:t>Munz</a:t>
            </a:r>
            <a:r>
              <a:rPr lang="en-US" sz="600" dirty="0">
                <a:solidFill>
                  <a:schemeClr val="bg1">
                    <a:lumMod val="50000"/>
                  </a:schemeClr>
                </a:solidFill>
                <a:ea typeface="Times New Roman" panose="02020603050405020304" pitchFamily="18" charset="0"/>
              </a:rPr>
              <a:t> R, Helm M, et al. [Emergency cricothyrotomy--puncture or anatomical preparation? Peculiarities of two methods for emergency airway access demonstrated in a cadaver model]. </a:t>
            </a:r>
            <a:r>
              <a:rPr lang="en-US" sz="600" dirty="0" err="1">
                <a:solidFill>
                  <a:schemeClr val="bg1">
                    <a:lumMod val="50000"/>
                  </a:schemeClr>
                </a:solidFill>
                <a:ea typeface="Times New Roman" panose="02020603050405020304" pitchFamily="18" charset="0"/>
              </a:rPr>
              <a:t>Anaesthesist</a:t>
            </a:r>
            <a:r>
              <a:rPr lang="en-US" sz="600" dirty="0">
                <a:solidFill>
                  <a:schemeClr val="bg1">
                    <a:lumMod val="50000"/>
                  </a:schemeClr>
                </a:solidFill>
                <a:ea typeface="Times New Roman" panose="02020603050405020304" pitchFamily="18" charset="0"/>
              </a:rPr>
              <a:t> 2003; 52:304.</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err="1">
                <a:solidFill>
                  <a:schemeClr val="bg1">
                    <a:lumMod val="50000"/>
                  </a:schemeClr>
                </a:solidFill>
                <a:ea typeface="Times New Roman" panose="02020603050405020304" pitchFamily="18" charset="0"/>
              </a:rPr>
              <a:t>Brofeldt</a:t>
            </a:r>
            <a:r>
              <a:rPr lang="en-US" sz="600" dirty="0">
                <a:solidFill>
                  <a:schemeClr val="bg1">
                    <a:lumMod val="50000"/>
                  </a:schemeClr>
                </a:solidFill>
                <a:ea typeface="Times New Roman" panose="02020603050405020304" pitchFamily="18" charset="0"/>
              </a:rPr>
              <a:t> BT, </a:t>
            </a:r>
            <a:r>
              <a:rPr lang="en-US" sz="600" dirty="0" err="1">
                <a:solidFill>
                  <a:schemeClr val="bg1">
                    <a:lumMod val="50000"/>
                  </a:schemeClr>
                </a:solidFill>
                <a:ea typeface="Times New Roman" panose="02020603050405020304" pitchFamily="18" charset="0"/>
              </a:rPr>
              <a:t>Panacek</a:t>
            </a:r>
            <a:r>
              <a:rPr lang="en-US" sz="600" dirty="0">
                <a:solidFill>
                  <a:schemeClr val="bg1">
                    <a:lumMod val="50000"/>
                  </a:schemeClr>
                </a:solidFill>
                <a:ea typeface="Times New Roman" panose="02020603050405020304" pitchFamily="18" charset="0"/>
              </a:rPr>
              <a:t> EA, Richards JR. An easy cricothyrotomy approach: the rapid four-step technique. </a:t>
            </a:r>
            <a:r>
              <a:rPr lang="en-US" sz="600" dirty="0" err="1">
                <a:solidFill>
                  <a:schemeClr val="bg1">
                    <a:lumMod val="50000"/>
                  </a:schemeClr>
                </a:solidFill>
                <a:ea typeface="Times New Roman" panose="02020603050405020304" pitchFamily="18" charset="0"/>
              </a:rPr>
              <a:t>Acad</a:t>
            </a:r>
            <a:r>
              <a:rPr lang="en-US" sz="600" dirty="0">
                <a:solidFill>
                  <a:schemeClr val="bg1">
                    <a:lumMod val="50000"/>
                  </a:schemeClr>
                </a:solidFill>
                <a:ea typeface="Times New Roman" panose="02020603050405020304" pitchFamily="18" charset="0"/>
              </a:rPr>
              <a:t>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1996; 3:1060.</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Holmes JF, </a:t>
            </a:r>
            <a:r>
              <a:rPr lang="en-US" sz="600" dirty="0" err="1">
                <a:solidFill>
                  <a:schemeClr val="bg1">
                    <a:lumMod val="50000"/>
                  </a:schemeClr>
                </a:solidFill>
                <a:ea typeface="Times New Roman" panose="02020603050405020304" pitchFamily="18" charset="0"/>
              </a:rPr>
              <a:t>Panacek</a:t>
            </a:r>
            <a:r>
              <a:rPr lang="en-US" sz="600" dirty="0">
                <a:solidFill>
                  <a:schemeClr val="bg1">
                    <a:lumMod val="50000"/>
                  </a:schemeClr>
                </a:solidFill>
                <a:ea typeface="Times New Roman" panose="02020603050405020304" pitchFamily="18" charset="0"/>
              </a:rPr>
              <a:t> EA, </a:t>
            </a:r>
            <a:r>
              <a:rPr lang="en-US" sz="600" dirty="0" err="1">
                <a:solidFill>
                  <a:schemeClr val="bg1">
                    <a:lumMod val="50000"/>
                  </a:schemeClr>
                </a:solidFill>
                <a:ea typeface="Times New Roman" panose="02020603050405020304" pitchFamily="18" charset="0"/>
              </a:rPr>
              <a:t>Sakles</a:t>
            </a:r>
            <a:r>
              <a:rPr lang="en-US" sz="600" dirty="0">
                <a:solidFill>
                  <a:schemeClr val="bg1">
                    <a:lumMod val="50000"/>
                  </a:schemeClr>
                </a:solidFill>
                <a:ea typeface="Times New Roman" panose="02020603050405020304" pitchFamily="18" charset="0"/>
              </a:rPr>
              <a:t> JC, </a:t>
            </a:r>
            <a:r>
              <a:rPr lang="en-US" sz="600" dirty="0" err="1">
                <a:solidFill>
                  <a:schemeClr val="bg1">
                    <a:lumMod val="50000"/>
                  </a:schemeClr>
                </a:solidFill>
                <a:ea typeface="Times New Roman" panose="02020603050405020304" pitchFamily="18" charset="0"/>
              </a:rPr>
              <a:t>Brofeldt</a:t>
            </a:r>
            <a:r>
              <a:rPr lang="en-US" sz="600" dirty="0">
                <a:solidFill>
                  <a:schemeClr val="bg1">
                    <a:lumMod val="50000"/>
                  </a:schemeClr>
                </a:solidFill>
                <a:ea typeface="Times New Roman" panose="02020603050405020304" pitchFamily="18" charset="0"/>
              </a:rPr>
              <a:t> BT. Comparison of 2 cricothyrotomy techniques: standard method versus rapid 4-step technique. Ann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1998; 32:442.</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err="1">
                <a:solidFill>
                  <a:schemeClr val="bg1">
                    <a:lumMod val="50000"/>
                  </a:schemeClr>
                </a:solidFill>
                <a:ea typeface="Times New Roman" panose="02020603050405020304" pitchFamily="18" charset="0"/>
              </a:rPr>
              <a:t>Benkhadra</a:t>
            </a:r>
            <a:r>
              <a:rPr lang="en-US" sz="600" dirty="0">
                <a:solidFill>
                  <a:schemeClr val="bg1">
                    <a:lumMod val="50000"/>
                  </a:schemeClr>
                </a:solidFill>
                <a:ea typeface="Times New Roman" panose="02020603050405020304" pitchFamily="18" charset="0"/>
              </a:rPr>
              <a:t> M, </a:t>
            </a:r>
            <a:r>
              <a:rPr lang="en-US" sz="600" dirty="0" err="1">
                <a:solidFill>
                  <a:schemeClr val="bg1">
                    <a:lumMod val="50000"/>
                  </a:schemeClr>
                </a:solidFill>
                <a:ea typeface="Times New Roman" panose="02020603050405020304" pitchFamily="18" charset="0"/>
              </a:rPr>
              <a:t>Lenfant</a:t>
            </a:r>
            <a:r>
              <a:rPr lang="en-US" sz="600" dirty="0">
                <a:solidFill>
                  <a:schemeClr val="bg1">
                    <a:lumMod val="50000"/>
                  </a:schemeClr>
                </a:solidFill>
                <a:ea typeface="Times New Roman" panose="02020603050405020304" pitchFamily="18" charset="0"/>
              </a:rPr>
              <a:t> F, Nemetz W, et al. A comparison of two emergency cricothyroidotomy kits in human cadavers. </a:t>
            </a:r>
            <a:r>
              <a:rPr lang="en-US" sz="600" dirty="0" err="1">
                <a:solidFill>
                  <a:schemeClr val="bg1">
                    <a:lumMod val="50000"/>
                  </a:schemeClr>
                </a:solidFill>
                <a:ea typeface="Times New Roman" panose="02020603050405020304" pitchFamily="18" charset="0"/>
              </a:rPr>
              <a:t>Anesth</a:t>
            </a:r>
            <a:r>
              <a:rPr lang="en-US" sz="600" dirty="0">
                <a:solidFill>
                  <a:schemeClr val="bg1">
                    <a:lumMod val="50000"/>
                  </a:schemeClr>
                </a:solidFill>
                <a:ea typeface="Times New Roman" panose="02020603050405020304" pitchFamily="18" charset="0"/>
              </a:rPr>
              <a:t> </a:t>
            </a:r>
            <a:r>
              <a:rPr lang="en-US" sz="600" dirty="0" err="1">
                <a:solidFill>
                  <a:schemeClr val="bg1">
                    <a:lumMod val="50000"/>
                  </a:schemeClr>
                </a:solidFill>
                <a:ea typeface="Times New Roman" panose="02020603050405020304" pitchFamily="18" charset="0"/>
              </a:rPr>
              <a:t>Analg</a:t>
            </a:r>
            <a:r>
              <a:rPr lang="en-US" sz="600" dirty="0">
                <a:solidFill>
                  <a:schemeClr val="bg1">
                    <a:lumMod val="50000"/>
                  </a:schemeClr>
                </a:solidFill>
                <a:ea typeface="Times New Roman" panose="02020603050405020304" pitchFamily="18" charset="0"/>
              </a:rPr>
              <a:t> 2008; 106:182.</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Chan TC, </a:t>
            </a:r>
            <a:r>
              <a:rPr lang="en-US" sz="600" dirty="0" err="1">
                <a:solidFill>
                  <a:schemeClr val="bg1">
                    <a:lumMod val="50000"/>
                  </a:schemeClr>
                </a:solidFill>
                <a:ea typeface="Times New Roman" panose="02020603050405020304" pitchFamily="18" charset="0"/>
              </a:rPr>
              <a:t>Vilke</a:t>
            </a:r>
            <a:r>
              <a:rPr lang="en-US" sz="600" dirty="0">
                <a:solidFill>
                  <a:schemeClr val="bg1">
                    <a:lumMod val="50000"/>
                  </a:schemeClr>
                </a:solidFill>
                <a:ea typeface="Times New Roman" panose="02020603050405020304" pitchFamily="18" charset="0"/>
              </a:rPr>
              <a:t> GM, Bramwell KJ, et al. Comparison of wire-guided cricothyrotomy versus standard surgical cricothyrotomy technique. J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1999; 17:957.</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Schober P, </a:t>
            </a:r>
            <a:r>
              <a:rPr lang="en-US" sz="600" dirty="0" err="1">
                <a:solidFill>
                  <a:schemeClr val="bg1">
                    <a:lumMod val="50000"/>
                  </a:schemeClr>
                </a:solidFill>
                <a:ea typeface="Times New Roman" panose="02020603050405020304" pitchFamily="18" charset="0"/>
              </a:rPr>
              <a:t>Hegemann</a:t>
            </a:r>
            <a:r>
              <a:rPr lang="en-US" sz="600" dirty="0">
                <a:solidFill>
                  <a:schemeClr val="bg1">
                    <a:lumMod val="50000"/>
                  </a:schemeClr>
                </a:solidFill>
                <a:ea typeface="Times New Roman" panose="02020603050405020304" pitchFamily="18" charset="0"/>
              </a:rPr>
              <a:t> MC, </a:t>
            </a:r>
            <a:r>
              <a:rPr lang="en-US" sz="600" dirty="0" err="1">
                <a:solidFill>
                  <a:schemeClr val="bg1">
                    <a:lumMod val="50000"/>
                  </a:schemeClr>
                </a:solidFill>
                <a:ea typeface="Times New Roman" panose="02020603050405020304" pitchFamily="18" charset="0"/>
              </a:rPr>
              <a:t>Schwarte</a:t>
            </a:r>
            <a:r>
              <a:rPr lang="en-US" sz="600" dirty="0">
                <a:solidFill>
                  <a:schemeClr val="bg1">
                    <a:lumMod val="50000"/>
                  </a:schemeClr>
                </a:solidFill>
                <a:ea typeface="Times New Roman" panose="02020603050405020304" pitchFamily="18" charset="0"/>
              </a:rPr>
              <a:t> LA, et al. Emergency cricothyrotomy-a comparative study of different techniques in human cadavers. Resuscitation 2009; 80:204.</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Kanji H, Thirsk W, Dong S, et al. Emergency cricothyroidotomy: a randomized crossover trial comparing percutaneous techniques: classic needle first versus "incision first". </a:t>
            </a:r>
            <a:r>
              <a:rPr lang="en-US" sz="600" dirty="0" err="1">
                <a:solidFill>
                  <a:schemeClr val="bg1">
                    <a:lumMod val="50000"/>
                  </a:schemeClr>
                </a:solidFill>
                <a:ea typeface="Times New Roman" panose="02020603050405020304" pitchFamily="18" charset="0"/>
              </a:rPr>
              <a:t>Acad</a:t>
            </a:r>
            <a:r>
              <a:rPr lang="en-US" sz="600" dirty="0">
                <a:solidFill>
                  <a:schemeClr val="bg1">
                    <a:lumMod val="50000"/>
                  </a:schemeClr>
                </a:solidFill>
                <a:ea typeface="Times New Roman" panose="02020603050405020304" pitchFamily="18" charset="0"/>
              </a:rPr>
              <a:t>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2012; 19:E1061.</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McGill J, Clinton JE, Ruiz E. Cricothyrotomy in the emergency department. Ann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1982; 11:361.</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Johnson DR, Dunlap A, </a:t>
            </a:r>
            <a:r>
              <a:rPr lang="en-US" sz="600" dirty="0" err="1">
                <a:solidFill>
                  <a:schemeClr val="bg1">
                    <a:lumMod val="50000"/>
                  </a:schemeClr>
                </a:solidFill>
                <a:ea typeface="Times New Roman" panose="02020603050405020304" pitchFamily="18" charset="0"/>
              </a:rPr>
              <a:t>McFeeley</a:t>
            </a:r>
            <a:r>
              <a:rPr lang="en-US" sz="600" dirty="0">
                <a:solidFill>
                  <a:schemeClr val="bg1">
                    <a:lumMod val="50000"/>
                  </a:schemeClr>
                </a:solidFill>
                <a:ea typeface="Times New Roman" panose="02020603050405020304" pitchFamily="18" charset="0"/>
              </a:rPr>
              <a:t> P, et al. Cricothyrotomy performed by prehospital personnel: a comparison of two techniques in a human cadaver model. Am J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1993; 11:207.</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Gillespie MB, Eisele DW. Outcomes of emergency surgical airway procedures in a hospital-wide setting. Laryngoscope 1999; 109:1766.</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Mace, SE, Hedges, JR. Cricothyrotomy and </a:t>
            </a:r>
            <a:r>
              <a:rPr lang="en-US" sz="600" dirty="0" err="1">
                <a:solidFill>
                  <a:schemeClr val="bg1">
                    <a:lumMod val="50000"/>
                  </a:schemeClr>
                </a:solidFill>
                <a:ea typeface="Times New Roman" panose="02020603050405020304" pitchFamily="18" charset="0"/>
              </a:rPr>
              <a:t>Translaryngeal</a:t>
            </a:r>
            <a:r>
              <a:rPr lang="en-US" sz="600" dirty="0">
                <a:solidFill>
                  <a:schemeClr val="bg1">
                    <a:lumMod val="50000"/>
                  </a:schemeClr>
                </a:solidFill>
                <a:ea typeface="Times New Roman" panose="02020603050405020304" pitchFamily="18" charset="0"/>
              </a:rPr>
              <a:t> Jet Ventilation. In: Clinical Procedures in Emergency Medicine, 4th ed, Roberts, JR, Hedges, JR, </a:t>
            </a:r>
            <a:r>
              <a:rPr lang="en-US" sz="600" dirty="0" err="1">
                <a:solidFill>
                  <a:schemeClr val="bg1">
                    <a:lumMod val="50000"/>
                  </a:schemeClr>
                </a:solidFill>
                <a:ea typeface="Times New Roman" panose="02020603050405020304" pitchFamily="18" charset="0"/>
              </a:rPr>
              <a:t>Chanmugam</a:t>
            </a:r>
            <a:r>
              <a:rPr lang="en-US" sz="600" dirty="0">
                <a:solidFill>
                  <a:schemeClr val="bg1">
                    <a:lumMod val="50000"/>
                  </a:schemeClr>
                </a:solidFill>
                <a:ea typeface="Times New Roman" panose="02020603050405020304" pitchFamily="18" charset="0"/>
              </a:rPr>
              <a:t>, AS, et al (Eds), Saunders, Philadelphia 2004. p.115.</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err="1">
                <a:solidFill>
                  <a:schemeClr val="bg1">
                    <a:lumMod val="50000"/>
                  </a:schemeClr>
                </a:solidFill>
                <a:ea typeface="Times New Roman" panose="02020603050405020304" pitchFamily="18" charset="0"/>
              </a:rPr>
              <a:t>Eisenburger</a:t>
            </a:r>
            <a:r>
              <a:rPr lang="en-US" sz="600" dirty="0">
                <a:solidFill>
                  <a:schemeClr val="bg1">
                    <a:lumMod val="50000"/>
                  </a:schemeClr>
                </a:solidFill>
                <a:ea typeface="Times New Roman" panose="02020603050405020304" pitchFamily="18" charset="0"/>
              </a:rPr>
              <a:t> P, </a:t>
            </a:r>
            <a:r>
              <a:rPr lang="en-US" sz="600" dirty="0" err="1">
                <a:solidFill>
                  <a:schemeClr val="bg1">
                    <a:lumMod val="50000"/>
                  </a:schemeClr>
                </a:solidFill>
                <a:ea typeface="Times New Roman" panose="02020603050405020304" pitchFamily="18" charset="0"/>
              </a:rPr>
              <a:t>Laczika</a:t>
            </a:r>
            <a:r>
              <a:rPr lang="en-US" sz="600" dirty="0">
                <a:solidFill>
                  <a:schemeClr val="bg1">
                    <a:lumMod val="50000"/>
                  </a:schemeClr>
                </a:solidFill>
                <a:ea typeface="Times New Roman" panose="02020603050405020304" pitchFamily="18" charset="0"/>
              </a:rPr>
              <a:t> K, List M, et al. Comparison of conventional surgical versus </a:t>
            </a:r>
            <a:r>
              <a:rPr lang="en-US" sz="600" dirty="0" err="1">
                <a:solidFill>
                  <a:schemeClr val="bg1">
                    <a:lumMod val="50000"/>
                  </a:schemeClr>
                </a:solidFill>
                <a:ea typeface="Times New Roman" panose="02020603050405020304" pitchFamily="18" charset="0"/>
              </a:rPr>
              <a:t>Seldinger</a:t>
            </a:r>
            <a:r>
              <a:rPr lang="en-US" sz="600" dirty="0">
                <a:solidFill>
                  <a:schemeClr val="bg1">
                    <a:lumMod val="50000"/>
                  </a:schemeClr>
                </a:solidFill>
                <a:ea typeface="Times New Roman" panose="02020603050405020304" pitchFamily="18" charset="0"/>
              </a:rPr>
              <a:t> technique emergency cricothyrotomy performed by inexperienced clinicians. Anesthesiology 2000; 92:687.</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Bair AE, Laurin EG, </a:t>
            </a:r>
            <a:r>
              <a:rPr lang="en-US" sz="600" dirty="0" err="1">
                <a:solidFill>
                  <a:schemeClr val="bg1">
                    <a:lumMod val="50000"/>
                  </a:schemeClr>
                </a:solidFill>
                <a:ea typeface="Times New Roman" panose="02020603050405020304" pitchFamily="18" charset="0"/>
              </a:rPr>
              <a:t>Karchin</a:t>
            </a:r>
            <a:r>
              <a:rPr lang="en-US" sz="600" dirty="0">
                <a:solidFill>
                  <a:schemeClr val="bg1">
                    <a:lumMod val="50000"/>
                  </a:schemeClr>
                </a:solidFill>
                <a:ea typeface="Times New Roman" panose="02020603050405020304" pitchFamily="18" charset="0"/>
              </a:rPr>
              <a:t> A, et al. Cricoid ring integrity: implications for cricothyrotomy. Ann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2003; 41:331.</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Davis DP, Bramwell KJ, </a:t>
            </a:r>
            <a:r>
              <a:rPr lang="en-US" sz="600" dirty="0" err="1">
                <a:solidFill>
                  <a:schemeClr val="bg1">
                    <a:lumMod val="50000"/>
                  </a:schemeClr>
                </a:solidFill>
                <a:ea typeface="Times New Roman" panose="02020603050405020304" pitchFamily="18" charset="0"/>
              </a:rPr>
              <a:t>Vilke</a:t>
            </a:r>
            <a:r>
              <a:rPr lang="en-US" sz="600" dirty="0">
                <a:solidFill>
                  <a:schemeClr val="bg1">
                    <a:lumMod val="50000"/>
                  </a:schemeClr>
                </a:solidFill>
                <a:ea typeface="Times New Roman" panose="02020603050405020304" pitchFamily="18" charset="0"/>
              </a:rPr>
              <a:t> GM, et al. Cricothyrotomy technique: standard versus the Rapid Four-Step Technique. J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1999; 17:17.</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err="1">
                <a:solidFill>
                  <a:schemeClr val="bg1">
                    <a:lumMod val="50000"/>
                  </a:schemeClr>
                </a:solidFill>
                <a:ea typeface="Times New Roman" panose="02020603050405020304" pitchFamily="18" charset="0"/>
              </a:rPr>
              <a:t>Spaite</a:t>
            </a:r>
            <a:r>
              <a:rPr lang="en-US" sz="600" dirty="0">
                <a:solidFill>
                  <a:schemeClr val="bg1">
                    <a:lumMod val="50000"/>
                  </a:schemeClr>
                </a:solidFill>
                <a:ea typeface="Times New Roman" panose="02020603050405020304" pitchFamily="18" charset="0"/>
              </a:rPr>
              <a:t> DW, Joseph M. Prehospital cricothyrotomy: an investigation of indications, technique, complications, and patient outcome. Ann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1990; 19:279.</a:t>
            </a:r>
            <a:endParaRPr lang="en-US" sz="20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Gerling MC, Davis DP, Hamilton RS, et al. Effect of surgical cricothyrotomy on the unstable cervical spine in a cadaver model of intubation. J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2001; 20:1.</a:t>
            </a:r>
          </a:p>
          <a:p>
            <a:pPr lvl="0">
              <a:tabLst>
                <a:tab pos="457200" algn="l"/>
              </a:tabLst>
            </a:pPr>
            <a:endParaRPr lang="en-US" sz="600" dirty="0">
              <a:solidFill>
                <a:schemeClr val="bg1">
                  <a:lumMod val="50000"/>
                </a:schemeClr>
              </a:solidFill>
              <a:latin typeface="Times New Roman" panose="02020603050405020304" pitchFamily="18" charset="0"/>
              <a:ea typeface="Times New Roman" panose="02020603050405020304" pitchFamily="18" charset="0"/>
            </a:endParaRPr>
          </a:p>
          <a:p>
            <a:pPr lvl="0">
              <a:tabLst>
                <a:tab pos="457200" algn="l"/>
              </a:tabLst>
            </a:pPr>
            <a:r>
              <a:rPr lang="en-US" sz="600" dirty="0">
                <a:solidFill>
                  <a:schemeClr val="bg1">
                    <a:lumMod val="50000"/>
                  </a:schemeClr>
                </a:solidFill>
                <a:latin typeface="Times New Roman" panose="02020603050405020304" pitchFamily="18" charset="0"/>
                <a:ea typeface="Times New Roman" panose="02020603050405020304" pitchFamily="18" charset="0"/>
              </a:rPr>
              <a:t>Notable:</a:t>
            </a:r>
          </a:p>
          <a:p>
            <a:pPr marL="171450" indent="-171450">
              <a:buFont typeface="Arial" panose="020B0604020202020204" pitchFamily="34" charset="0"/>
              <a:buChar char="•"/>
            </a:pPr>
            <a:r>
              <a:rPr lang="en-US" sz="600" dirty="0" err="1">
                <a:solidFill>
                  <a:schemeClr val="bg1">
                    <a:lumMod val="50000"/>
                  </a:schemeClr>
                </a:solidFill>
              </a:rPr>
              <a:t>Eastridge</a:t>
            </a:r>
            <a:r>
              <a:rPr lang="en-US" sz="600" dirty="0">
                <a:solidFill>
                  <a:schemeClr val="bg1">
                    <a:lumMod val="50000"/>
                  </a:schemeClr>
                </a:solidFill>
              </a:rPr>
              <a:t>, B.J., Mabry, R.L., Seguin, P. et al, </a:t>
            </a:r>
            <a:r>
              <a:rPr lang="en-US" sz="600" b="1" dirty="0">
                <a:solidFill>
                  <a:schemeClr val="bg1">
                    <a:lumMod val="50000"/>
                  </a:schemeClr>
                </a:solidFill>
              </a:rPr>
              <a:t>Death on the battlefield (2001-2011): implications for the future of combat casualty care. </a:t>
            </a:r>
            <a:r>
              <a:rPr lang="en-US" sz="600" i="1" dirty="0">
                <a:solidFill>
                  <a:schemeClr val="bg1">
                    <a:lumMod val="50000"/>
                  </a:schemeClr>
                </a:solidFill>
              </a:rPr>
              <a:t>J Trauma</a:t>
            </a:r>
            <a:r>
              <a:rPr lang="en-US" sz="600" dirty="0">
                <a:solidFill>
                  <a:schemeClr val="bg1">
                    <a:lumMod val="50000"/>
                  </a:schemeClr>
                </a:solidFill>
              </a:rPr>
              <a:t>. 2012;73:S431–S437.</a:t>
            </a:r>
          </a:p>
          <a:p>
            <a:pPr marL="171450" indent="-171450">
              <a:buFont typeface="Arial" panose="020B0604020202020204" pitchFamily="34" charset="0"/>
              <a:buChar char="•"/>
            </a:pPr>
            <a:r>
              <a:rPr lang="en-US" sz="600" dirty="0">
                <a:solidFill>
                  <a:schemeClr val="bg1">
                    <a:lumMod val="50000"/>
                  </a:schemeClr>
                </a:solidFill>
              </a:rPr>
              <a:t>Mabry, R.L., </a:t>
            </a:r>
            <a:r>
              <a:rPr lang="en-US" sz="600" dirty="0" err="1">
                <a:solidFill>
                  <a:schemeClr val="bg1">
                    <a:lumMod val="50000"/>
                  </a:schemeClr>
                </a:solidFill>
              </a:rPr>
              <a:t>Edens</a:t>
            </a:r>
            <a:r>
              <a:rPr lang="en-US" sz="600" dirty="0">
                <a:solidFill>
                  <a:schemeClr val="bg1">
                    <a:lumMod val="50000"/>
                  </a:schemeClr>
                </a:solidFill>
              </a:rPr>
              <a:t>, J.W., Pearse, L. et al, </a:t>
            </a:r>
            <a:r>
              <a:rPr lang="en-US" sz="600" b="1" dirty="0">
                <a:solidFill>
                  <a:schemeClr val="bg1">
                    <a:lumMod val="50000"/>
                  </a:schemeClr>
                </a:solidFill>
              </a:rPr>
              <a:t>Fatal airway injuries during Operation Enduring Freedom and Operation Iraqi Freedom. </a:t>
            </a:r>
            <a:r>
              <a:rPr lang="en-US" sz="600" i="1" dirty="0" err="1">
                <a:solidFill>
                  <a:schemeClr val="bg1">
                    <a:lumMod val="50000"/>
                  </a:schemeClr>
                </a:solidFill>
              </a:rPr>
              <a:t>Prehosp</a:t>
            </a:r>
            <a:r>
              <a:rPr lang="en-US" sz="600" i="1" dirty="0">
                <a:solidFill>
                  <a:schemeClr val="bg1">
                    <a:lumMod val="50000"/>
                  </a:schemeClr>
                </a:solidFill>
              </a:rPr>
              <a:t> </a:t>
            </a:r>
            <a:r>
              <a:rPr lang="en-US" sz="600" i="1" dirty="0" err="1">
                <a:solidFill>
                  <a:schemeClr val="bg1">
                    <a:lumMod val="50000"/>
                  </a:schemeClr>
                </a:solidFill>
              </a:rPr>
              <a:t>Emerg</a:t>
            </a:r>
            <a:r>
              <a:rPr lang="en-US" sz="600" i="1" dirty="0">
                <a:solidFill>
                  <a:schemeClr val="bg1">
                    <a:lumMod val="50000"/>
                  </a:schemeClr>
                </a:solidFill>
              </a:rPr>
              <a:t> Care</a:t>
            </a:r>
            <a:r>
              <a:rPr lang="en-US" sz="600" dirty="0">
                <a:solidFill>
                  <a:schemeClr val="bg1">
                    <a:lumMod val="50000"/>
                  </a:schemeClr>
                </a:solidFill>
              </a:rPr>
              <a:t>. 2010;14:272–277. </a:t>
            </a:r>
          </a:p>
          <a:p>
            <a:pPr marL="171450" indent="-171450">
              <a:buFont typeface="Arial" panose="020B0604020202020204" pitchFamily="34" charset="0"/>
              <a:buChar char="•"/>
            </a:pPr>
            <a:r>
              <a:rPr lang="en-US" sz="600" dirty="0">
                <a:solidFill>
                  <a:schemeClr val="bg1">
                    <a:lumMod val="50000"/>
                  </a:schemeClr>
                </a:solidFill>
              </a:rPr>
              <a:t>Mabry, R., Frankfurt, A., </a:t>
            </a:r>
            <a:r>
              <a:rPr lang="en-US" sz="600" dirty="0" err="1">
                <a:solidFill>
                  <a:schemeClr val="bg1">
                    <a:lumMod val="50000"/>
                  </a:schemeClr>
                </a:solidFill>
              </a:rPr>
              <a:t>Kharod</a:t>
            </a:r>
            <a:r>
              <a:rPr lang="en-US" sz="600" dirty="0">
                <a:solidFill>
                  <a:schemeClr val="bg1">
                    <a:lumMod val="50000"/>
                  </a:schemeClr>
                </a:solidFill>
              </a:rPr>
              <a:t>, C. et al, </a:t>
            </a:r>
            <a:r>
              <a:rPr lang="en-US" sz="600" b="1" dirty="0">
                <a:solidFill>
                  <a:schemeClr val="bg1">
                    <a:lumMod val="50000"/>
                  </a:schemeClr>
                </a:solidFill>
              </a:rPr>
              <a:t>Emergency cricothyroidotomy in Tactical Combat Casualty Care. </a:t>
            </a:r>
            <a:r>
              <a:rPr lang="en-US" sz="600" i="1" dirty="0">
                <a:solidFill>
                  <a:schemeClr val="bg1">
                    <a:lumMod val="50000"/>
                  </a:schemeClr>
                </a:solidFill>
              </a:rPr>
              <a:t>J Spec </a:t>
            </a:r>
            <a:r>
              <a:rPr lang="en-US" sz="600" i="1" dirty="0" err="1">
                <a:solidFill>
                  <a:schemeClr val="bg1">
                    <a:lumMod val="50000"/>
                  </a:schemeClr>
                </a:solidFill>
              </a:rPr>
              <a:t>Oper</a:t>
            </a:r>
            <a:r>
              <a:rPr lang="en-US" sz="600" i="1" dirty="0">
                <a:solidFill>
                  <a:schemeClr val="bg1">
                    <a:lumMod val="50000"/>
                  </a:schemeClr>
                </a:solidFill>
              </a:rPr>
              <a:t> Med</a:t>
            </a:r>
            <a:r>
              <a:rPr lang="en-US" sz="600" dirty="0">
                <a:solidFill>
                  <a:schemeClr val="bg1">
                    <a:lumMod val="50000"/>
                  </a:schemeClr>
                </a:solidFill>
              </a:rPr>
              <a:t>. 2015;15:11–19 </a:t>
            </a:r>
          </a:p>
          <a:p>
            <a:pPr marL="171450" indent="-171450">
              <a:buFont typeface="Arial" panose="020B0604020202020204" pitchFamily="34" charset="0"/>
              <a:buChar char="•"/>
            </a:pPr>
            <a:r>
              <a:rPr lang="en-US" sz="600" dirty="0">
                <a:solidFill>
                  <a:schemeClr val="bg1">
                    <a:lumMod val="50000"/>
                  </a:schemeClr>
                </a:solidFill>
              </a:rPr>
              <a:t>Mabry, R., Nichols, M., Shiner, D. et al, </a:t>
            </a:r>
            <a:r>
              <a:rPr lang="en-US" sz="600" b="1" dirty="0">
                <a:solidFill>
                  <a:schemeClr val="bg1">
                    <a:lumMod val="50000"/>
                  </a:schemeClr>
                </a:solidFill>
              </a:rPr>
              <a:t>A comparison of two open surgical cricothyroidotomy techniques by military medics using a cadaver model. </a:t>
            </a:r>
            <a:r>
              <a:rPr lang="en-US" sz="600" i="1" dirty="0">
                <a:solidFill>
                  <a:schemeClr val="bg1">
                    <a:lumMod val="50000"/>
                  </a:schemeClr>
                </a:solidFill>
              </a:rPr>
              <a:t>Ann </a:t>
            </a:r>
            <a:r>
              <a:rPr lang="en-US" sz="600" i="1" dirty="0" err="1">
                <a:solidFill>
                  <a:schemeClr val="bg1">
                    <a:lumMod val="50000"/>
                  </a:schemeClr>
                </a:solidFill>
              </a:rPr>
              <a:t>Emerg</a:t>
            </a:r>
            <a:r>
              <a:rPr lang="en-US" sz="600" i="1" dirty="0">
                <a:solidFill>
                  <a:schemeClr val="bg1">
                    <a:lumMod val="50000"/>
                  </a:schemeClr>
                </a:solidFill>
              </a:rPr>
              <a:t> Med</a:t>
            </a:r>
            <a:r>
              <a:rPr lang="en-US" sz="600" dirty="0">
                <a:solidFill>
                  <a:schemeClr val="bg1">
                    <a:lumMod val="50000"/>
                  </a:schemeClr>
                </a:solidFill>
              </a:rPr>
              <a:t>. 2014;63:1–5. </a:t>
            </a:r>
          </a:p>
          <a:p>
            <a:pPr marL="171450" indent="-171450">
              <a:buFont typeface="Arial" panose="020B0604020202020204" pitchFamily="34" charset="0"/>
              <a:buChar char="•"/>
            </a:pPr>
            <a:r>
              <a:rPr lang="en-US" sz="600" dirty="0">
                <a:solidFill>
                  <a:schemeClr val="bg1">
                    <a:lumMod val="50000"/>
                  </a:schemeClr>
                </a:solidFill>
              </a:rPr>
              <a:t>EBG B, Ervin AT, Mabry RL, </a:t>
            </a:r>
            <a:r>
              <a:rPr lang="en-US" sz="600" dirty="0" err="1">
                <a:solidFill>
                  <a:schemeClr val="bg1">
                    <a:lumMod val="50000"/>
                  </a:schemeClr>
                </a:solidFill>
              </a:rPr>
              <a:t>Bebarta</a:t>
            </a:r>
            <a:r>
              <a:rPr lang="en-US" sz="600" dirty="0">
                <a:solidFill>
                  <a:schemeClr val="bg1">
                    <a:lumMod val="50000"/>
                  </a:schemeClr>
                </a:solidFill>
              </a:rPr>
              <a:t> VS. </a:t>
            </a:r>
            <a:r>
              <a:rPr lang="en-US" sz="600" b="1" dirty="0">
                <a:solidFill>
                  <a:schemeClr val="bg1">
                    <a:lumMod val="50000"/>
                  </a:schemeClr>
                </a:solidFill>
              </a:rPr>
              <a:t>Prehospital and </a:t>
            </a:r>
            <a:r>
              <a:rPr lang="en-US" sz="600" b="1" dirty="0" err="1">
                <a:solidFill>
                  <a:schemeClr val="bg1">
                    <a:lumMod val="50000"/>
                  </a:schemeClr>
                </a:solidFill>
              </a:rPr>
              <a:t>en</a:t>
            </a:r>
            <a:r>
              <a:rPr lang="en-US" sz="600" b="1" dirty="0">
                <a:solidFill>
                  <a:schemeClr val="bg1">
                    <a:lumMod val="50000"/>
                  </a:schemeClr>
                </a:solidFill>
              </a:rPr>
              <a:t> route cricothyrotomy performed in the combat setting: a prospective, multicenter, observational study</a:t>
            </a:r>
            <a:r>
              <a:rPr lang="en-US" sz="600" dirty="0">
                <a:solidFill>
                  <a:schemeClr val="bg1">
                    <a:lumMod val="50000"/>
                  </a:schemeClr>
                </a:solidFill>
              </a:rPr>
              <a:t>. J Spec </a:t>
            </a:r>
            <a:r>
              <a:rPr lang="en-US" sz="600" dirty="0" err="1">
                <a:solidFill>
                  <a:schemeClr val="bg1">
                    <a:lumMod val="50000"/>
                  </a:schemeClr>
                </a:solidFill>
              </a:rPr>
              <a:t>Oper</a:t>
            </a:r>
            <a:r>
              <a:rPr lang="en-US" sz="600" dirty="0">
                <a:solidFill>
                  <a:schemeClr val="bg1">
                    <a:lumMod val="50000"/>
                  </a:schemeClr>
                </a:solidFill>
              </a:rPr>
              <a:t> med. 2014;14(4):35–9. </a:t>
            </a:r>
          </a:p>
          <a:p>
            <a:pPr marL="171450" indent="-171450">
              <a:buFont typeface="Arial" panose="020B0604020202020204" pitchFamily="34" charset="0"/>
              <a:buChar char="•"/>
            </a:pPr>
            <a:r>
              <a:rPr lang="en-US" sz="600" dirty="0">
                <a:solidFill>
                  <a:schemeClr val="bg1">
                    <a:lumMod val="50000"/>
                  </a:schemeClr>
                </a:solidFill>
              </a:rPr>
              <a:t>Mabry RL. </a:t>
            </a:r>
            <a:r>
              <a:rPr lang="en-US" sz="600" b="1" dirty="0">
                <a:solidFill>
                  <a:schemeClr val="bg1">
                    <a:lumMod val="50000"/>
                  </a:schemeClr>
                </a:solidFill>
              </a:rPr>
              <a:t>An analysis of battlefield cricothyrotomy in Iraq and Afghanistan</a:t>
            </a:r>
            <a:r>
              <a:rPr lang="en-US" sz="600" dirty="0">
                <a:solidFill>
                  <a:schemeClr val="bg1">
                    <a:lumMod val="50000"/>
                  </a:schemeClr>
                </a:solidFill>
              </a:rPr>
              <a:t>. J Spec </a:t>
            </a:r>
            <a:r>
              <a:rPr lang="en-US" sz="600" dirty="0" err="1">
                <a:solidFill>
                  <a:schemeClr val="bg1">
                    <a:lumMod val="50000"/>
                  </a:schemeClr>
                </a:solidFill>
              </a:rPr>
              <a:t>Oper</a:t>
            </a:r>
            <a:r>
              <a:rPr lang="en-US" sz="600" dirty="0">
                <a:solidFill>
                  <a:schemeClr val="bg1">
                    <a:lumMod val="50000"/>
                  </a:schemeClr>
                </a:solidFill>
              </a:rPr>
              <a:t> med. 2012;12(1):17–23.</a:t>
            </a:r>
            <a:endParaRPr lang="en-US" sz="500" dirty="0">
              <a:solidFill>
                <a:schemeClr val="bg1">
                  <a:lumMod val="50000"/>
                </a:schemeClr>
              </a:solidFill>
            </a:endParaRPr>
          </a:p>
        </p:txBody>
      </p:sp>
      <p:sp>
        <p:nvSpPr>
          <p:cNvPr id="5" name="Rectangle 4">
            <a:extLst>
              <a:ext uri="{FF2B5EF4-FFF2-40B4-BE49-F238E27FC236}">
                <a16:creationId xmlns="" xmlns:a16="http://schemas.microsoft.com/office/drawing/2014/main" id="{80D9D643-E171-4FEF-9945-362D70341032}"/>
              </a:ext>
            </a:extLst>
          </p:cNvPr>
          <p:cNvSpPr/>
          <p:nvPr/>
        </p:nvSpPr>
        <p:spPr>
          <a:xfrm>
            <a:off x="336884" y="645091"/>
            <a:ext cx="4273217" cy="4154984"/>
          </a:xfrm>
          <a:prstGeom prst="rect">
            <a:avLst/>
          </a:prstGeom>
        </p:spPr>
        <p:txBody>
          <a:bodyPr wrap="square">
            <a:spAutoFit/>
          </a:bodyPr>
          <a:lstStyle/>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Jackson, C . Tracheotomy. Laryngoscope 1909; 18:285.</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Jackson, C. High tracheotomy and other errors the chief cause of chronic laryngeal stenosis. Surg </a:t>
            </a:r>
            <a:r>
              <a:rPr lang="en-US" sz="600" dirty="0" err="1">
                <a:solidFill>
                  <a:schemeClr val="bg1">
                    <a:lumMod val="50000"/>
                  </a:schemeClr>
                </a:solidFill>
                <a:ea typeface="Times New Roman" panose="02020603050405020304" pitchFamily="18" charset="0"/>
              </a:rPr>
              <a:t>Gyneco</a:t>
            </a:r>
            <a:r>
              <a:rPr lang="en-US" sz="600" dirty="0">
                <a:solidFill>
                  <a:schemeClr val="bg1">
                    <a:lumMod val="50000"/>
                  </a:schemeClr>
                </a:solidFill>
                <a:ea typeface="Times New Roman" panose="02020603050405020304" pitchFamily="18" charset="0"/>
              </a:rPr>
              <a:t> </a:t>
            </a:r>
            <a:r>
              <a:rPr lang="en-US" sz="600" dirty="0" err="1">
                <a:solidFill>
                  <a:schemeClr val="bg1">
                    <a:lumMod val="50000"/>
                  </a:schemeClr>
                </a:solidFill>
                <a:ea typeface="Times New Roman" panose="02020603050405020304" pitchFamily="18" charset="0"/>
              </a:rPr>
              <a:t>Obstet</a:t>
            </a:r>
            <a:r>
              <a:rPr lang="en-US" sz="600" dirty="0">
                <a:solidFill>
                  <a:schemeClr val="bg1">
                    <a:lumMod val="50000"/>
                  </a:schemeClr>
                </a:solidFill>
                <a:ea typeface="Times New Roman" panose="02020603050405020304" pitchFamily="18" charset="0"/>
              </a:rPr>
              <a:t> 1921; 32:392.</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Brantigan CO, Grow JB Sr. Cricothyroidotomy: elective use in respiratory problems requiring tracheotomy. J </a:t>
            </a:r>
            <a:r>
              <a:rPr lang="en-US" sz="600" dirty="0" err="1">
                <a:solidFill>
                  <a:schemeClr val="bg1">
                    <a:lumMod val="50000"/>
                  </a:schemeClr>
                </a:solidFill>
                <a:ea typeface="Times New Roman" panose="02020603050405020304" pitchFamily="18" charset="0"/>
              </a:rPr>
              <a:t>Thorac</a:t>
            </a:r>
            <a:r>
              <a:rPr lang="en-US" sz="600" dirty="0">
                <a:solidFill>
                  <a:schemeClr val="bg1">
                    <a:lumMod val="50000"/>
                  </a:schemeClr>
                </a:solidFill>
                <a:ea typeface="Times New Roman" panose="02020603050405020304" pitchFamily="18" charset="0"/>
              </a:rPr>
              <a:t> Cardiovasc Surg 1976; 71:72.</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Bair AE, </a:t>
            </a:r>
            <a:r>
              <a:rPr lang="en-US" sz="600" dirty="0" err="1">
                <a:solidFill>
                  <a:schemeClr val="bg1">
                    <a:lumMod val="50000"/>
                  </a:schemeClr>
                </a:solidFill>
                <a:ea typeface="Times New Roman" panose="02020603050405020304" pitchFamily="18" charset="0"/>
              </a:rPr>
              <a:t>Panacek</a:t>
            </a:r>
            <a:r>
              <a:rPr lang="en-US" sz="600" dirty="0">
                <a:solidFill>
                  <a:schemeClr val="bg1">
                    <a:lumMod val="50000"/>
                  </a:schemeClr>
                </a:solidFill>
                <a:ea typeface="Times New Roman" panose="02020603050405020304" pitchFamily="18" charset="0"/>
              </a:rPr>
              <a:t> EA, Wisner DH, et al. Cricothyrotomy: a 5-year experience at one institution. J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2003; 24:151.</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Erlandson MJ, Clinton JE, Ruiz E, Cohen J. Cricothyrotomy in the emergency department revisited. J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1989; 7:115.</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Fortune JB, Judkins DG, </a:t>
            </a:r>
            <a:r>
              <a:rPr lang="en-US" sz="600" dirty="0" err="1">
                <a:solidFill>
                  <a:schemeClr val="bg1">
                    <a:lumMod val="50000"/>
                  </a:schemeClr>
                </a:solidFill>
                <a:ea typeface="Times New Roman" panose="02020603050405020304" pitchFamily="18" charset="0"/>
              </a:rPr>
              <a:t>Scanzaroli</a:t>
            </a:r>
            <a:r>
              <a:rPr lang="en-US" sz="600" dirty="0">
                <a:solidFill>
                  <a:schemeClr val="bg1">
                    <a:lumMod val="50000"/>
                  </a:schemeClr>
                </a:solidFill>
                <a:ea typeface="Times New Roman" panose="02020603050405020304" pitchFamily="18" charset="0"/>
              </a:rPr>
              <a:t> D, et al. Efficacy of prehospital surgical cricothyrotomy in trauma patients. J Trauma 1997; 42:832.</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Chang RS, Hamilton RJ, Carter WA. Declining rate of cricothyrotomy in trauma patients with an emergency medicine residency: implications for skills training. </a:t>
            </a:r>
            <a:r>
              <a:rPr lang="en-US" sz="600" dirty="0" err="1">
                <a:solidFill>
                  <a:schemeClr val="bg1">
                    <a:lumMod val="50000"/>
                  </a:schemeClr>
                </a:solidFill>
                <a:ea typeface="Times New Roman" panose="02020603050405020304" pitchFamily="18" charset="0"/>
              </a:rPr>
              <a:t>Acad</a:t>
            </a:r>
            <a:r>
              <a:rPr lang="en-US" sz="600" dirty="0">
                <a:solidFill>
                  <a:schemeClr val="bg1">
                    <a:lumMod val="50000"/>
                  </a:schemeClr>
                </a:solidFill>
                <a:ea typeface="Times New Roman" panose="02020603050405020304" pitchFamily="18" charset="0"/>
              </a:rPr>
              <a:t>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1998; 5:247.</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err="1">
                <a:solidFill>
                  <a:schemeClr val="bg1">
                    <a:lumMod val="50000"/>
                  </a:schemeClr>
                </a:solidFill>
                <a:ea typeface="Times New Roman" panose="02020603050405020304" pitchFamily="18" charset="0"/>
              </a:rPr>
              <a:t>Scrase</a:t>
            </a:r>
            <a:r>
              <a:rPr lang="en-US" sz="600" dirty="0">
                <a:solidFill>
                  <a:schemeClr val="bg1">
                    <a:lumMod val="50000"/>
                  </a:schemeClr>
                </a:solidFill>
                <a:ea typeface="Times New Roman" panose="02020603050405020304" pitchFamily="18" charset="0"/>
              </a:rPr>
              <a:t> I, </a:t>
            </a:r>
            <a:r>
              <a:rPr lang="en-US" sz="600" dirty="0" err="1">
                <a:solidFill>
                  <a:schemeClr val="bg1">
                    <a:lumMod val="50000"/>
                  </a:schemeClr>
                </a:solidFill>
                <a:ea typeface="Times New Roman" panose="02020603050405020304" pitchFamily="18" charset="0"/>
              </a:rPr>
              <a:t>Woollard</a:t>
            </a:r>
            <a:r>
              <a:rPr lang="en-US" sz="600" dirty="0">
                <a:solidFill>
                  <a:schemeClr val="bg1">
                    <a:lumMod val="50000"/>
                  </a:schemeClr>
                </a:solidFill>
                <a:ea typeface="Times New Roman" panose="02020603050405020304" pitchFamily="18" charset="0"/>
              </a:rPr>
              <a:t> M. Needle vs surgical cricothyroidotomy: a short cut to effective ventilation. </a:t>
            </a:r>
            <a:r>
              <a:rPr lang="en-US" sz="600" dirty="0" err="1">
                <a:solidFill>
                  <a:schemeClr val="bg1">
                    <a:lumMod val="50000"/>
                  </a:schemeClr>
                </a:solidFill>
                <a:ea typeface="Times New Roman" panose="02020603050405020304" pitchFamily="18" charset="0"/>
              </a:rPr>
              <a:t>Anaesthesia</a:t>
            </a:r>
            <a:r>
              <a:rPr lang="en-US" sz="600" dirty="0">
                <a:solidFill>
                  <a:schemeClr val="bg1">
                    <a:lumMod val="50000"/>
                  </a:schemeClr>
                </a:solidFill>
                <a:ea typeface="Times New Roman" panose="02020603050405020304" pitchFamily="18" charset="0"/>
              </a:rPr>
              <a:t> 2006; 61:962.</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Schroeder AA. Cricothyroidotomy: when, why, and why not? Am J </a:t>
            </a:r>
            <a:r>
              <a:rPr lang="en-US" sz="600" dirty="0" err="1">
                <a:solidFill>
                  <a:schemeClr val="bg1">
                    <a:lumMod val="50000"/>
                  </a:schemeClr>
                </a:solidFill>
                <a:ea typeface="Times New Roman" panose="02020603050405020304" pitchFamily="18" charset="0"/>
              </a:rPr>
              <a:t>Otolaryngol</a:t>
            </a:r>
            <a:r>
              <a:rPr lang="en-US" sz="600" dirty="0">
                <a:solidFill>
                  <a:schemeClr val="bg1">
                    <a:lumMod val="50000"/>
                  </a:schemeClr>
                </a:solidFill>
                <a:ea typeface="Times New Roman" panose="02020603050405020304" pitchFamily="18" charset="0"/>
              </a:rPr>
              <a:t> 2000; 21:195.</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Bramwell KJ, Davis DP, </a:t>
            </a:r>
            <a:r>
              <a:rPr lang="en-US" sz="600" dirty="0" err="1">
                <a:solidFill>
                  <a:schemeClr val="bg1">
                    <a:lumMod val="50000"/>
                  </a:schemeClr>
                </a:solidFill>
                <a:ea typeface="Times New Roman" panose="02020603050405020304" pitchFamily="18" charset="0"/>
              </a:rPr>
              <a:t>Cardall</a:t>
            </a:r>
            <a:r>
              <a:rPr lang="en-US" sz="600" dirty="0">
                <a:solidFill>
                  <a:schemeClr val="bg1">
                    <a:lumMod val="50000"/>
                  </a:schemeClr>
                </a:solidFill>
                <a:ea typeface="Times New Roman" panose="02020603050405020304" pitchFamily="18" charset="0"/>
              </a:rPr>
              <a:t> TV, et al. Use of the Trousseau dilator in cricothyrotomy. J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1999; 17:433.</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Strange, GR, Niederman, LG. Surgical Cricothyrotomy. In: Textbook of Pediatric Emergency Procedures, </a:t>
            </a:r>
            <a:r>
              <a:rPr lang="en-US" sz="600" dirty="0" err="1">
                <a:solidFill>
                  <a:schemeClr val="bg1">
                    <a:lumMod val="50000"/>
                  </a:schemeClr>
                </a:solidFill>
                <a:ea typeface="Times New Roman" panose="02020603050405020304" pitchFamily="18" charset="0"/>
              </a:rPr>
              <a:t>Henretic</a:t>
            </a:r>
            <a:r>
              <a:rPr lang="en-US" sz="600" dirty="0">
                <a:solidFill>
                  <a:schemeClr val="bg1">
                    <a:lumMod val="50000"/>
                  </a:schemeClr>
                </a:solidFill>
                <a:ea typeface="Times New Roman" panose="02020603050405020304" pitchFamily="18" charset="0"/>
              </a:rPr>
              <a:t>, FM, King, C (Eds), Williams and Wilkens, Baltimore 1997. p.351.</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err="1">
                <a:solidFill>
                  <a:schemeClr val="bg1">
                    <a:lumMod val="50000"/>
                  </a:schemeClr>
                </a:solidFill>
                <a:ea typeface="Times New Roman" panose="02020603050405020304" pitchFamily="18" charset="0"/>
              </a:rPr>
              <a:t>Salvino</a:t>
            </a:r>
            <a:r>
              <a:rPr lang="en-US" sz="600" dirty="0">
                <a:solidFill>
                  <a:schemeClr val="bg1">
                    <a:lumMod val="50000"/>
                  </a:schemeClr>
                </a:solidFill>
                <a:ea typeface="Times New Roman" panose="02020603050405020304" pitchFamily="18" charset="0"/>
              </a:rPr>
              <a:t> CK, Dries D, </a:t>
            </a:r>
            <a:r>
              <a:rPr lang="en-US" sz="600" dirty="0" err="1">
                <a:solidFill>
                  <a:schemeClr val="bg1">
                    <a:lumMod val="50000"/>
                  </a:schemeClr>
                </a:solidFill>
                <a:ea typeface="Times New Roman" panose="02020603050405020304" pitchFamily="18" charset="0"/>
              </a:rPr>
              <a:t>Gamelli</a:t>
            </a:r>
            <a:r>
              <a:rPr lang="en-US" sz="600" dirty="0">
                <a:solidFill>
                  <a:schemeClr val="bg1">
                    <a:lumMod val="50000"/>
                  </a:schemeClr>
                </a:solidFill>
                <a:ea typeface="Times New Roman" panose="02020603050405020304" pitchFamily="18" charset="0"/>
              </a:rPr>
              <a:t> R, et al. Emergency cricothyroidotomy in trauma victims. J Trauma 1993; 34:503.</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err="1">
                <a:solidFill>
                  <a:schemeClr val="bg1">
                    <a:lumMod val="50000"/>
                  </a:schemeClr>
                </a:solidFill>
                <a:ea typeface="Times New Roman" panose="02020603050405020304" pitchFamily="18" charset="0"/>
              </a:rPr>
              <a:t>Aslani</a:t>
            </a:r>
            <a:r>
              <a:rPr lang="en-US" sz="600" dirty="0">
                <a:solidFill>
                  <a:schemeClr val="bg1">
                    <a:lumMod val="50000"/>
                  </a:schemeClr>
                </a:solidFill>
                <a:ea typeface="Times New Roman" panose="02020603050405020304" pitchFamily="18" charset="0"/>
              </a:rPr>
              <a:t> A, Ng SC, Hurley M, et al. Accuracy of identification of the cricothyroid membrane in female subjects using palpation: an observational study. </a:t>
            </a:r>
            <a:r>
              <a:rPr lang="en-US" sz="600" dirty="0" err="1">
                <a:solidFill>
                  <a:schemeClr val="bg1">
                    <a:lumMod val="50000"/>
                  </a:schemeClr>
                </a:solidFill>
                <a:ea typeface="Times New Roman" panose="02020603050405020304" pitchFamily="18" charset="0"/>
              </a:rPr>
              <a:t>Anesth</a:t>
            </a:r>
            <a:r>
              <a:rPr lang="en-US" sz="600" dirty="0">
                <a:solidFill>
                  <a:schemeClr val="bg1">
                    <a:lumMod val="50000"/>
                  </a:schemeClr>
                </a:solidFill>
                <a:ea typeface="Times New Roman" panose="02020603050405020304" pitchFamily="18" charset="0"/>
              </a:rPr>
              <a:t> </a:t>
            </a:r>
            <a:r>
              <a:rPr lang="en-US" sz="600" dirty="0" err="1">
                <a:solidFill>
                  <a:schemeClr val="bg1">
                    <a:lumMod val="50000"/>
                  </a:schemeClr>
                </a:solidFill>
                <a:ea typeface="Times New Roman" panose="02020603050405020304" pitchFamily="18" charset="0"/>
              </a:rPr>
              <a:t>Analg</a:t>
            </a:r>
            <a:r>
              <a:rPr lang="en-US" sz="600" dirty="0">
                <a:solidFill>
                  <a:schemeClr val="bg1">
                    <a:lumMod val="50000"/>
                  </a:schemeClr>
                </a:solidFill>
                <a:ea typeface="Times New Roman" panose="02020603050405020304" pitchFamily="18" charset="0"/>
              </a:rPr>
              <a:t> 2012; 114:987.</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Elliott DS, Baker PA, Scott MR, et al. Accuracy of surface landmark identification for cannula cricothyroidotomy. </a:t>
            </a:r>
            <a:r>
              <a:rPr lang="en-US" sz="600" dirty="0" err="1">
                <a:solidFill>
                  <a:schemeClr val="bg1">
                    <a:lumMod val="50000"/>
                  </a:schemeClr>
                </a:solidFill>
                <a:ea typeface="Times New Roman" panose="02020603050405020304" pitchFamily="18" charset="0"/>
              </a:rPr>
              <a:t>Anaesthesia</a:t>
            </a:r>
            <a:r>
              <a:rPr lang="en-US" sz="600" dirty="0">
                <a:solidFill>
                  <a:schemeClr val="bg1">
                    <a:lumMod val="50000"/>
                  </a:schemeClr>
                </a:solidFill>
                <a:ea typeface="Times New Roman" panose="02020603050405020304" pitchFamily="18" charset="0"/>
              </a:rPr>
              <a:t> 2010; 65:889.</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You-Ten KE, Desai D, </a:t>
            </a:r>
            <a:r>
              <a:rPr lang="en-US" sz="600" dirty="0" err="1">
                <a:solidFill>
                  <a:schemeClr val="bg1">
                    <a:lumMod val="50000"/>
                  </a:schemeClr>
                </a:solidFill>
                <a:ea typeface="Times New Roman" panose="02020603050405020304" pitchFamily="18" charset="0"/>
              </a:rPr>
              <a:t>Postonogova</a:t>
            </a:r>
            <a:r>
              <a:rPr lang="en-US" sz="600" dirty="0">
                <a:solidFill>
                  <a:schemeClr val="bg1">
                    <a:lumMod val="50000"/>
                  </a:schemeClr>
                </a:solidFill>
                <a:ea typeface="Times New Roman" panose="02020603050405020304" pitchFamily="18" charset="0"/>
              </a:rPr>
              <a:t> T, Siddiqui N. Accuracy of conventional digital palpation and ultrasound of the cricothyroid membrane in obese women in </a:t>
            </a:r>
            <a:r>
              <a:rPr lang="en-US" sz="600" dirty="0" err="1">
                <a:solidFill>
                  <a:schemeClr val="bg1">
                    <a:lumMod val="50000"/>
                  </a:schemeClr>
                </a:solidFill>
                <a:ea typeface="Times New Roman" panose="02020603050405020304" pitchFamily="18" charset="0"/>
              </a:rPr>
              <a:t>labour</a:t>
            </a:r>
            <a:r>
              <a:rPr lang="en-US" sz="600" dirty="0">
                <a:solidFill>
                  <a:schemeClr val="bg1">
                    <a:lumMod val="50000"/>
                  </a:schemeClr>
                </a:solidFill>
                <a:ea typeface="Times New Roman" panose="02020603050405020304" pitchFamily="18" charset="0"/>
              </a:rPr>
              <a:t>. </a:t>
            </a:r>
            <a:r>
              <a:rPr lang="en-US" sz="600" dirty="0" err="1">
                <a:solidFill>
                  <a:schemeClr val="bg1">
                    <a:lumMod val="50000"/>
                  </a:schemeClr>
                </a:solidFill>
                <a:ea typeface="Times New Roman" panose="02020603050405020304" pitchFamily="18" charset="0"/>
              </a:rPr>
              <a:t>Anaesthesia</a:t>
            </a:r>
            <a:r>
              <a:rPr lang="en-US" sz="600" dirty="0">
                <a:solidFill>
                  <a:schemeClr val="bg1">
                    <a:lumMod val="50000"/>
                  </a:schemeClr>
                </a:solidFill>
                <a:ea typeface="Times New Roman" panose="02020603050405020304" pitchFamily="18" charset="0"/>
              </a:rPr>
              <a:t> 2015; 70:1230.</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Hiller KN, </a:t>
            </a:r>
            <a:r>
              <a:rPr lang="en-US" sz="600" dirty="0" err="1">
                <a:solidFill>
                  <a:schemeClr val="bg1">
                    <a:lumMod val="50000"/>
                  </a:schemeClr>
                </a:solidFill>
                <a:ea typeface="Times New Roman" panose="02020603050405020304" pitchFamily="18" charset="0"/>
              </a:rPr>
              <a:t>Karni</a:t>
            </a:r>
            <a:r>
              <a:rPr lang="en-US" sz="600" dirty="0">
                <a:solidFill>
                  <a:schemeClr val="bg1">
                    <a:lumMod val="50000"/>
                  </a:schemeClr>
                </a:solidFill>
                <a:ea typeface="Times New Roman" panose="02020603050405020304" pitchFamily="18" charset="0"/>
              </a:rPr>
              <a:t> RJ, Cai C, et al. Comparing success rates of anesthesia providers versus trauma surgeons in their use of palpation to identify the cricothyroid membrane in female subjects: a prospective observational study. Can J </a:t>
            </a:r>
            <a:r>
              <a:rPr lang="en-US" sz="600" dirty="0" err="1">
                <a:solidFill>
                  <a:schemeClr val="bg1">
                    <a:lumMod val="50000"/>
                  </a:schemeClr>
                </a:solidFill>
                <a:ea typeface="Times New Roman" panose="02020603050405020304" pitchFamily="18" charset="0"/>
              </a:rPr>
              <a:t>Anaesth</a:t>
            </a:r>
            <a:r>
              <a:rPr lang="en-US" sz="600" dirty="0">
                <a:solidFill>
                  <a:schemeClr val="bg1">
                    <a:lumMod val="50000"/>
                  </a:schemeClr>
                </a:solidFill>
                <a:ea typeface="Times New Roman" panose="02020603050405020304" pitchFamily="18" charset="0"/>
              </a:rPr>
              <a:t> 2016; 63:807.</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Bair AE, </a:t>
            </a:r>
            <a:r>
              <a:rPr lang="en-US" sz="600" dirty="0" err="1">
                <a:solidFill>
                  <a:schemeClr val="bg1">
                    <a:lumMod val="50000"/>
                  </a:schemeClr>
                </a:solidFill>
                <a:ea typeface="Times New Roman" panose="02020603050405020304" pitchFamily="18" charset="0"/>
              </a:rPr>
              <a:t>Chima</a:t>
            </a:r>
            <a:r>
              <a:rPr lang="en-US" sz="600" dirty="0">
                <a:solidFill>
                  <a:schemeClr val="bg1">
                    <a:lumMod val="50000"/>
                  </a:schemeClr>
                </a:solidFill>
                <a:ea typeface="Times New Roman" panose="02020603050405020304" pitchFamily="18" charset="0"/>
              </a:rPr>
              <a:t> R. The inaccuracy of using landmark techniques for cricothyroid membrane identification: a comparison of three techniques. </a:t>
            </a:r>
            <a:r>
              <a:rPr lang="en-US" sz="600" dirty="0" err="1">
                <a:solidFill>
                  <a:schemeClr val="bg1">
                    <a:lumMod val="50000"/>
                  </a:schemeClr>
                </a:solidFill>
                <a:ea typeface="Times New Roman" panose="02020603050405020304" pitchFamily="18" charset="0"/>
              </a:rPr>
              <a:t>Acad</a:t>
            </a:r>
            <a:r>
              <a:rPr lang="en-US" sz="600" dirty="0">
                <a:solidFill>
                  <a:schemeClr val="bg1">
                    <a:lumMod val="50000"/>
                  </a:schemeClr>
                </a:solidFill>
                <a:ea typeface="Times New Roman" panose="02020603050405020304" pitchFamily="18" charset="0"/>
              </a:rPr>
              <a:t>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2015; 22:908.</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Nicholls SE, Sweeney TW, </a:t>
            </a:r>
            <a:r>
              <a:rPr lang="en-US" sz="600" dirty="0" err="1">
                <a:solidFill>
                  <a:schemeClr val="bg1">
                    <a:lumMod val="50000"/>
                  </a:schemeClr>
                </a:solidFill>
                <a:ea typeface="Times New Roman" panose="02020603050405020304" pitchFamily="18" charset="0"/>
              </a:rPr>
              <a:t>Ferre</a:t>
            </a:r>
            <a:r>
              <a:rPr lang="en-US" sz="600" dirty="0">
                <a:solidFill>
                  <a:schemeClr val="bg1">
                    <a:lumMod val="50000"/>
                  </a:schemeClr>
                </a:solidFill>
                <a:ea typeface="Times New Roman" panose="02020603050405020304" pitchFamily="18" charset="0"/>
              </a:rPr>
              <a:t> RM, Strout TD. Bedside sonography by emergency physicians for the rapid identification of landmarks relevant to cricothyrotomy. Am J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2008; 26:852.</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Curtis K, Ahern M, Dawson M, </a:t>
            </a:r>
            <a:r>
              <a:rPr lang="en-US" sz="600" dirty="0" err="1">
                <a:solidFill>
                  <a:schemeClr val="bg1">
                    <a:lumMod val="50000"/>
                  </a:schemeClr>
                </a:solidFill>
                <a:ea typeface="Times New Roman" panose="02020603050405020304" pitchFamily="18" charset="0"/>
              </a:rPr>
              <a:t>Mallin</a:t>
            </a:r>
            <a:r>
              <a:rPr lang="en-US" sz="600" dirty="0">
                <a:solidFill>
                  <a:schemeClr val="bg1">
                    <a:lumMod val="50000"/>
                  </a:schemeClr>
                </a:solidFill>
                <a:ea typeface="Times New Roman" panose="02020603050405020304" pitchFamily="18" charset="0"/>
              </a:rPr>
              <a:t> M. Ultrasound-guided, Bougie-assisted cricothyroidotomy: a description of a novel technique in cadaveric models. </a:t>
            </a:r>
            <a:r>
              <a:rPr lang="en-US" sz="600" dirty="0" err="1">
                <a:solidFill>
                  <a:schemeClr val="bg1">
                    <a:lumMod val="50000"/>
                  </a:schemeClr>
                </a:solidFill>
                <a:ea typeface="Times New Roman" panose="02020603050405020304" pitchFamily="18" charset="0"/>
              </a:rPr>
              <a:t>Acad</a:t>
            </a:r>
            <a:r>
              <a:rPr lang="en-US" sz="600" dirty="0">
                <a:solidFill>
                  <a:schemeClr val="bg1">
                    <a:lumMod val="50000"/>
                  </a:schemeClr>
                </a:solidFill>
                <a:ea typeface="Times New Roman" panose="02020603050405020304" pitchFamily="18" charset="0"/>
              </a:rPr>
              <a:t>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2012; 19:876.</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Siddiqui N, </a:t>
            </a:r>
            <a:r>
              <a:rPr lang="en-US" sz="600" dirty="0" err="1">
                <a:solidFill>
                  <a:schemeClr val="bg1">
                    <a:lumMod val="50000"/>
                  </a:schemeClr>
                </a:solidFill>
                <a:ea typeface="Times New Roman" panose="02020603050405020304" pitchFamily="18" charset="0"/>
              </a:rPr>
              <a:t>Arzola</a:t>
            </a:r>
            <a:r>
              <a:rPr lang="en-US" sz="600" dirty="0">
                <a:solidFill>
                  <a:schemeClr val="bg1">
                    <a:lumMod val="50000"/>
                  </a:schemeClr>
                </a:solidFill>
                <a:ea typeface="Times New Roman" panose="02020603050405020304" pitchFamily="18" charset="0"/>
              </a:rPr>
              <a:t> C, Friedman Z, et al. Ultrasound Improves Cricothyrotomy Success in Cadavers with Poorly Defined Neck Anatomy: A Randomized Control Trial. Anesthesiology 2015; 123:1033.</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Kristensen MS, Teoh WH, Rudolph SS, et al. A </a:t>
            </a:r>
            <a:r>
              <a:rPr lang="en-US" sz="600" dirty="0" err="1">
                <a:solidFill>
                  <a:schemeClr val="bg1">
                    <a:lumMod val="50000"/>
                  </a:schemeClr>
                </a:solidFill>
                <a:ea typeface="Times New Roman" panose="02020603050405020304" pitchFamily="18" charset="0"/>
              </a:rPr>
              <a:t>randomised</a:t>
            </a:r>
            <a:r>
              <a:rPr lang="en-US" sz="600" dirty="0">
                <a:solidFill>
                  <a:schemeClr val="bg1">
                    <a:lumMod val="50000"/>
                  </a:schemeClr>
                </a:solidFill>
                <a:ea typeface="Times New Roman" panose="02020603050405020304" pitchFamily="18" charset="0"/>
              </a:rPr>
              <a:t> cross-over comparison of the transverse and longitudinal techniques for ultrasound-guided identification of the cricothyroid membrane in morbidly obese subjects. </a:t>
            </a:r>
            <a:r>
              <a:rPr lang="en-US" sz="600" dirty="0" err="1">
                <a:solidFill>
                  <a:schemeClr val="bg1">
                    <a:lumMod val="50000"/>
                  </a:schemeClr>
                </a:solidFill>
                <a:ea typeface="Times New Roman" panose="02020603050405020304" pitchFamily="18" charset="0"/>
              </a:rPr>
              <a:t>Anaesthesia</a:t>
            </a:r>
            <a:r>
              <a:rPr lang="en-US" sz="600" dirty="0">
                <a:solidFill>
                  <a:schemeClr val="bg1">
                    <a:lumMod val="50000"/>
                  </a:schemeClr>
                </a:solidFill>
                <a:ea typeface="Times New Roman" panose="02020603050405020304" pitchFamily="18" charset="0"/>
              </a:rPr>
              <a:t> 2016; 71:675.</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Kristensen MS, Teoh WH, Rudolph SS. Ultrasonographic identification of the cricothyroid membrane: best evidence, techniques, and clinical impact. Br J </a:t>
            </a:r>
            <a:r>
              <a:rPr lang="en-US" sz="600" dirty="0" err="1">
                <a:solidFill>
                  <a:schemeClr val="bg1">
                    <a:lumMod val="50000"/>
                  </a:schemeClr>
                </a:solidFill>
                <a:ea typeface="Times New Roman" panose="02020603050405020304" pitchFamily="18" charset="0"/>
              </a:rPr>
              <a:t>Anaesth</a:t>
            </a:r>
            <a:r>
              <a:rPr lang="en-US" sz="600" dirty="0">
                <a:solidFill>
                  <a:schemeClr val="bg1">
                    <a:lumMod val="50000"/>
                  </a:schemeClr>
                </a:solidFill>
                <a:ea typeface="Times New Roman" panose="02020603050405020304" pitchFamily="18" charset="0"/>
              </a:rPr>
              <a:t> 2016; 117 Suppl 1:i39.</a:t>
            </a:r>
            <a:endParaRPr lang="en-US" sz="600" dirty="0">
              <a:solidFill>
                <a:schemeClr val="bg1">
                  <a:lumMod val="50000"/>
                </a:schemeClr>
              </a:solidFill>
            </a:endParaRPr>
          </a:p>
          <a:p>
            <a:pPr marL="342900" lvl="0" indent="-342900">
              <a:buFont typeface="Arial" panose="020B0604020202020204" pitchFamily="34" charset="0"/>
              <a:buChar char="•"/>
              <a:tabLst>
                <a:tab pos="457200" algn="l"/>
              </a:tabLst>
            </a:pPr>
            <a:r>
              <a:rPr lang="en-US" sz="600" dirty="0">
                <a:solidFill>
                  <a:schemeClr val="bg1">
                    <a:lumMod val="50000"/>
                  </a:schemeClr>
                </a:solidFill>
                <a:ea typeface="Times New Roman" panose="02020603050405020304" pitchFamily="18" charset="0"/>
              </a:rPr>
              <a:t>Hill C, Reardon R, </a:t>
            </a:r>
            <a:r>
              <a:rPr lang="en-US" sz="600" dirty="0" err="1">
                <a:solidFill>
                  <a:schemeClr val="bg1">
                    <a:lumMod val="50000"/>
                  </a:schemeClr>
                </a:solidFill>
                <a:ea typeface="Times New Roman" panose="02020603050405020304" pitchFamily="18" charset="0"/>
              </a:rPr>
              <a:t>Joing</a:t>
            </a:r>
            <a:r>
              <a:rPr lang="en-US" sz="600" dirty="0">
                <a:solidFill>
                  <a:schemeClr val="bg1">
                    <a:lumMod val="50000"/>
                  </a:schemeClr>
                </a:solidFill>
                <a:ea typeface="Times New Roman" panose="02020603050405020304" pitchFamily="18" charset="0"/>
              </a:rPr>
              <a:t> S, et al. Cricothyrotomy technique using gum elastic bougie is faster than standard technique: a study of emergency medicine residents and medical students in an animal lab. </a:t>
            </a:r>
            <a:r>
              <a:rPr lang="en-US" sz="600" dirty="0" err="1">
                <a:solidFill>
                  <a:schemeClr val="bg1">
                    <a:lumMod val="50000"/>
                  </a:schemeClr>
                </a:solidFill>
                <a:ea typeface="Times New Roman" panose="02020603050405020304" pitchFamily="18" charset="0"/>
              </a:rPr>
              <a:t>Acad</a:t>
            </a:r>
            <a:r>
              <a:rPr lang="en-US" sz="600" dirty="0">
                <a:solidFill>
                  <a:schemeClr val="bg1">
                    <a:lumMod val="50000"/>
                  </a:schemeClr>
                </a:solidFill>
                <a:ea typeface="Times New Roman" panose="02020603050405020304" pitchFamily="18" charset="0"/>
              </a:rPr>
              <a:t> </a:t>
            </a:r>
            <a:r>
              <a:rPr lang="en-US" sz="600" dirty="0" err="1">
                <a:solidFill>
                  <a:schemeClr val="bg1">
                    <a:lumMod val="50000"/>
                  </a:schemeClr>
                </a:solidFill>
                <a:ea typeface="Times New Roman" panose="02020603050405020304" pitchFamily="18" charset="0"/>
              </a:rPr>
              <a:t>Emerg</a:t>
            </a:r>
            <a:r>
              <a:rPr lang="en-US" sz="600" dirty="0">
                <a:solidFill>
                  <a:schemeClr val="bg1">
                    <a:lumMod val="50000"/>
                  </a:schemeClr>
                </a:solidFill>
                <a:ea typeface="Times New Roman" panose="02020603050405020304" pitchFamily="18" charset="0"/>
              </a:rPr>
              <a:t> Med 2010; 17:666.</a:t>
            </a:r>
            <a:endParaRPr lang="en-US" sz="600" dirty="0">
              <a:solidFill>
                <a:schemeClr val="bg1">
                  <a:lumMod val="50000"/>
                </a:schemeClr>
              </a:solidFill>
            </a:endParaRPr>
          </a:p>
        </p:txBody>
      </p:sp>
      <p:sp>
        <p:nvSpPr>
          <p:cNvPr id="6" name="TextBox 5">
            <a:extLst>
              <a:ext uri="{FF2B5EF4-FFF2-40B4-BE49-F238E27FC236}">
                <a16:creationId xmlns="" xmlns:a16="http://schemas.microsoft.com/office/drawing/2014/main" id="{EA3101DF-04F3-45C3-917D-EFDD5AD9FD46}"/>
              </a:ext>
            </a:extLst>
          </p:cNvPr>
          <p:cNvSpPr txBox="1"/>
          <p:nvPr/>
        </p:nvSpPr>
        <p:spPr>
          <a:xfrm>
            <a:off x="336884" y="206298"/>
            <a:ext cx="4273217" cy="369332"/>
          </a:xfrm>
          <a:prstGeom prst="rect">
            <a:avLst/>
          </a:prstGeom>
          <a:noFill/>
        </p:spPr>
        <p:txBody>
          <a:bodyPr wrap="square" rtlCol="0">
            <a:spAutoFit/>
          </a:bodyPr>
          <a:lstStyle/>
          <a:p>
            <a:r>
              <a:rPr lang="en-US" dirty="0">
                <a:solidFill>
                  <a:schemeClr val="bg1">
                    <a:lumMod val="75000"/>
                  </a:schemeClr>
                </a:solidFill>
              </a:rPr>
              <a:t>Objective 9: scientific evidence - references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7040" y="4590664"/>
            <a:ext cx="414250" cy="410584"/>
          </a:xfrm>
          <a:prstGeom prst="rect">
            <a:avLst/>
          </a:prstGeom>
        </p:spPr>
      </p:pic>
    </p:spTree>
    <p:extLst>
      <p:ext uri="{BB962C8B-B14F-4D97-AF65-F5344CB8AC3E}">
        <p14:creationId xmlns:p14="http://schemas.microsoft.com/office/powerpoint/2010/main" val="3163465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81151" y="4021874"/>
            <a:ext cx="6122940" cy="323245"/>
          </a:xfrm>
        </p:spPr>
        <p:txBody>
          <a:bodyPr/>
          <a:lstStyle/>
          <a:p>
            <a:r>
              <a:rPr lang="en-US" sz="2400" dirty="0">
                <a:solidFill>
                  <a:srgbClr val="C00000"/>
                </a:solidFill>
                <a:latin typeface="+mj-lt"/>
              </a:rPr>
              <a:t>BAC-Pack™</a:t>
            </a:r>
            <a:r>
              <a:rPr lang="en-US" sz="2400" b="1" dirty="0">
                <a:solidFill>
                  <a:srgbClr val="C00000"/>
                </a:solidFill>
                <a:effectLst>
                  <a:outerShdw blurRad="38100" dist="38100" dir="2700000" algn="tl">
                    <a:srgbClr val="000000">
                      <a:alpha val="43137"/>
                    </a:srgbClr>
                  </a:outerShdw>
                </a:effectLst>
                <a:latin typeface="+mj-lt"/>
              </a:rPr>
              <a:t> </a:t>
            </a:r>
          </a:p>
        </p:txBody>
      </p:sp>
      <p:sp>
        <p:nvSpPr>
          <p:cNvPr id="5" name="TextBox 4"/>
          <p:cNvSpPr txBox="1"/>
          <p:nvPr/>
        </p:nvSpPr>
        <p:spPr>
          <a:xfrm>
            <a:off x="5004569" y="397044"/>
            <a:ext cx="2844625" cy="2800767"/>
          </a:xfrm>
          <a:prstGeom prst="rect">
            <a:avLst/>
          </a:prstGeom>
          <a:noFill/>
        </p:spPr>
        <p:txBody>
          <a:bodyPr wrap="none" rtlCol="0">
            <a:spAutoFit/>
          </a:bodyPr>
          <a:lstStyle/>
          <a:p>
            <a:r>
              <a:rPr lang="en-US" dirty="0">
                <a:solidFill>
                  <a:schemeClr val="bg1"/>
                </a:solidFill>
              </a:rPr>
              <a:t>For additional information </a:t>
            </a:r>
          </a:p>
          <a:p>
            <a:r>
              <a:rPr lang="en-US" dirty="0">
                <a:solidFill>
                  <a:schemeClr val="bg1"/>
                </a:solidFill>
              </a:rPr>
              <a:t>about the </a:t>
            </a:r>
            <a:r>
              <a:rPr lang="en-US" sz="2400" dirty="0">
                <a:solidFill>
                  <a:srgbClr val="C00000"/>
                </a:solidFill>
              </a:rPr>
              <a:t>BAC-Pack™ </a:t>
            </a:r>
          </a:p>
          <a:p>
            <a:endParaRPr lang="en-US" sz="1000" dirty="0">
              <a:solidFill>
                <a:schemeClr val="bg1"/>
              </a:solidFill>
            </a:endParaRPr>
          </a:p>
          <a:p>
            <a:r>
              <a:rPr lang="en-US" dirty="0">
                <a:solidFill>
                  <a:schemeClr val="bg1"/>
                </a:solidFill>
              </a:rPr>
              <a:t>email: info@NARescue.com</a:t>
            </a:r>
          </a:p>
          <a:p>
            <a:endParaRPr lang="en-US" sz="1000" b="1" dirty="0">
              <a:solidFill>
                <a:schemeClr val="bg1"/>
              </a:solidFill>
            </a:endParaRPr>
          </a:p>
          <a:p>
            <a:r>
              <a:rPr lang="en-US" dirty="0">
                <a:solidFill>
                  <a:schemeClr val="bg1"/>
                </a:solidFill>
              </a:rPr>
              <a:t>Tel: 864.675.9800</a:t>
            </a:r>
            <a:endParaRPr lang="en-US" cap="all" dirty="0"/>
          </a:p>
          <a:p>
            <a:endParaRPr lang="en-US" sz="1000" dirty="0">
              <a:solidFill>
                <a:schemeClr val="bg1"/>
              </a:solidFill>
            </a:endParaRPr>
          </a:p>
          <a:p>
            <a:r>
              <a:rPr lang="en-US" dirty="0">
                <a:solidFill>
                  <a:schemeClr val="bg1"/>
                </a:solidFill>
              </a:rPr>
              <a:t>Mail: 35 Tedwall Court</a:t>
            </a:r>
            <a:br>
              <a:rPr lang="en-US" dirty="0">
                <a:solidFill>
                  <a:schemeClr val="bg1"/>
                </a:solidFill>
              </a:rPr>
            </a:br>
            <a:r>
              <a:rPr lang="en-US" dirty="0">
                <a:solidFill>
                  <a:schemeClr val="bg1"/>
                </a:solidFill>
              </a:rPr>
              <a:t>          Greer, SC 29650-4791</a:t>
            </a:r>
            <a:br>
              <a:rPr lang="en-US" dirty="0">
                <a:solidFill>
                  <a:schemeClr val="bg1"/>
                </a:solidFill>
              </a:rPr>
            </a:br>
            <a:endParaRPr lang="en-US" sz="1000" dirty="0">
              <a:solidFill>
                <a:schemeClr val="bg1"/>
              </a:solidFill>
            </a:endParaRPr>
          </a:p>
          <a:p>
            <a:r>
              <a:rPr lang="en-US" dirty="0">
                <a:solidFill>
                  <a:schemeClr val="bg1"/>
                </a:solidFill>
              </a:rPr>
              <a:t>Fax: 864.675.9880</a:t>
            </a:r>
          </a:p>
        </p:txBody>
      </p:sp>
      <p:sp>
        <p:nvSpPr>
          <p:cNvPr id="6" name="Rectangle 5">
            <a:extLst>
              <a:ext uri="{FF2B5EF4-FFF2-40B4-BE49-F238E27FC236}">
                <a16:creationId xmlns="" xmlns:a16="http://schemas.microsoft.com/office/drawing/2014/main" id="{E5F0C1A6-AAF0-4ED2-ABDE-E2A688B68DDB}"/>
              </a:ext>
            </a:extLst>
          </p:cNvPr>
          <p:cNvSpPr/>
          <p:nvPr/>
        </p:nvSpPr>
        <p:spPr>
          <a:xfrm>
            <a:off x="5304843" y="4339218"/>
            <a:ext cx="2544351" cy="276999"/>
          </a:xfrm>
          <a:prstGeom prst="rect">
            <a:avLst/>
          </a:prstGeom>
        </p:spPr>
        <p:txBody>
          <a:bodyPr wrap="none">
            <a:spAutoFit/>
          </a:bodyPr>
          <a:lstStyle/>
          <a:p>
            <a:r>
              <a:rPr lang="en-US" sz="1200" dirty="0">
                <a:solidFill>
                  <a:schemeClr val="bg1"/>
                </a:solidFill>
              </a:rPr>
              <a:t>Bougie Aided Cricothyroidotomy-Pack</a:t>
            </a:r>
            <a:endParaRPr lang="en-US" sz="1400" dirty="0">
              <a:solidFill>
                <a:schemeClr val="bg1"/>
              </a:solidFill>
            </a:endParaRPr>
          </a:p>
        </p:txBody>
      </p:sp>
      <p:sp>
        <p:nvSpPr>
          <p:cNvPr id="8" name="TextBox 7">
            <a:extLst>
              <a:ext uri="{FF2B5EF4-FFF2-40B4-BE49-F238E27FC236}">
                <a16:creationId xmlns="" xmlns:a16="http://schemas.microsoft.com/office/drawing/2014/main" id="{DA7940E0-BB8A-43D7-9C49-038A084FE7DA}"/>
              </a:ext>
            </a:extLst>
          </p:cNvPr>
          <p:cNvSpPr txBox="1"/>
          <p:nvPr/>
        </p:nvSpPr>
        <p:spPr>
          <a:xfrm>
            <a:off x="8233038" y="4865146"/>
            <a:ext cx="755335" cy="215444"/>
          </a:xfrm>
          <a:prstGeom prst="rect">
            <a:avLst/>
          </a:prstGeom>
          <a:noFill/>
        </p:spPr>
        <p:txBody>
          <a:bodyPr wrap="none" rtlCol="0">
            <a:spAutoFit/>
          </a:bodyPr>
          <a:lstStyle/>
          <a:p>
            <a:r>
              <a:rPr lang="en-US" sz="800" dirty="0">
                <a:solidFill>
                  <a:schemeClr val="bg1"/>
                </a:solidFill>
              </a:rPr>
              <a:t>REV C 120418</a:t>
            </a:r>
          </a:p>
        </p:txBody>
      </p:sp>
    </p:spTree>
    <p:extLst>
      <p:ext uri="{BB962C8B-B14F-4D97-AF65-F5344CB8AC3E}">
        <p14:creationId xmlns:p14="http://schemas.microsoft.com/office/powerpoint/2010/main" val="176659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70234" y="714245"/>
            <a:ext cx="8080022" cy="3924980"/>
          </a:xfrm>
        </p:spPr>
        <p:txBody>
          <a:bodyPr/>
          <a:lstStyle/>
          <a:p>
            <a:r>
              <a:rPr lang="en-US" dirty="0"/>
              <a:t>At the conclusion of both didactic and hands-on training, the provider should be able to:</a:t>
            </a:r>
            <a:endParaRPr lang="en-US" sz="100" dirty="0"/>
          </a:p>
          <a:p>
            <a:pPr marL="857250" lvl="1" indent="-342900">
              <a:buFont typeface="+mj-lt"/>
              <a:buAutoNum type="arabicPeriod"/>
            </a:pPr>
            <a:r>
              <a:rPr lang="en-US" sz="1600" dirty="0"/>
              <a:t>Identify</a:t>
            </a:r>
            <a:r>
              <a:rPr lang="en-US" sz="1600" b="1" dirty="0">
                <a:solidFill>
                  <a:srgbClr val="002060"/>
                </a:solidFill>
                <a:effectLst>
                  <a:outerShdw blurRad="38100" dist="38100" dir="2700000" algn="tl">
                    <a:srgbClr val="000000">
                      <a:alpha val="43137"/>
                    </a:srgbClr>
                  </a:outerShdw>
                </a:effectLst>
              </a:rPr>
              <a:t> </a:t>
            </a:r>
            <a:r>
              <a:rPr lang="en-US" sz="1600" dirty="0"/>
              <a:t>key</a:t>
            </a:r>
            <a:r>
              <a:rPr lang="en-US" sz="1600" b="1" dirty="0"/>
              <a:t> </a:t>
            </a:r>
            <a:r>
              <a:rPr lang="en-US" b="1" dirty="0">
                <a:solidFill>
                  <a:srgbClr val="002060"/>
                </a:solidFill>
              </a:rPr>
              <a:t>BAC-Pack™</a:t>
            </a:r>
            <a:r>
              <a:rPr lang="en-US" sz="1600" b="1" dirty="0">
                <a:solidFill>
                  <a:srgbClr val="002060"/>
                </a:solidFill>
              </a:rPr>
              <a:t> components, </a:t>
            </a:r>
            <a:r>
              <a:rPr lang="en-US" sz="1600" b="1" dirty="0">
                <a:solidFill>
                  <a:schemeClr val="accent1">
                    <a:lumMod val="50000"/>
                  </a:schemeClr>
                </a:solidFill>
              </a:rPr>
              <a:t>and</a:t>
            </a:r>
            <a:r>
              <a:rPr lang="en-US" sz="1600" dirty="0"/>
              <a:t> their </a:t>
            </a:r>
            <a:r>
              <a:rPr lang="en-US" sz="1600" b="1" dirty="0">
                <a:solidFill>
                  <a:srgbClr val="002060"/>
                </a:solidFill>
              </a:rPr>
              <a:t>function</a:t>
            </a:r>
            <a:r>
              <a:rPr lang="en-US" sz="1600" dirty="0">
                <a:solidFill>
                  <a:srgbClr val="002060"/>
                </a:solidFill>
              </a:rPr>
              <a:t>.</a:t>
            </a:r>
          </a:p>
          <a:p>
            <a:pPr marL="857250" lvl="1" indent="-342900">
              <a:buFont typeface="+mj-lt"/>
              <a:buAutoNum type="arabicPeriod"/>
            </a:pPr>
            <a:r>
              <a:rPr lang="en-US" sz="1600" dirty="0"/>
              <a:t>List the </a:t>
            </a:r>
            <a:r>
              <a:rPr lang="en-US" sz="1600" b="1" dirty="0">
                <a:solidFill>
                  <a:srgbClr val="009900"/>
                </a:solidFill>
              </a:rPr>
              <a:t>indications</a:t>
            </a:r>
            <a:r>
              <a:rPr lang="en-US" sz="1600" dirty="0"/>
              <a:t>,</a:t>
            </a:r>
            <a:r>
              <a:rPr lang="en-US" sz="1600" b="1" dirty="0"/>
              <a:t> </a:t>
            </a:r>
            <a:r>
              <a:rPr lang="en-US" sz="1600" b="1" dirty="0">
                <a:solidFill>
                  <a:srgbClr val="C00000"/>
                </a:solidFill>
              </a:rPr>
              <a:t>contraindication</a:t>
            </a:r>
            <a:r>
              <a:rPr lang="en-US" sz="1600" dirty="0"/>
              <a:t>, and expected </a:t>
            </a:r>
            <a:r>
              <a:rPr lang="en-US" sz="1600" b="1" dirty="0">
                <a:solidFill>
                  <a:srgbClr val="002060"/>
                </a:solidFill>
              </a:rPr>
              <a:t>therapeutic benefits</a:t>
            </a:r>
            <a:r>
              <a:rPr lang="en-US" sz="1600" b="1" dirty="0">
                <a:effectLst>
                  <a:outerShdw blurRad="38100" dist="38100" dir="2700000" algn="tl">
                    <a:srgbClr val="000000">
                      <a:alpha val="43137"/>
                    </a:srgbClr>
                  </a:outerShdw>
                </a:effectLst>
              </a:rPr>
              <a:t> </a:t>
            </a:r>
            <a:r>
              <a:rPr lang="en-US" sz="1600" dirty="0"/>
              <a:t>of surgical airway management.</a:t>
            </a:r>
          </a:p>
          <a:p>
            <a:pPr marL="857250" lvl="1" indent="-342900">
              <a:buFont typeface="+mj-lt"/>
              <a:buAutoNum type="arabicPeriod"/>
            </a:pPr>
            <a:r>
              <a:rPr lang="en-US" sz="1600" dirty="0"/>
              <a:t>Define surgical airway </a:t>
            </a:r>
            <a:r>
              <a:rPr lang="en-US" sz="1600" b="1" dirty="0">
                <a:solidFill>
                  <a:srgbClr val="FF9900"/>
                </a:solidFill>
              </a:rPr>
              <a:t>challenges</a:t>
            </a:r>
            <a:r>
              <a:rPr lang="en-US" sz="1600" dirty="0">
                <a:solidFill>
                  <a:srgbClr val="FFC000"/>
                </a:solidFill>
              </a:rPr>
              <a:t>.</a:t>
            </a:r>
            <a:r>
              <a:rPr lang="en-US" sz="1600" dirty="0"/>
              <a:t> </a:t>
            </a:r>
          </a:p>
          <a:p>
            <a:pPr marL="857250" lvl="1" indent="-342900">
              <a:buFont typeface="+mj-lt"/>
              <a:buAutoNum type="arabicPeriod"/>
            </a:pPr>
            <a:r>
              <a:rPr lang="en-US" sz="1600" dirty="0"/>
              <a:t>Discuss a </a:t>
            </a:r>
            <a:r>
              <a:rPr lang="en-US" sz="1600" b="1" dirty="0"/>
              <a:t>simplified airway management algorithm </a:t>
            </a:r>
            <a:r>
              <a:rPr lang="en-US" sz="1600" dirty="0"/>
              <a:t>in relation to the surgical airway.</a:t>
            </a:r>
          </a:p>
          <a:p>
            <a:pPr marL="857250" lvl="1" indent="-342900">
              <a:buFont typeface="+mj-lt"/>
              <a:buAutoNum type="arabicPeriod"/>
            </a:pPr>
            <a:r>
              <a:rPr lang="en-US" sz="1600" dirty="0"/>
              <a:t>Identify adult male and female</a:t>
            </a:r>
            <a:r>
              <a:rPr lang="en-US" sz="1600" b="1" dirty="0"/>
              <a:t> gross anatomy and related landmarks </a:t>
            </a:r>
            <a:r>
              <a:rPr lang="en-US" sz="1600" dirty="0"/>
              <a:t>for surgical airway placement.</a:t>
            </a:r>
          </a:p>
          <a:p>
            <a:pPr marL="857250" lvl="1" indent="-342900">
              <a:buFont typeface="+mj-lt"/>
              <a:buAutoNum type="arabicPeriod"/>
            </a:pPr>
            <a:r>
              <a:rPr lang="en-US" sz="1600" dirty="0"/>
              <a:t>List key </a:t>
            </a:r>
            <a:r>
              <a:rPr lang="en-US" sz="1600" b="1" dirty="0">
                <a:solidFill>
                  <a:srgbClr val="002060"/>
                </a:solidFill>
              </a:rPr>
              <a:t>steps to surgical airway placement. </a:t>
            </a:r>
          </a:p>
          <a:p>
            <a:pPr marL="857250" lvl="1" indent="-342900">
              <a:buFont typeface="+mj-lt"/>
              <a:buAutoNum type="arabicPeriod"/>
            </a:pPr>
            <a:r>
              <a:rPr lang="en-US" sz="1600" dirty="0"/>
              <a:t>Discuss potential </a:t>
            </a:r>
            <a:r>
              <a:rPr lang="en-US" sz="1600" b="1" dirty="0">
                <a:solidFill>
                  <a:srgbClr val="002060"/>
                </a:solidFill>
              </a:rPr>
              <a:t>findings of successful surgical airway placement</a:t>
            </a:r>
            <a:r>
              <a:rPr lang="en-US" sz="1600" dirty="0"/>
              <a:t>.</a:t>
            </a:r>
          </a:p>
          <a:p>
            <a:pPr marL="857250" lvl="1" indent="-342900">
              <a:buFont typeface="+mj-lt"/>
              <a:buAutoNum type="arabicPeriod"/>
            </a:pPr>
            <a:r>
              <a:rPr lang="en-US" sz="1600" dirty="0"/>
              <a:t>List </a:t>
            </a:r>
            <a:r>
              <a:rPr lang="en-US" sz="1600" b="1" dirty="0">
                <a:solidFill>
                  <a:srgbClr val="FF9900"/>
                </a:solidFill>
              </a:rPr>
              <a:t>complications </a:t>
            </a:r>
            <a:r>
              <a:rPr lang="en-US" sz="1600" dirty="0"/>
              <a:t>that warrant attention following surgical airway placement.</a:t>
            </a:r>
          </a:p>
          <a:p>
            <a:pPr marL="857250" lvl="1" indent="-342900">
              <a:buFont typeface="+mj-lt"/>
              <a:buAutoNum type="arabicPeriod"/>
            </a:pPr>
            <a:r>
              <a:rPr lang="en-US" sz="1600" dirty="0"/>
              <a:t>Discuss </a:t>
            </a:r>
            <a:r>
              <a:rPr lang="en-US" sz="1600" b="1" dirty="0">
                <a:solidFill>
                  <a:srgbClr val="002060"/>
                </a:solidFill>
              </a:rPr>
              <a:t>scientific evidence </a:t>
            </a:r>
            <a:r>
              <a:rPr lang="en-US" sz="1600" dirty="0"/>
              <a:t>as it relates to surgical airway management.</a:t>
            </a:r>
          </a:p>
        </p:txBody>
      </p:sp>
      <p:sp>
        <p:nvSpPr>
          <p:cNvPr id="8" name="Slide Number Placeholder 7"/>
          <p:cNvSpPr>
            <a:spLocks noGrp="1"/>
          </p:cNvSpPr>
          <p:nvPr>
            <p:ph type="sldNum" sz="quarter" idx="4"/>
          </p:nvPr>
        </p:nvSpPr>
        <p:spPr/>
        <p:txBody>
          <a:bodyPr/>
          <a:lstStyle/>
          <a:p>
            <a:pPr defTabSz="342891">
              <a:defRPr/>
            </a:pPr>
            <a:fld id="{2FED3E49-FDCD-5D46-88C6-CE1FDFB21B04}" type="slidenum">
              <a:rPr lang="en-US" smtClean="0">
                <a:solidFill>
                  <a:prstClr val="white"/>
                </a:solidFill>
              </a:rPr>
              <a:pPr defTabSz="342891">
                <a:defRPr/>
              </a:pPr>
              <a:t>4</a:t>
            </a:fld>
            <a:endParaRPr lang="en-US" dirty="0">
              <a:solidFill>
                <a:prstClr val="white"/>
              </a:solidFill>
            </a:endParaRPr>
          </a:p>
        </p:txBody>
      </p:sp>
      <p:sp>
        <p:nvSpPr>
          <p:cNvPr id="5" name="Rectangle 4">
            <a:extLst>
              <a:ext uri="{FF2B5EF4-FFF2-40B4-BE49-F238E27FC236}">
                <a16:creationId xmlns="" xmlns:a16="http://schemas.microsoft.com/office/drawing/2014/main" id="{7F6BB072-DA55-48C3-B17C-12B2DEB8F172}"/>
              </a:ext>
            </a:extLst>
          </p:cNvPr>
          <p:cNvSpPr/>
          <p:nvPr/>
        </p:nvSpPr>
        <p:spPr>
          <a:xfrm>
            <a:off x="370234" y="196905"/>
            <a:ext cx="2220566" cy="400110"/>
          </a:xfrm>
          <a:prstGeom prst="rect">
            <a:avLst/>
          </a:prstGeom>
        </p:spPr>
        <p:txBody>
          <a:bodyPr wrap="square">
            <a:spAutoFit/>
          </a:bodyPr>
          <a:lstStyle/>
          <a:p>
            <a:r>
              <a:rPr lang="en-US" sz="2000" dirty="0">
                <a:solidFill>
                  <a:schemeClr val="bg1">
                    <a:lumMod val="75000"/>
                  </a:schemeClr>
                </a:solidFill>
              </a:rPr>
              <a:t>Objectives</a:t>
            </a:r>
            <a:endParaRPr lang="en-US" dirty="0">
              <a:solidFill>
                <a:schemeClr val="bg1">
                  <a:lumMod val="75000"/>
                </a:schemeClr>
              </a:solidFill>
            </a:endParaRPr>
          </a:p>
        </p:txBody>
      </p:sp>
    </p:spTree>
    <p:extLst>
      <p:ext uri="{BB962C8B-B14F-4D97-AF65-F5344CB8AC3E}">
        <p14:creationId xmlns:p14="http://schemas.microsoft.com/office/powerpoint/2010/main" val="171836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342891">
              <a:defRPr/>
            </a:pPr>
            <a:fld id="{2FED3E49-FDCD-5D46-88C6-CE1FDFB21B04}" type="slidenum">
              <a:rPr lang="en-US" smtClean="0">
                <a:solidFill>
                  <a:prstClr val="white"/>
                </a:solidFill>
              </a:rPr>
              <a:pPr defTabSz="342891">
                <a:defRPr/>
              </a:pPr>
              <a:t>5</a:t>
            </a:fld>
            <a:endParaRPr lang="en-US" dirty="0">
              <a:solidFill>
                <a:prstClr val="white"/>
              </a:solidFill>
            </a:endParaRPr>
          </a:p>
        </p:txBody>
      </p:sp>
      <p:sp>
        <p:nvSpPr>
          <p:cNvPr id="5" name="Rectangle 4">
            <a:extLst>
              <a:ext uri="{FF2B5EF4-FFF2-40B4-BE49-F238E27FC236}">
                <a16:creationId xmlns="" xmlns:a16="http://schemas.microsoft.com/office/drawing/2014/main" id="{7F6BB072-DA55-48C3-B17C-12B2DEB8F172}"/>
              </a:ext>
            </a:extLst>
          </p:cNvPr>
          <p:cNvSpPr/>
          <p:nvPr/>
        </p:nvSpPr>
        <p:spPr>
          <a:xfrm>
            <a:off x="370233" y="196905"/>
            <a:ext cx="4947065" cy="400110"/>
          </a:xfrm>
          <a:prstGeom prst="rect">
            <a:avLst/>
          </a:prstGeom>
        </p:spPr>
        <p:txBody>
          <a:bodyPr wrap="square">
            <a:spAutoFit/>
          </a:bodyPr>
          <a:lstStyle/>
          <a:p>
            <a:r>
              <a:rPr lang="en-US" sz="2000" dirty="0">
                <a:solidFill>
                  <a:schemeClr val="bg1">
                    <a:lumMod val="75000"/>
                  </a:schemeClr>
                </a:solidFill>
              </a:rPr>
              <a:t>Objective 1:  components and function</a:t>
            </a:r>
          </a:p>
        </p:txBody>
      </p:sp>
      <p:pic>
        <p:nvPicPr>
          <p:cNvPr id="6" name="Picture 5">
            <a:extLst>
              <a:ext uri="{FF2B5EF4-FFF2-40B4-BE49-F238E27FC236}">
                <a16:creationId xmlns="" xmlns:a16="http://schemas.microsoft.com/office/drawing/2014/main" id="{237AFC1D-E668-40DC-B08C-9A82DF497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3150" y="984520"/>
            <a:ext cx="6664238" cy="3464380"/>
          </a:xfrm>
          <a:prstGeom prst="rect">
            <a:avLst/>
          </a:prstGeom>
        </p:spPr>
      </p:pic>
      <p:sp>
        <p:nvSpPr>
          <p:cNvPr id="7" name="TextBox 6">
            <a:extLst>
              <a:ext uri="{FF2B5EF4-FFF2-40B4-BE49-F238E27FC236}">
                <a16:creationId xmlns="" xmlns:a16="http://schemas.microsoft.com/office/drawing/2014/main" id="{59DD9B60-CCD2-49C0-B70F-E98EBBFD5E21}"/>
              </a:ext>
            </a:extLst>
          </p:cNvPr>
          <p:cNvSpPr txBox="1"/>
          <p:nvPr/>
        </p:nvSpPr>
        <p:spPr>
          <a:xfrm>
            <a:off x="1444581" y="4725941"/>
            <a:ext cx="2667261" cy="369332"/>
          </a:xfrm>
          <a:prstGeom prst="rect">
            <a:avLst/>
          </a:prstGeom>
          <a:noFill/>
        </p:spPr>
        <p:txBody>
          <a:bodyPr wrap="square" rtlCol="0">
            <a:spAutoFit/>
          </a:bodyPr>
          <a:lstStyle/>
          <a:p>
            <a:pPr algn="ctr"/>
            <a:r>
              <a:rPr lang="en-US" dirty="0"/>
              <a:t>#10 Scalpel </a:t>
            </a:r>
            <a:r>
              <a:rPr lang="en-US" dirty="0">
                <a:solidFill>
                  <a:schemeClr val="bg1">
                    <a:lumMod val="65000"/>
                  </a:schemeClr>
                </a:solidFill>
              </a:rPr>
              <a:t>(Penblade) </a:t>
            </a:r>
          </a:p>
        </p:txBody>
      </p:sp>
      <p:sp>
        <p:nvSpPr>
          <p:cNvPr id="9" name="TextBox 8">
            <a:extLst>
              <a:ext uri="{FF2B5EF4-FFF2-40B4-BE49-F238E27FC236}">
                <a16:creationId xmlns="" xmlns:a16="http://schemas.microsoft.com/office/drawing/2014/main" id="{C378C49B-8635-4F52-9B37-F1A31401D95F}"/>
              </a:ext>
            </a:extLst>
          </p:cNvPr>
          <p:cNvSpPr txBox="1"/>
          <p:nvPr/>
        </p:nvSpPr>
        <p:spPr>
          <a:xfrm>
            <a:off x="2711983" y="1310659"/>
            <a:ext cx="1621401" cy="369332"/>
          </a:xfrm>
          <a:prstGeom prst="rect">
            <a:avLst/>
          </a:prstGeom>
          <a:noFill/>
        </p:spPr>
        <p:txBody>
          <a:bodyPr wrap="square" rtlCol="0">
            <a:spAutoFit/>
          </a:bodyPr>
          <a:lstStyle/>
          <a:p>
            <a:pPr algn="ctr"/>
            <a:r>
              <a:rPr lang="en-US" dirty="0"/>
              <a:t>Tracheal Hook</a:t>
            </a:r>
          </a:p>
        </p:txBody>
      </p:sp>
      <p:sp>
        <p:nvSpPr>
          <p:cNvPr id="10" name="TextBox 9">
            <a:extLst>
              <a:ext uri="{FF2B5EF4-FFF2-40B4-BE49-F238E27FC236}">
                <a16:creationId xmlns="" xmlns:a16="http://schemas.microsoft.com/office/drawing/2014/main" id="{7308E7F0-2D94-4755-94C6-AD530DC37112}"/>
              </a:ext>
            </a:extLst>
          </p:cNvPr>
          <p:cNvSpPr txBox="1"/>
          <p:nvPr/>
        </p:nvSpPr>
        <p:spPr>
          <a:xfrm>
            <a:off x="3795867" y="586888"/>
            <a:ext cx="2170757" cy="646331"/>
          </a:xfrm>
          <a:prstGeom prst="rect">
            <a:avLst/>
          </a:prstGeom>
          <a:noFill/>
        </p:spPr>
        <p:txBody>
          <a:bodyPr wrap="square" rtlCol="0">
            <a:spAutoFit/>
          </a:bodyPr>
          <a:lstStyle/>
          <a:p>
            <a:pPr algn="ctr"/>
            <a:r>
              <a:rPr lang="en-US" dirty="0"/>
              <a:t>Tracheostomy Kit</a:t>
            </a:r>
          </a:p>
          <a:p>
            <a:pPr algn="ctr"/>
            <a:r>
              <a:rPr lang="en-US" dirty="0"/>
              <a:t>w/Bougie-introducer </a:t>
            </a:r>
          </a:p>
        </p:txBody>
      </p:sp>
      <p:sp>
        <p:nvSpPr>
          <p:cNvPr id="11" name="TextBox 10">
            <a:extLst>
              <a:ext uri="{FF2B5EF4-FFF2-40B4-BE49-F238E27FC236}">
                <a16:creationId xmlns="" xmlns:a16="http://schemas.microsoft.com/office/drawing/2014/main" id="{E1F4A039-75CE-429B-9DB6-01B83B210665}"/>
              </a:ext>
            </a:extLst>
          </p:cNvPr>
          <p:cNvSpPr txBox="1"/>
          <p:nvPr/>
        </p:nvSpPr>
        <p:spPr>
          <a:xfrm>
            <a:off x="928104" y="661355"/>
            <a:ext cx="1446664" cy="646331"/>
          </a:xfrm>
          <a:prstGeom prst="rect">
            <a:avLst/>
          </a:prstGeom>
          <a:noFill/>
        </p:spPr>
        <p:txBody>
          <a:bodyPr wrap="square" rtlCol="0">
            <a:spAutoFit/>
          </a:bodyPr>
          <a:lstStyle/>
          <a:p>
            <a:pPr algn="ctr"/>
            <a:r>
              <a:rPr lang="en-US" dirty="0"/>
              <a:t>Chloraprep </a:t>
            </a:r>
          </a:p>
          <a:p>
            <a:pPr algn="ctr"/>
            <a:r>
              <a:rPr lang="en-US" dirty="0"/>
              <a:t>Swabstick </a:t>
            </a:r>
          </a:p>
        </p:txBody>
      </p:sp>
      <p:sp>
        <p:nvSpPr>
          <p:cNvPr id="12" name="TextBox 11">
            <a:extLst>
              <a:ext uri="{FF2B5EF4-FFF2-40B4-BE49-F238E27FC236}">
                <a16:creationId xmlns="" xmlns:a16="http://schemas.microsoft.com/office/drawing/2014/main" id="{F8C4AC34-4861-406E-9417-89CA15F60190}"/>
              </a:ext>
            </a:extLst>
          </p:cNvPr>
          <p:cNvSpPr txBox="1"/>
          <p:nvPr/>
        </p:nvSpPr>
        <p:spPr>
          <a:xfrm>
            <a:off x="5521454" y="4208056"/>
            <a:ext cx="1482658" cy="369332"/>
          </a:xfrm>
          <a:prstGeom prst="rect">
            <a:avLst/>
          </a:prstGeom>
          <a:noFill/>
        </p:spPr>
        <p:txBody>
          <a:bodyPr wrap="square" rtlCol="0">
            <a:spAutoFit/>
          </a:bodyPr>
          <a:lstStyle/>
          <a:p>
            <a:r>
              <a:rPr lang="en-US" dirty="0"/>
              <a:t>10cc Syringe </a:t>
            </a:r>
          </a:p>
        </p:txBody>
      </p:sp>
      <p:sp>
        <p:nvSpPr>
          <p:cNvPr id="13" name="TextBox 12">
            <a:extLst>
              <a:ext uri="{FF2B5EF4-FFF2-40B4-BE49-F238E27FC236}">
                <a16:creationId xmlns="" xmlns:a16="http://schemas.microsoft.com/office/drawing/2014/main" id="{9CB60C0B-63E9-47C9-9CA7-9B788934537F}"/>
              </a:ext>
            </a:extLst>
          </p:cNvPr>
          <p:cNvSpPr txBox="1"/>
          <p:nvPr/>
        </p:nvSpPr>
        <p:spPr>
          <a:xfrm>
            <a:off x="6541572" y="1016711"/>
            <a:ext cx="1482658" cy="646331"/>
          </a:xfrm>
          <a:prstGeom prst="rect">
            <a:avLst/>
          </a:prstGeom>
          <a:noFill/>
        </p:spPr>
        <p:txBody>
          <a:bodyPr wrap="square" rtlCol="0">
            <a:spAutoFit/>
          </a:bodyPr>
          <a:lstStyle/>
          <a:p>
            <a:pPr algn="ctr"/>
            <a:r>
              <a:rPr lang="en-US" dirty="0"/>
              <a:t>Tracheal Tube</a:t>
            </a:r>
          </a:p>
          <a:p>
            <a:pPr algn="ctr"/>
            <a:r>
              <a:rPr lang="en-US" dirty="0"/>
              <a:t> Holder </a:t>
            </a:r>
          </a:p>
        </p:txBody>
      </p:sp>
      <p:cxnSp>
        <p:nvCxnSpPr>
          <p:cNvPr id="14" name="Straight Connector 13">
            <a:extLst>
              <a:ext uri="{FF2B5EF4-FFF2-40B4-BE49-F238E27FC236}">
                <a16:creationId xmlns="" xmlns:a16="http://schemas.microsoft.com/office/drawing/2014/main" id="{A8350824-CD01-44B9-A238-60B6C4EB940A}"/>
              </a:ext>
            </a:extLst>
          </p:cNvPr>
          <p:cNvCxnSpPr>
            <a:cxnSpLocks/>
          </p:cNvCxnSpPr>
          <p:nvPr/>
        </p:nvCxnSpPr>
        <p:spPr>
          <a:xfrm flipV="1">
            <a:off x="1651436" y="1307686"/>
            <a:ext cx="0" cy="355356"/>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AAE48C0D-64A5-4473-B440-021C861EA03C}"/>
              </a:ext>
            </a:extLst>
          </p:cNvPr>
          <p:cNvCxnSpPr>
            <a:cxnSpLocks/>
          </p:cNvCxnSpPr>
          <p:nvPr/>
        </p:nvCxnSpPr>
        <p:spPr>
          <a:xfrm flipV="1">
            <a:off x="3442705" y="1663042"/>
            <a:ext cx="0" cy="241920"/>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05484F94-CA6C-435B-A554-99617619354B}"/>
              </a:ext>
            </a:extLst>
          </p:cNvPr>
          <p:cNvCxnSpPr>
            <a:cxnSpLocks/>
          </p:cNvCxnSpPr>
          <p:nvPr/>
        </p:nvCxnSpPr>
        <p:spPr>
          <a:xfrm flipV="1">
            <a:off x="4881246" y="1307686"/>
            <a:ext cx="0" cy="372305"/>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6F594F5C-54D3-47E6-A235-EFF3B4B64F9B}"/>
              </a:ext>
            </a:extLst>
          </p:cNvPr>
          <p:cNvCxnSpPr>
            <a:cxnSpLocks/>
          </p:cNvCxnSpPr>
          <p:nvPr/>
        </p:nvCxnSpPr>
        <p:spPr>
          <a:xfrm flipV="1">
            <a:off x="7246770" y="1663042"/>
            <a:ext cx="0" cy="302661"/>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3C2D47C7-138C-4368-BBD5-64D690F065B9}"/>
              </a:ext>
            </a:extLst>
          </p:cNvPr>
          <p:cNvCxnSpPr>
            <a:cxnSpLocks/>
          </p:cNvCxnSpPr>
          <p:nvPr/>
        </p:nvCxnSpPr>
        <p:spPr>
          <a:xfrm>
            <a:off x="6148679" y="4059122"/>
            <a:ext cx="0" cy="176400"/>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70270386-F188-413A-A96C-4D4A53F989DF}"/>
              </a:ext>
            </a:extLst>
          </p:cNvPr>
          <p:cNvCxnSpPr>
            <a:cxnSpLocks/>
          </p:cNvCxnSpPr>
          <p:nvPr/>
        </p:nvCxnSpPr>
        <p:spPr>
          <a:xfrm>
            <a:off x="2702229" y="4367548"/>
            <a:ext cx="0" cy="274320"/>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FC95FCEF-ED63-4081-86C1-3730DF6E8E96}"/>
              </a:ext>
            </a:extLst>
          </p:cNvPr>
          <p:cNvCxnSpPr>
            <a:cxnSpLocks/>
          </p:cNvCxnSpPr>
          <p:nvPr/>
        </p:nvCxnSpPr>
        <p:spPr>
          <a:xfrm>
            <a:off x="2455884" y="1123332"/>
            <a:ext cx="0" cy="430123"/>
          </a:xfrm>
          <a:prstGeom prst="straightConnector1">
            <a:avLst/>
          </a:prstGeom>
          <a:ln w="12700">
            <a:solidFill>
              <a:schemeClr val="accent6">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9888FB8D-04A1-4D98-95A6-D8925E2CE828}"/>
              </a:ext>
            </a:extLst>
          </p:cNvPr>
          <p:cNvCxnSpPr>
            <a:cxnSpLocks/>
          </p:cNvCxnSpPr>
          <p:nvPr/>
        </p:nvCxnSpPr>
        <p:spPr>
          <a:xfrm>
            <a:off x="2853812" y="2329458"/>
            <a:ext cx="280220" cy="0"/>
          </a:xfrm>
          <a:prstGeom prst="straightConnector1">
            <a:avLst/>
          </a:prstGeom>
          <a:ln w="12700">
            <a:solidFill>
              <a:schemeClr val="accent6">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B6207009-3E72-499F-8092-CACFB646DFD7}"/>
              </a:ext>
            </a:extLst>
          </p:cNvPr>
          <p:cNvCxnSpPr>
            <a:cxnSpLocks/>
          </p:cNvCxnSpPr>
          <p:nvPr/>
        </p:nvCxnSpPr>
        <p:spPr>
          <a:xfrm>
            <a:off x="2585424" y="3683652"/>
            <a:ext cx="0" cy="430123"/>
          </a:xfrm>
          <a:prstGeom prst="straightConnector1">
            <a:avLst/>
          </a:prstGeom>
          <a:ln w="12700">
            <a:solidFill>
              <a:schemeClr val="accent6">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 xmlns:a16="http://schemas.microsoft.com/office/drawing/2014/main" id="{D41C5772-0486-4781-A8A4-47C9D2475A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4044" y="4244877"/>
            <a:ext cx="822960" cy="815677"/>
          </a:xfrm>
          <a:prstGeom prst="rect">
            <a:avLst/>
          </a:prstGeom>
        </p:spPr>
      </p:pic>
    </p:spTree>
    <p:extLst>
      <p:ext uri="{BB962C8B-B14F-4D97-AF65-F5344CB8AC3E}">
        <p14:creationId xmlns:p14="http://schemas.microsoft.com/office/powerpoint/2010/main" val="209447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7BD8AF7A-BFE7-494B-A215-63A31EA441C4}"/>
              </a:ext>
            </a:extLst>
          </p:cNvPr>
          <p:cNvSpPr>
            <a:spLocks noGrp="1"/>
          </p:cNvSpPr>
          <p:nvPr>
            <p:ph type="sldNum" sz="quarter" idx="4"/>
          </p:nvPr>
        </p:nvSpPr>
        <p:spPr/>
        <p:txBody>
          <a:bodyPr/>
          <a:lstStyle/>
          <a:p>
            <a:pPr defTabSz="342891">
              <a:defRPr/>
            </a:pPr>
            <a:fld id="{2FED3E49-FDCD-5D46-88C6-CE1FDFB21B04}" type="slidenum">
              <a:rPr lang="en-US" smtClean="0">
                <a:solidFill>
                  <a:prstClr val="white"/>
                </a:solidFill>
              </a:rPr>
              <a:pPr defTabSz="342891">
                <a:defRPr/>
              </a:pPr>
              <a:t>6</a:t>
            </a:fld>
            <a:endParaRPr lang="en-US" dirty="0">
              <a:solidFill>
                <a:prstClr val="white"/>
              </a:solidFill>
            </a:endParaRPr>
          </a:p>
        </p:txBody>
      </p:sp>
      <p:pic>
        <p:nvPicPr>
          <p:cNvPr id="9" name="Picture 8">
            <a:extLst>
              <a:ext uri="{FF2B5EF4-FFF2-40B4-BE49-F238E27FC236}">
                <a16:creationId xmlns="" xmlns:a16="http://schemas.microsoft.com/office/drawing/2014/main" id="{505573CC-3300-45EF-9CD9-3189C603A9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6441" y="1062314"/>
            <a:ext cx="3233504" cy="2100021"/>
          </a:xfrm>
          <a:prstGeom prst="rect">
            <a:avLst/>
          </a:prstGeom>
          <a:ln w="28575">
            <a:solidFill>
              <a:schemeClr val="tx1"/>
            </a:solidFill>
          </a:ln>
        </p:spPr>
      </p:pic>
      <p:pic>
        <p:nvPicPr>
          <p:cNvPr id="11" name="Picture 10">
            <a:extLst>
              <a:ext uri="{FF2B5EF4-FFF2-40B4-BE49-F238E27FC236}">
                <a16:creationId xmlns="" xmlns:a16="http://schemas.microsoft.com/office/drawing/2014/main" id="{C1EDCC77-A977-4732-82BE-3B6B1F2A4B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35805" y="739555"/>
            <a:ext cx="4314451" cy="3476350"/>
          </a:xfrm>
          <a:prstGeom prst="rect">
            <a:avLst/>
          </a:prstGeom>
          <a:ln w="28575">
            <a:solidFill>
              <a:schemeClr val="tx1"/>
            </a:solidFill>
          </a:ln>
        </p:spPr>
      </p:pic>
      <p:sp>
        <p:nvSpPr>
          <p:cNvPr id="12" name="Rectangle 11">
            <a:extLst>
              <a:ext uri="{FF2B5EF4-FFF2-40B4-BE49-F238E27FC236}">
                <a16:creationId xmlns="" xmlns:a16="http://schemas.microsoft.com/office/drawing/2014/main" id="{4F29621C-D87A-488B-A507-4645D287AC8D}"/>
              </a:ext>
            </a:extLst>
          </p:cNvPr>
          <p:cNvSpPr/>
          <p:nvPr/>
        </p:nvSpPr>
        <p:spPr>
          <a:xfrm>
            <a:off x="378028" y="167425"/>
            <a:ext cx="4412913" cy="400110"/>
          </a:xfrm>
          <a:prstGeom prst="rect">
            <a:avLst/>
          </a:prstGeom>
        </p:spPr>
        <p:txBody>
          <a:bodyPr wrap="square">
            <a:spAutoFit/>
          </a:bodyPr>
          <a:lstStyle/>
          <a:p>
            <a:r>
              <a:rPr lang="en-US" sz="2000" dirty="0">
                <a:solidFill>
                  <a:schemeClr val="bg1">
                    <a:lumMod val="75000"/>
                  </a:schemeClr>
                </a:solidFill>
              </a:rPr>
              <a:t>Objective 1:  components and function</a:t>
            </a:r>
            <a:endParaRPr lang="en-US" dirty="0">
              <a:solidFill>
                <a:schemeClr val="bg1">
                  <a:lumMod val="75000"/>
                </a:schemeClr>
              </a:solidFill>
            </a:endParaRPr>
          </a:p>
        </p:txBody>
      </p:sp>
      <p:sp>
        <p:nvSpPr>
          <p:cNvPr id="7" name="TextBox 6">
            <a:extLst>
              <a:ext uri="{FF2B5EF4-FFF2-40B4-BE49-F238E27FC236}">
                <a16:creationId xmlns="" xmlns:a16="http://schemas.microsoft.com/office/drawing/2014/main" id="{9A647C90-FD2A-42E3-A29D-88ED14E3D8E9}"/>
              </a:ext>
            </a:extLst>
          </p:cNvPr>
          <p:cNvSpPr txBox="1"/>
          <p:nvPr/>
        </p:nvSpPr>
        <p:spPr>
          <a:xfrm>
            <a:off x="833631" y="3373300"/>
            <a:ext cx="2759125" cy="707886"/>
          </a:xfrm>
          <a:prstGeom prst="rect">
            <a:avLst/>
          </a:prstGeom>
          <a:noFill/>
          <a:ln>
            <a:solidFill>
              <a:schemeClr val="bg1">
                <a:lumMod val="65000"/>
              </a:schemeClr>
            </a:solidFill>
          </a:ln>
        </p:spPr>
        <p:txBody>
          <a:bodyPr wrap="square" rtlCol="0">
            <a:spAutoFit/>
          </a:bodyPr>
          <a:lstStyle/>
          <a:p>
            <a:pPr algn="ctr"/>
            <a:r>
              <a:rPr lang="en-US" sz="2000" dirty="0">
                <a:solidFill>
                  <a:schemeClr val="bg1">
                    <a:lumMod val="65000"/>
                  </a:schemeClr>
                </a:solidFill>
              </a:rPr>
              <a:t>BAC-Pack™ supplied in a</a:t>
            </a:r>
          </a:p>
          <a:p>
            <a:pPr algn="ctr"/>
            <a:r>
              <a:rPr lang="en-US" sz="2000" dirty="0">
                <a:solidFill>
                  <a:schemeClr val="bg1">
                    <a:lumMod val="65000"/>
                  </a:schemeClr>
                </a:solidFill>
              </a:rPr>
              <a:t>vacuum sealed package</a:t>
            </a:r>
          </a:p>
        </p:txBody>
      </p:sp>
      <p:sp>
        <p:nvSpPr>
          <p:cNvPr id="8" name="TextBox 7">
            <a:extLst>
              <a:ext uri="{FF2B5EF4-FFF2-40B4-BE49-F238E27FC236}">
                <a16:creationId xmlns="" xmlns:a16="http://schemas.microsoft.com/office/drawing/2014/main" id="{8B1F4299-6E84-4A5E-A0CF-D50DE372A5B3}"/>
              </a:ext>
            </a:extLst>
          </p:cNvPr>
          <p:cNvSpPr txBox="1"/>
          <p:nvPr/>
        </p:nvSpPr>
        <p:spPr>
          <a:xfrm>
            <a:off x="7337464" y="3315929"/>
            <a:ext cx="1112792" cy="338554"/>
          </a:xfrm>
          <a:prstGeom prst="rect">
            <a:avLst/>
          </a:prstGeom>
          <a:noFill/>
          <a:ln>
            <a:noFill/>
          </a:ln>
        </p:spPr>
        <p:txBody>
          <a:bodyPr wrap="square" rtlCol="0">
            <a:spAutoFit/>
          </a:bodyPr>
          <a:lstStyle/>
          <a:p>
            <a:pPr algn="ctr"/>
            <a:r>
              <a:rPr lang="en-US" sz="1600" dirty="0">
                <a:solidFill>
                  <a:schemeClr val="bg1"/>
                </a:solidFill>
              </a:rPr>
              <a:t>Bac-Pack™</a:t>
            </a:r>
          </a:p>
        </p:txBody>
      </p:sp>
      <p:sp>
        <p:nvSpPr>
          <p:cNvPr id="2" name="Rectangle 1">
            <a:extLst>
              <a:ext uri="{FF2B5EF4-FFF2-40B4-BE49-F238E27FC236}">
                <a16:creationId xmlns="" xmlns:a16="http://schemas.microsoft.com/office/drawing/2014/main" id="{94F48B07-ADFE-4BA2-9ED1-855D2E2B0F00}"/>
              </a:ext>
            </a:extLst>
          </p:cNvPr>
          <p:cNvSpPr/>
          <p:nvPr/>
        </p:nvSpPr>
        <p:spPr>
          <a:xfrm>
            <a:off x="6187189" y="3068891"/>
            <a:ext cx="1040232" cy="585592"/>
          </a:xfrm>
          <a:prstGeom prst="rect">
            <a:avLst/>
          </a:prstGeom>
        </p:spPr>
        <p:txBody>
          <a:bodyPr wrap="square">
            <a:spAutoFit/>
          </a:bodyPr>
          <a:lstStyle/>
          <a:p>
            <a:pPr algn="ctr"/>
            <a:r>
              <a:rPr lang="en-US" sz="1600" dirty="0">
                <a:solidFill>
                  <a:schemeClr val="bg1"/>
                </a:solidFill>
              </a:rPr>
              <a:t>Directions</a:t>
            </a:r>
          </a:p>
          <a:p>
            <a:pPr algn="ctr"/>
            <a:r>
              <a:rPr lang="en-US" sz="1600" dirty="0">
                <a:solidFill>
                  <a:schemeClr val="bg1"/>
                </a:solidFill>
              </a:rPr>
              <a:t>for Use</a:t>
            </a:r>
            <a:endParaRPr lang="en-US" sz="1600" dirty="0"/>
          </a:p>
        </p:txBody>
      </p:sp>
    </p:spTree>
    <p:extLst>
      <p:ext uri="{BB962C8B-B14F-4D97-AF65-F5344CB8AC3E}">
        <p14:creationId xmlns:p14="http://schemas.microsoft.com/office/powerpoint/2010/main" val="160107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7BD8AF7A-BFE7-494B-A215-63A31EA441C4}"/>
              </a:ext>
            </a:extLst>
          </p:cNvPr>
          <p:cNvSpPr>
            <a:spLocks noGrp="1"/>
          </p:cNvSpPr>
          <p:nvPr>
            <p:ph type="sldNum" sz="quarter" idx="4"/>
          </p:nvPr>
        </p:nvSpPr>
        <p:spPr/>
        <p: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fld id="{2FED3E49-FDCD-5D46-88C6-CE1FDFB21B04}" type="slidenum">
              <a:rPr kumimoji="0" lang="en-US" sz="751"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342891" rtl="0" eaLnBrk="1" fontAlgn="auto" latinLnBrk="0" hangingPunct="1">
                <a:lnSpc>
                  <a:spcPct val="100000"/>
                </a:lnSpc>
                <a:spcBef>
                  <a:spcPts val="0"/>
                </a:spcBef>
                <a:spcAft>
                  <a:spcPts val="0"/>
                </a:spcAft>
                <a:buClrTx/>
                <a:buSzTx/>
                <a:buFontTx/>
                <a:buNone/>
                <a:tabLst/>
                <a:defRPr/>
              </a:pPr>
              <a:t>7</a:t>
            </a:fld>
            <a:endParaRPr kumimoji="0" lang="en-US" sz="7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A10D87AC-DFB9-47D6-927A-990B05AEC44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p:blipFill>
        <p:spPr>
          <a:xfrm rot="10800000">
            <a:off x="587400" y="942957"/>
            <a:ext cx="2698618" cy="2718984"/>
          </a:xfrm>
          <a:prstGeom prst="rect">
            <a:avLst/>
          </a:prstGeom>
          <a:ln w="31750">
            <a:solidFill>
              <a:schemeClr val="tx1"/>
            </a:solidFill>
          </a:ln>
        </p:spPr>
      </p:pic>
      <p:pic>
        <p:nvPicPr>
          <p:cNvPr id="5" name="Picture 4">
            <a:extLst>
              <a:ext uri="{FF2B5EF4-FFF2-40B4-BE49-F238E27FC236}">
                <a16:creationId xmlns="" xmlns:a16="http://schemas.microsoft.com/office/drawing/2014/main" id="{783A58E2-9CBA-406E-8FE4-FF54DA9CA665}"/>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3581136" y="961579"/>
            <a:ext cx="5017558" cy="2718985"/>
          </a:xfrm>
          <a:prstGeom prst="rect">
            <a:avLst/>
          </a:prstGeom>
          <a:ln w="31750">
            <a:solidFill>
              <a:schemeClr val="tx1"/>
            </a:solidFill>
          </a:ln>
        </p:spPr>
      </p:pic>
      <p:sp>
        <p:nvSpPr>
          <p:cNvPr id="7" name="TextBox 6">
            <a:extLst>
              <a:ext uri="{FF2B5EF4-FFF2-40B4-BE49-F238E27FC236}">
                <a16:creationId xmlns="" xmlns:a16="http://schemas.microsoft.com/office/drawing/2014/main" id="{BBE66F22-9013-4E83-8971-DFF625F87DD6}"/>
              </a:ext>
            </a:extLst>
          </p:cNvPr>
          <p:cNvSpPr txBox="1"/>
          <p:nvPr/>
        </p:nvSpPr>
        <p:spPr>
          <a:xfrm>
            <a:off x="774005" y="3838397"/>
            <a:ext cx="2325405" cy="646331"/>
          </a:xfrm>
          <a:prstGeom prst="rect">
            <a:avLst/>
          </a:prstGeom>
          <a:noFill/>
          <a:ln>
            <a:solidFill>
              <a:schemeClr val="bg1">
                <a:lumMod val="65000"/>
              </a:schemeClr>
            </a:solidFill>
          </a:ln>
        </p:spPr>
        <p:txBody>
          <a:bodyPr wrap="square" rtlCol="0">
            <a:spAutoFit/>
          </a:bodyPr>
          <a:lstStyle/>
          <a:p>
            <a:pPr algn="ctr"/>
            <a:r>
              <a:rPr lang="en-US" dirty="0">
                <a:solidFill>
                  <a:schemeClr val="bg1">
                    <a:lumMod val="65000"/>
                  </a:schemeClr>
                </a:solidFill>
              </a:rPr>
              <a:t>Elastic band removed</a:t>
            </a:r>
          </a:p>
          <a:p>
            <a:pPr algn="ctr"/>
            <a:r>
              <a:rPr lang="en-US" dirty="0">
                <a:solidFill>
                  <a:schemeClr val="bg1">
                    <a:lumMod val="65000"/>
                  </a:schemeClr>
                </a:solidFill>
              </a:rPr>
              <a:t>from pack</a:t>
            </a:r>
          </a:p>
        </p:txBody>
      </p:sp>
      <p:sp>
        <p:nvSpPr>
          <p:cNvPr id="8" name="TextBox 7">
            <a:extLst>
              <a:ext uri="{FF2B5EF4-FFF2-40B4-BE49-F238E27FC236}">
                <a16:creationId xmlns="" xmlns:a16="http://schemas.microsoft.com/office/drawing/2014/main" id="{7B5937F2-ECFD-4032-91FF-389EFCFBE102}"/>
              </a:ext>
            </a:extLst>
          </p:cNvPr>
          <p:cNvSpPr txBox="1"/>
          <p:nvPr/>
        </p:nvSpPr>
        <p:spPr>
          <a:xfrm>
            <a:off x="3951481" y="3838397"/>
            <a:ext cx="4276868" cy="369332"/>
          </a:xfrm>
          <a:prstGeom prst="rect">
            <a:avLst/>
          </a:prstGeom>
          <a:noFill/>
          <a:ln>
            <a:solidFill>
              <a:schemeClr val="bg1">
                <a:lumMod val="65000"/>
              </a:schemeClr>
            </a:solidFill>
          </a:ln>
        </p:spPr>
        <p:txBody>
          <a:bodyPr wrap="square" rtlCol="0">
            <a:spAutoFit/>
          </a:bodyPr>
          <a:lstStyle/>
          <a:p>
            <a:pPr algn="ctr"/>
            <a:r>
              <a:rPr lang="en-US" dirty="0">
                <a:solidFill>
                  <a:schemeClr val="bg1">
                    <a:lumMod val="65000"/>
                  </a:schemeClr>
                </a:solidFill>
              </a:rPr>
              <a:t>Pack opened - revealing organized contents</a:t>
            </a:r>
          </a:p>
        </p:txBody>
      </p:sp>
      <p:sp>
        <p:nvSpPr>
          <p:cNvPr id="9" name="Rectangle 8">
            <a:extLst>
              <a:ext uri="{FF2B5EF4-FFF2-40B4-BE49-F238E27FC236}">
                <a16:creationId xmlns="" xmlns:a16="http://schemas.microsoft.com/office/drawing/2014/main" id="{7F6BB072-DA55-48C3-B17C-12B2DEB8F172}"/>
              </a:ext>
            </a:extLst>
          </p:cNvPr>
          <p:cNvSpPr/>
          <p:nvPr/>
        </p:nvSpPr>
        <p:spPr>
          <a:xfrm>
            <a:off x="370233" y="196905"/>
            <a:ext cx="4947065" cy="400110"/>
          </a:xfrm>
          <a:prstGeom prst="rect">
            <a:avLst/>
          </a:prstGeom>
        </p:spPr>
        <p:txBody>
          <a:bodyPr wrap="square">
            <a:spAutoFit/>
          </a:bodyPr>
          <a:lstStyle/>
          <a:p>
            <a:r>
              <a:rPr lang="en-US" sz="2000" dirty="0">
                <a:solidFill>
                  <a:schemeClr val="bg1">
                    <a:lumMod val="75000"/>
                  </a:schemeClr>
                </a:solidFill>
              </a:rPr>
              <a:t>Objective 1:  components and function</a:t>
            </a:r>
          </a:p>
        </p:txBody>
      </p:sp>
    </p:spTree>
    <p:extLst>
      <p:ext uri="{BB962C8B-B14F-4D97-AF65-F5344CB8AC3E}">
        <p14:creationId xmlns:p14="http://schemas.microsoft.com/office/powerpoint/2010/main" val="263612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7BD8AF7A-BFE7-494B-A215-63A31EA441C4}"/>
              </a:ext>
            </a:extLst>
          </p:cNvPr>
          <p:cNvSpPr>
            <a:spLocks noGrp="1"/>
          </p:cNvSpPr>
          <p:nvPr>
            <p:ph type="sldNum" sz="quarter" idx="4"/>
          </p:nvPr>
        </p:nvSpPr>
        <p:spPr/>
        <p: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fld id="{2FED3E49-FDCD-5D46-88C6-CE1FDFB21B04}" type="slidenum">
              <a:rPr kumimoji="0" lang="en-US" sz="751"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342891" rtl="0" eaLnBrk="1" fontAlgn="auto" latinLnBrk="0" hangingPunct="1">
                <a:lnSpc>
                  <a:spcPct val="100000"/>
                </a:lnSpc>
                <a:spcBef>
                  <a:spcPts val="0"/>
                </a:spcBef>
                <a:spcAft>
                  <a:spcPts val="0"/>
                </a:spcAft>
                <a:buClrTx/>
                <a:buSzTx/>
                <a:buFontTx/>
                <a:buNone/>
                <a:tabLst/>
                <a:defRPr/>
              </a:pPr>
              <a:t>8</a:t>
            </a:fld>
            <a:endParaRPr kumimoji="0" lang="en-US" sz="7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CBACD31-3ADC-4673-A830-E02A46B183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69124" y="758470"/>
            <a:ext cx="4985070" cy="3051104"/>
          </a:xfrm>
          <a:prstGeom prst="rect">
            <a:avLst/>
          </a:prstGeom>
          <a:ln w="31750">
            <a:solidFill>
              <a:schemeClr val="tx1"/>
            </a:solidFill>
          </a:ln>
        </p:spPr>
      </p:pic>
      <p:sp>
        <p:nvSpPr>
          <p:cNvPr id="8" name="TextBox 7">
            <a:extLst>
              <a:ext uri="{FF2B5EF4-FFF2-40B4-BE49-F238E27FC236}">
                <a16:creationId xmlns="" xmlns:a16="http://schemas.microsoft.com/office/drawing/2014/main" id="{7C82DE1F-E87E-480E-993D-B63510C9B887}"/>
              </a:ext>
            </a:extLst>
          </p:cNvPr>
          <p:cNvSpPr txBox="1"/>
          <p:nvPr/>
        </p:nvSpPr>
        <p:spPr>
          <a:xfrm>
            <a:off x="1969124" y="3954318"/>
            <a:ext cx="4985069" cy="646331"/>
          </a:xfrm>
          <a:prstGeom prst="rect">
            <a:avLst/>
          </a:prstGeom>
          <a:noFill/>
          <a:ln>
            <a:solidFill>
              <a:schemeClr val="bg1">
                <a:lumMod val="65000"/>
              </a:schemeClr>
            </a:solidFill>
          </a:ln>
        </p:spPr>
        <p:txBody>
          <a:bodyPr wrap="square" rtlCol="0">
            <a:spAutoFit/>
          </a:bodyPr>
          <a:lstStyle/>
          <a:p>
            <a:pPr algn="ctr"/>
            <a:r>
              <a:rPr lang="en-US" u="sng" dirty="0">
                <a:solidFill>
                  <a:schemeClr val="bg1">
                    <a:lumMod val="65000"/>
                  </a:schemeClr>
                </a:solidFill>
              </a:rPr>
              <a:t>B</a:t>
            </a:r>
            <a:r>
              <a:rPr lang="en-US" dirty="0">
                <a:solidFill>
                  <a:schemeClr val="bg1">
                    <a:lumMod val="65000"/>
                  </a:schemeClr>
                </a:solidFill>
              </a:rPr>
              <a:t>ougie </a:t>
            </a:r>
            <a:r>
              <a:rPr lang="en-US" u="sng" dirty="0">
                <a:solidFill>
                  <a:schemeClr val="bg1">
                    <a:lumMod val="65000"/>
                  </a:schemeClr>
                </a:solidFill>
              </a:rPr>
              <a:t>A</a:t>
            </a:r>
            <a:r>
              <a:rPr lang="en-US" dirty="0">
                <a:solidFill>
                  <a:schemeClr val="bg1">
                    <a:lumMod val="65000"/>
                  </a:schemeClr>
                </a:solidFill>
              </a:rPr>
              <a:t>ided </a:t>
            </a:r>
            <a:r>
              <a:rPr lang="en-US" u="sng" dirty="0">
                <a:solidFill>
                  <a:schemeClr val="bg1">
                    <a:lumMod val="65000"/>
                  </a:schemeClr>
                </a:solidFill>
              </a:rPr>
              <a:t>C</a:t>
            </a:r>
            <a:r>
              <a:rPr lang="en-US" dirty="0">
                <a:solidFill>
                  <a:schemeClr val="bg1">
                    <a:lumMod val="65000"/>
                  </a:schemeClr>
                </a:solidFill>
              </a:rPr>
              <a:t>ricothyroidotomy assembly removed from elastic retainer</a:t>
            </a:r>
          </a:p>
        </p:txBody>
      </p:sp>
      <p:sp>
        <p:nvSpPr>
          <p:cNvPr id="9" name="Rectangle 8">
            <a:extLst>
              <a:ext uri="{FF2B5EF4-FFF2-40B4-BE49-F238E27FC236}">
                <a16:creationId xmlns="" xmlns:a16="http://schemas.microsoft.com/office/drawing/2014/main" id="{7F6BB072-DA55-48C3-B17C-12B2DEB8F172}"/>
              </a:ext>
            </a:extLst>
          </p:cNvPr>
          <p:cNvSpPr/>
          <p:nvPr/>
        </p:nvSpPr>
        <p:spPr>
          <a:xfrm>
            <a:off x="370233" y="196905"/>
            <a:ext cx="4947065" cy="400110"/>
          </a:xfrm>
          <a:prstGeom prst="rect">
            <a:avLst/>
          </a:prstGeom>
        </p:spPr>
        <p:txBody>
          <a:bodyPr wrap="square">
            <a:spAutoFit/>
          </a:bodyPr>
          <a:lstStyle/>
          <a:p>
            <a:r>
              <a:rPr lang="en-US" sz="2000" dirty="0">
                <a:solidFill>
                  <a:schemeClr val="bg1">
                    <a:lumMod val="75000"/>
                  </a:schemeClr>
                </a:solidFill>
              </a:rPr>
              <a:t>Objective 1:  components and function</a:t>
            </a:r>
          </a:p>
        </p:txBody>
      </p:sp>
    </p:spTree>
    <p:extLst>
      <p:ext uri="{BB962C8B-B14F-4D97-AF65-F5344CB8AC3E}">
        <p14:creationId xmlns:p14="http://schemas.microsoft.com/office/powerpoint/2010/main" val="265512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342891">
              <a:defRPr/>
            </a:pPr>
            <a:fld id="{2FED3E49-FDCD-5D46-88C6-CE1FDFB21B04}" type="slidenum">
              <a:rPr lang="en-US" smtClean="0">
                <a:solidFill>
                  <a:prstClr val="white"/>
                </a:solidFill>
              </a:rPr>
              <a:pPr defTabSz="342891">
                <a:defRPr/>
              </a:pPr>
              <a:t>9</a:t>
            </a:fld>
            <a:endParaRPr lang="en-US" dirty="0">
              <a:solidFill>
                <a:prstClr val="white"/>
              </a:solidFill>
            </a:endParaRPr>
          </a:p>
        </p:txBody>
      </p:sp>
      <p:sp>
        <p:nvSpPr>
          <p:cNvPr id="3" name="TextBox 2"/>
          <p:cNvSpPr txBox="1"/>
          <p:nvPr/>
        </p:nvSpPr>
        <p:spPr>
          <a:xfrm>
            <a:off x="397042" y="779861"/>
            <a:ext cx="8349916" cy="461665"/>
          </a:xfrm>
          <a:prstGeom prst="rect">
            <a:avLst/>
          </a:prstGeom>
          <a:noFill/>
        </p:spPr>
        <p:txBody>
          <a:bodyPr wrap="square" rtlCol="0">
            <a:spAutoFit/>
          </a:bodyPr>
          <a:lstStyle/>
          <a:p>
            <a:r>
              <a:rPr lang="en-US" sz="2400" b="1" dirty="0">
                <a:solidFill>
                  <a:srgbClr val="009900"/>
                </a:solidFill>
              </a:rPr>
              <a:t>Indications:</a:t>
            </a:r>
          </a:p>
        </p:txBody>
      </p:sp>
      <p:sp>
        <p:nvSpPr>
          <p:cNvPr id="2" name="Rectangle 1">
            <a:extLst>
              <a:ext uri="{FF2B5EF4-FFF2-40B4-BE49-F238E27FC236}">
                <a16:creationId xmlns="" xmlns:a16="http://schemas.microsoft.com/office/drawing/2014/main" id="{B68F8ECC-13E5-4FD1-A559-FB928EED4773}"/>
              </a:ext>
            </a:extLst>
          </p:cNvPr>
          <p:cNvSpPr/>
          <p:nvPr/>
        </p:nvSpPr>
        <p:spPr>
          <a:xfrm>
            <a:off x="397043" y="1154848"/>
            <a:ext cx="8053214" cy="1938992"/>
          </a:xfrm>
          <a:prstGeom prst="rect">
            <a:avLst/>
          </a:prstGeom>
        </p:spPr>
        <p:txBody>
          <a:bodyPr wrap="square">
            <a:spAutoFit/>
          </a:bodyPr>
          <a:lstStyle/>
          <a:p>
            <a:pPr marL="285750" indent="-285750" defTabSz="685800">
              <a:buFont typeface="Arial" panose="020B0604020202020204" pitchFamily="34" charset="0"/>
              <a:buChar char="•"/>
              <a:defRPr/>
            </a:pPr>
            <a:r>
              <a:rPr lang="en-US" sz="2400" dirty="0"/>
              <a:t>all ventilation attempts are unsuccessful </a:t>
            </a:r>
          </a:p>
          <a:p>
            <a:pPr marL="285750" indent="-285750" defTabSz="685800">
              <a:buFont typeface="Arial" panose="020B0604020202020204" pitchFamily="34" charset="0"/>
              <a:buChar char="•"/>
              <a:defRPr/>
            </a:pPr>
            <a:r>
              <a:rPr lang="en-US" sz="2400" dirty="0"/>
              <a:t>airway obstruction cannot be relieved</a:t>
            </a:r>
          </a:p>
          <a:p>
            <a:pPr marL="285750" indent="-285750" defTabSz="685800">
              <a:buFont typeface="Arial" panose="020B0604020202020204" pitchFamily="34" charset="0"/>
              <a:buChar char="•"/>
              <a:defRPr/>
            </a:pPr>
            <a:r>
              <a:rPr lang="en-US" sz="2400" dirty="0"/>
              <a:t>maxillofacial trauma </a:t>
            </a:r>
            <a:r>
              <a:rPr lang="en-US" sz="2000" dirty="0">
                <a:solidFill>
                  <a:schemeClr val="bg1">
                    <a:lumMod val="65000"/>
                  </a:schemeClr>
                </a:solidFill>
              </a:rPr>
              <a:t>(or like presentation) </a:t>
            </a:r>
            <a:r>
              <a:rPr lang="en-US" sz="2400" dirty="0"/>
              <a:t>prevents non-surgical approach</a:t>
            </a:r>
          </a:p>
          <a:p>
            <a:pPr marL="285750" indent="-285750" defTabSz="685800">
              <a:buFont typeface="Arial" panose="020B0604020202020204" pitchFamily="34" charset="0"/>
              <a:buChar char="•"/>
              <a:defRPr/>
            </a:pPr>
            <a:r>
              <a:rPr lang="en-US" sz="2400" dirty="0"/>
              <a:t>loss of airway is imminent without secure ventilation option </a:t>
            </a:r>
          </a:p>
        </p:txBody>
      </p:sp>
      <p:sp>
        <p:nvSpPr>
          <p:cNvPr id="7" name="Rectangle 6">
            <a:extLst>
              <a:ext uri="{FF2B5EF4-FFF2-40B4-BE49-F238E27FC236}">
                <a16:creationId xmlns="" xmlns:a16="http://schemas.microsoft.com/office/drawing/2014/main" id="{A3F8880B-A5FF-41CC-BA32-382946ACA54A}"/>
              </a:ext>
            </a:extLst>
          </p:cNvPr>
          <p:cNvSpPr/>
          <p:nvPr/>
        </p:nvSpPr>
        <p:spPr>
          <a:xfrm>
            <a:off x="313090" y="198119"/>
            <a:ext cx="4784689" cy="400110"/>
          </a:xfrm>
          <a:prstGeom prst="rect">
            <a:avLst/>
          </a:prstGeom>
        </p:spPr>
        <p:txBody>
          <a:bodyPr wrap="square">
            <a:spAutoFit/>
          </a:bodyPr>
          <a:lstStyle/>
          <a:p>
            <a:r>
              <a:rPr lang="en-US" sz="2000" dirty="0">
                <a:solidFill>
                  <a:schemeClr val="bg1">
                    <a:lumMod val="75000"/>
                  </a:schemeClr>
                </a:solidFill>
              </a:rPr>
              <a:t>Objective 2:  indications &amp; contraindication</a:t>
            </a:r>
            <a:endParaRPr lang="en-US" dirty="0">
              <a:solidFill>
                <a:schemeClr val="bg1">
                  <a:lumMod val="75000"/>
                </a:schemeClr>
              </a:solidFill>
            </a:endParaRPr>
          </a:p>
        </p:txBody>
      </p:sp>
      <p:sp>
        <p:nvSpPr>
          <p:cNvPr id="9" name="TextBox 8">
            <a:extLst>
              <a:ext uri="{FF2B5EF4-FFF2-40B4-BE49-F238E27FC236}">
                <a16:creationId xmlns="" xmlns:a16="http://schemas.microsoft.com/office/drawing/2014/main" id="{411A3FEB-DEB6-4EF2-B2B6-2D858A91AD6D}"/>
              </a:ext>
            </a:extLst>
          </p:cNvPr>
          <p:cNvSpPr txBox="1"/>
          <p:nvPr/>
        </p:nvSpPr>
        <p:spPr>
          <a:xfrm>
            <a:off x="397041" y="3526987"/>
            <a:ext cx="8170015" cy="830997"/>
          </a:xfrm>
          <a:prstGeom prst="rect">
            <a:avLst/>
          </a:prstGeom>
          <a:noFill/>
        </p:spPr>
        <p:txBody>
          <a:bodyPr wrap="square" rtlCol="0">
            <a:spAutoFit/>
          </a:bodyPr>
          <a:lstStyle/>
          <a:p>
            <a:pPr marL="457200" indent="-457200">
              <a:buFont typeface="Arial" panose="020B0604020202020204" pitchFamily="34" charset="0"/>
              <a:buChar char="•"/>
            </a:pPr>
            <a:r>
              <a:rPr lang="en-US" sz="2400" dirty="0"/>
              <a:t>patient can be ventilated by any method other than a surgical airway</a:t>
            </a:r>
            <a:endParaRPr lang="en-US" sz="600" dirty="0">
              <a:solidFill>
                <a:srgbClr val="009900"/>
              </a:solidFill>
            </a:endParaRPr>
          </a:p>
        </p:txBody>
      </p:sp>
      <p:sp>
        <p:nvSpPr>
          <p:cNvPr id="10" name="TextBox 9">
            <a:extLst>
              <a:ext uri="{FF2B5EF4-FFF2-40B4-BE49-F238E27FC236}">
                <a16:creationId xmlns="" xmlns:a16="http://schemas.microsoft.com/office/drawing/2014/main" id="{8AC1E10C-A825-4D0C-8362-DCFC272AD928}"/>
              </a:ext>
            </a:extLst>
          </p:cNvPr>
          <p:cNvSpPr txBox="1"/>
          <p:nvPr/>
        </p:nvSpPr>
        <p:spPr>
          <a:xfrm>
            <a:off x="397041" y="3141562"/>
            <a:ext cx="8349916" cy="461665"/>
          </a:xfrm>
          <a:prstGeom prst="rect">
            <a:avLst/>
          </a:prstGeom>
          <a:noFill/>
        </p:spPr>
        <p:txBody>
          <a:bodyPr wrap="square" rtlCol="0">
            <a:spAutoFit/>
          </a:bodyPr>
          <a:lstStyle/>
          <a:p>
            <a:r>
              <a:rPr lang="en-US" sz="2400" b="1" dirty="0">
                <a:solidFill>
                  <a:srgbClr val="C00000"/>
                </a:solidFill>
              </a:rPr>
              <a:t>Contraindication:</a:t>
            </a:r>
          </a:p>
        </p:txBody>
      </p:sp>
    </p:spTree>
    <p:extLst>
      <p:ext uri="{BB962C8B-B14F-4D97-AF65-F5344CB8AC3E}">
        <p14:creationId xmlns:p14="http://schemas.microsoft.com/office/powerpoint/2010/main" val="22088759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5830</TotalTime>
  <Words>6122</Words>
  <Application>Microsoft Office PowerPoint</Application>
  <PresentationFormat>On-screen Show (16:9)</PresentationFormat>
  <Paragraphs>734</Paragraphs>
  <Slides>34</Slides>
  <Notes>34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AntennaCond-Bold</vt:lpstr>
      <vt:lpstr>Arial</vt:lpstr>
      <vt:lpstr>Calibri</vt:lpstr>
      <vt:lpstr>Calibri Light</vt:lpstr>
      <vt:lpstr>Montserrat</vt:lpstr>
      <vt:lpstr>Times New Roman</vt:lpstr>
      <vt:lpstr>Office Theme</vt:lpstr>
      <vt:lpstr>27_Office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Scotty Bolleter, BS, EMT-P</dc:creator>
  <cp:lastModifiedBy>Paul Vecchio</cp:lastModifiedBy>
  <cp:revision>416</cp:revision>
  <cp:lastPrinted>2018-12-04T17:11:41Z</cp:lastPrinted>
  <dcterms:created xsi:type="dcterms:W3CDTF">2017-08-11T14:58:52Z</dcterms:created>
  <dcterms:modified xsi:type="dcterms:W3CDTF">2018-12-07T12:48:07Z</dcterms:modified>
</cp:coreProperties>
</file>